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660066"/>
    <a:srgbClr val="00005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69" d="100"/>
          <a:sy n="69" d="100"/>
        </p:scale>
        <p:origin x="11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B543B-95A8-4133-AB2C-C83987DF735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F898E-1AFD-42C7-8464-EA5E323A797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9CD9B-C11B-4501-8103-DE0E785FB2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6D45B-2520-4C21-87FB-9F829D270AF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40528-92CE-4C06-B771-4A27EBFF5FD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1F181-E685-4128-8302-A6C32817E8B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7CB71-C36F-4D57-A6A5-97D0592D2E2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B64B9-18C2-421A-8F6E-E6B94778EB8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E39D8-5080-43DE-8F28-ECD8785411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AFD10-2722-4812-A608-C89D009E465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154E9-5DA8-4B50-8F44-F1A39C73375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B70E7E-B219-45A7-B321-F37242E22EA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itishgoods.co.nz/" TargetMode="External"/><Relationship Id="rId13" Type="http://schemas.openxmlformats.org/officeDocument/2006/relationships/hyperlink" Target="https://commons.wikimedia.org/wiki/File:Illustrirte_Zeitung_(1843)_05_001_1_F%C3%BCrst_Metternich.PNG" TargetMode="External"/><Relationship Id="rId3" Type="http://schemas.openxmlformats.org/officeDocument/2006/relationships/hyperlink" Target="http://www.vebidoo.com/" TargetMode="External"/><Relationship Id="rId7" Type="http://schemas.openxmlformats.org/officeDocument/2006/relationships/hyperlink" Target="http://www.vg247.com/" TargetMode="External"/><Relationship Id="rId12" Type="http://schemas.openxmlformats.org/officeDocument/2006/relationships/hyperlink" Target="http://gallery.yopriceville.com/Free-Clipart-Pictures/Money-PNG/Treasure_Chest_with_Gold_Coins_PNG_Clipart_Picture" TargetMode="External"/><Relationship Id="rId2" Type="http://schemas.openxmlformats.org/officeDocument/2006/relationships/hyperlink" Target="http://defence.pk/threads/battle-report-15-ulm-austerlitz-1805.310635/" TargetMode="Externa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kulecism.com/general-review/unit-1-rennaissance/unit-5-french-revolution-napoleon/" TargetMode="External"/><Relationship Id="rId11" Type="http://schemas.openxmlformats.org/officeDocument/2006/relationships/hyperlink" Target="http://www.atoutjuris.fr/" TargetMode="External"/><Relationship Id="rId5" Type="http://schemas.openxmlformats.org/officeDocument/2006/relationships/hyperlink" Target="https://commons.wikimedia.org/wiki/File:Europe_1812_map_en.png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s://cs.wikipedia.org/wiki/Bitva_u_Slavkova" TargetMode="External"/><Relationship Id="rId4" Type="http://schemas.openxmlformats.org/officeDocument/2006/relationships/hyperlink" Target="http://slamiticon.deviantart.com/art/Napoleon-Bonaparte-icon-374164626" TargetMode="External"/><Relationship Id="rId9" Type="http://schemas.openxmlformats.org/officeDocument/2006/relationships/hyperlink" Target="http://pngimg.com/img/nature/fire" TargetMode="External"/><Relationship Id="rId14" Type="http://schemas.openxmlformats.org/officeDocument/2006/relationships/hyperlink" Target="http://www.1001freedownloads.com/free-clipart/igon-castle-in-bratislav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95288" y="3357562"/>
            <a:ext cx="8605868" cy="544513"/>
          </a:xfrm>
          <a:noFill/>
          <a:ln/>
        </p:spPr>
        <p:txBody>
          <a:bodyPr/>
          <a:lstStyle/>
          <a:p>
            <a:r>
              <a:rPr lang="sk-SK" b="1" dirty="0" smtClean="0">
                <a:solidFill>
                  <a:srgbClr val="5F5F5F"/>
                </a:solidFill>
              </a:rPr>
              <a:t>Napoleon Bonaparte                  a Napoleonské vojny</a:t>
            </a:r>
            <a:endParaRPr lang="es-ES" b="1" dirty="0">
              <a:solidFill>
                <a:srgbClr val="5F5F5F"/>
              </a:solidFill>
            </a:endParaRPr>
          </a:p>
        </p:txBody>
      </p:sp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468313" y="4468813"/>
            <a:ext cx="504031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2000" b="1" dirty="0" smtClean="0">
                <a:solidFill>
                  <a:srgbClr val="5F5F5F"/>
                </a:solidFill>
              </a:rPr>
              <a:t>Dejepis 8.ročník</a:t>
            </a:r>
            <a:endParaRPr lang="es-ES" sz="2000" b="1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68760"/>
            <a:ext cx="8229600" cy="4525963"/>
          </a:xfrm>
        </p:spPr>
        <p:txBody>
          <a:bodyPr/>
          <a:lstStyle/>
          <a:p>
            <a:r>
              <a:rPr lang="sk-SK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defence.pk</a:t>
            </a:r>
            <a:endParaRPr lang="sk-SK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www.vebidoo.com</a:t>
            </a:r>
            <a:endParaRPr lang="sk-SK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slamiticon.deviantart.com</a:t>
            </a:r>
            <a:endParaRPr lang="sk-SK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commons.wikimedia.org</a:t>
            </a:r>
            <a:endParaRPr lang="sk-SK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mikulecism.com</a:t>
            </a:r>
            <a:endParaRPr lang="sk-SK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www.vg247.com</a:t>
            </a:r>
            <a:endParaRPr lang="sk-SK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www.britishgoods.co.nz</a:t>
            </a:r>
            <a:endParaRPr lang="sk-SK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pngimg.com</a:t>
            </a:r>
            <a:endParaRPr lang="sk-SK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2000" dirty="0" err="1" smtClean="0">
                <a:hlinkClick r:id="rId10"/>
              </a:rPr>
              <a:t>cs.wikipedia.org</a:t>
            </a:r>
            <a:endParaRPr lang="sk-SK" sz="2000" dirty="0" smtClean="0"/>
          </a:p>
          <a:p>
            <a:r>
              <a:rPr lang="sk-SK" sz="2000" dirty="0" err="1" smtClean="0">
                <a:hlinkClick r:id="rId11"/>
              </a:rPr>
              <a:t>www.atoutjuris.fr</a:t>
            </a:r>
            <a:endParaRPr lang="sk-SK" sz="2000" dirty="0" smtClean="0"/>
          </a:p>
          <a:p>
            <a:r>
              <a:rPr lang="sk-SK" sz="2000" dirty="0" err="1" smtClean="0">
                <a:hlinkClick r:id="rId12"/>
              </a:rPr>
              <a:t>gallery.yopriceville.com</a:t>
            </a:r>
            <a:endParaRPr lang="sk-SK" sz="2000" dirty="0" smtClean="0"/>
          </a:p>
          <a:p>
            <a:r>
              <a:rPr lang="sk-SK" sz="2000" dirty="0" err="1" smtClean="0">
                <a:hlinkClick r:id="rId13"/>
              </a:rPr>
              <a:t>commons.wikimedia.org</a:t>
            </a:r>
            <a:endParaRPr lang="sk-SK" sz="2000" dirty="0" smtClean="0"/>
          </a:p>
          <a:p>
            <a:r>
              <a:rPr lang="sk-SK" sz="2000" dirty="0" smtClean="0">
                <a:hlinkClick r:id="rId14"/>
              </a:rPr>
              <a:t>www.1001freedownloads.com</a:t>
            </a:r>
            <a:endParaRPr lang="sk-SK" sz="2000" dirty="0" smtClean="0"/>
          </a:p>
          <a:p>
            <a:r>
              <a:rPr lang="sk-SK" sz="2000" dirty="0" smtClean="0"/>
              <a:t>učebnica dejepisu</a:t>
            </a:r>
          </a:p>
          <a:p>
            <a:r>
              <a:rPr lang="sk-SK" sz="2000" dirty="0" smtClean="0"/>
              <a:t>internet</a:t>
            </a:r>
            <a:endParaRPr lang="sk-SK" sz="2000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143768" y="6858000"/>
            <a:ext cx="936763" cy="818292"/>
            <a:chOff x="812363" y="4572008"/>
            <a:chExt cx="1616478" cy="1207438"/>
          </a:xfrm>
          <a:scene3d>
            <a:camera prst="orthographicFront">
              <a:rot lat="0" lon="0" rev="0"/>
            </a:camera>
            <a:lightRig rig="threePt" dir="t"/>
          </a:scene3d>
        </p:grpSpPr>
        <p:pic>
          <p:nvPicPr>
            <p:cNvPr id="11" name="Obrázek 10" descr="napoleon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2363" y="4993652"/>
              <a:ext cx="644755" cy="785794"/>
            </a:xfrm>
            <a:prstGeom prst="rect">
              <a:avLst/>
            </a:prstGeom>
          </p:spPr>
        </p:pic>
        <p:grpSp>
          <p:nvGrpSpPr>
            <p:cNvPr id="12" name="Skupina 8"/>
            <p:cNvGrpSpPr/>
            <p:nvPr/>
          </p:nvGrpSpPr>
          <p:grpSpPr>
            <a:xfrm>
              <a:off x="1428728" y="4572008"/>
              <a:ext cx="1000113" cy="1108285"/>
              <a:chOff x="1428728" y="4572008"/>
              <a:chExt cx="1000113" cy="1108285"/>
            </a:xfrm>
          </p:grpSpPr>
          <p:pic>
            <p:nvPicPr>
              <p:cNvPr id="13" name="Obrázek 12" descr="vojak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28728" y="4572008"/>
                <a:ext cx="571484" cy="751095"/>
              </a:xfrm>
              <a:prstGeom prst="rect">
                <a:avLst/>
              </a:prstGeom>
            </p:spPr>
          </p:pic>
          <p:pic>
            <p:nvPicPr>
              <p:cNvPr id="14" name="Obrázek 13" descr="vojak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643042" y="4786322"/>
                <a:ext cx="571485" cy="751095"/>
              </a:xfrm>
              <a:prstGeom prst="rect">
                <a:avLst/>
              </a:prstGeom>
            </p:spPr>
          </p:pic>
          <p:pic>
            <p:nvPicPr>
              <p:cNvPr id="15" name="Obrázek 14" descr="vojak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857356" y="4929198"/>
                <a:ext cx="571485" cy="75109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Napoleonovo šťastné obdobie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57364"/>
            <a:ext cx="8229600" cy="4525962"/>
          </a:xfrm>
        </p:spPr>
        <p:txBody>
          <a:bodyPr/>
          <a:lstStyle/>
          <a:p>
            <a:r>
              <a:rPr lang="sk-SK" b="1" dirty="0" smtClean="0"/>
              <a:t>1804</a:t>
            </a:r>
            <a:r>
              <a:rPr lang="sk-SK" dirty="0" smtClean="0"/>
              <a:t> – Napoleon korunovaný za cisára</a:t>
            </a:r>
          </a:p>
          <a:p>
            <a:r>
              <a:rPr lang="sk-SK" b="1" dirty="0" err="1" smtClean="0"/>
              <a:t>Code</a:t>
            </a:r>
            <a:r>
              <a:rPr lang="sk-SK" b="1" dirty="0" smtClean="0"/>
              <a:t> Civil </a:t>
            </a:r>
            <a:r>
              <a:rPr lang="sk-SK" dirty="0" smtClean="0"/>
              <a:t>– občiansky zákonník: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- rovnosť pred zákonom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- občianska sloboda</a:t>
            </a:r>
          </a:p>
          <a:p>
            <a:pPr>
              <a:buNone/>
            </a:pPr>
            <a:r>
              <a:rPr lang="sk-SK" dirty="0" smtClean="0"/>
              <a:t>	- náboženská sloboda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- súkromné vlastníctvo</a:t>
            </a:r>
          </a:p>
          <a:p>
            <a:pPr>
              <a:buNone/>
            </a:pPr>
            <a:r>
              <a:rPr lang="sk-SK" dirty="0" smtClean="0"/>
              <a:t>•  Napoleon zlepšil finančnú situáciu v štáte</a:t>
            </a:r>
            <a:endParaRPr lang="sk-SK" dirty="0"/>
          </a:p>
        </p:txBody>
      </p:sp>
      <p:pic>
        <p:nvPicPr>
          <p:cNvPr id="5" name="Obrázek 4" descr="180px-Napoleon_Gro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2454288"/>
            <a:ext cx="2286000" cy="2832100"/>
          </a:xfrm>
          <a:prstGeom prst="rect">
            <a:avLst/>
          </a:prstGeom>
        </p:spPr>
      </p:pic>
      <p:pic>
        <p:nvPicPr>
          <p:cNvPr id="6" name="Obrázek 5" descr="code_civ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857496"/>
            <a:ext cx="2171699" cy="2549787"/>
          </a:xfrm>
          <a:prstGeom prst="rect">
            <a:avLst/>
          </a:prstGeom>
        </p:spPr>
      </p:pic>
      <p:pic>
        <p:nvPicPr>
          <p:cNvPr id="7" name="Obrázek 6" descr="coi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7517" y="785794"/>
            <a:ext cx="1556483" cy="170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dirty="0" smtClean="0"/>
              <a:t>Napoleonovo šťastné obdobie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525963"/>
          </a:xfrm>
        </p:spPr>
        <p:txBody>
          <a:bodyPr/>
          <a:lstStyle/>
          <a:p>
            <a:r>
              <a:rPr lang="sk-SK" sz="2800" dirty="0" smtClean="0"/>
              <a:t>viedol množstvo úspešných bojových ťažení</a:t>
            </a:r>
            <a:endParaRPr lang="sk-SK" sz="2800" dirty="0"/>
          </a:p>
        </p:txBody>
      </p:sp>
      <p:pic>
        <p:nvPicPr>
          <p:cNvPr id="4" name="Obrázek 3" descr="euro18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60594"/>
            <a:ext cx="9144000" cy="5197406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1784106" y="4857760"/>
            <a:ext cx="787630" cy="751095"/>
            <a:chOff x="1428728" y="4572008"/>
            <a:chExt cx="1359134" cy="1108285"/>
          </a:xfrm>
        </p:grpSpPr>
        <p:pic>
          <p:nvPicPr>
            <p:cNvPr id="5" name="Obrázek 4" descr="napole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3108" y="4643446"/>
              <a:ext cx="644754" cy="785794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grpSp>
          <p:nvGrpSpPr>
            <p:cNvPr id="9" name="Skupina 8"/>
            <p:cNvGrpSpPr/>
            <p:nvPr/>
          </p:nvGrpSpPr>
          <p:grpSpPr>
            <a:xfrm>
              <a:off x="1428728" y="4572008"/>
              <a:ext cx="1000113" cy="1108285"/>
              <a:chOff x="1428728" y="4572008"/>
              <a:chExt cx="1000113" cy="1108285"/>
            </a:xfrm>
          </p:grpSpPr>
          <p:pic>
            <p:nvPicPr>
              <p:cNvPr id="6" name="Obrázek 5" descr="voja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28728" y="4572008"/>
                <a:ext cx="571485" cy="751095"/>
              </a:xfrm>
              <a:prstGeom prst="rect">
                <a:avLst/>
              </a:prstGeom>
            </p:spPr>
          </p:pic>
          <p:pic>
            <p:nvPicPr>
              <p:cNvPr id="7" name="Obrázek 6" descr="voja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43042" y="4786322"/>
                <a:ext cx="571485" cy="751095"/>
              </a:xfrm>
              <a:prstGeom prst="rect">
                <a:avLst/>
              </a:prstGeom>
            </p:spPr>
          </p:pic>
          <p:pic>
            <p:nvPicPr>
              <p:cNvPr id="8" name="Obrázek 7" descr="voja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57356" y="4929198"/>
                <a:ext cx="571485" cy="751095"/>
              </a:xfrm>
              <a:prstGeom prst="rect">
                <a:avLst/>
              </a:prstGeom>
            </p:spPr>
          </p:pic>
        </p:grpSp>
      </p:grpSp>
      <p:pic>
        <p:nvPicPr>
          <p:cNvPr id="12" name="Obrázek 11" descr="Europe_1812_map_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43026"/>
            <a:ext cx="9144000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7.77778E-6 C 0.01528 -0.00717 0.03195 -0.00069 0.04757 -0.00694 C 0.05469 -0.01342 0.0658 -0.01689 0.07448 -0.01712 C 0.1073 -0.01759 0.14028 -0.01712 0.1731 -0.01712 " pathEditMode="relative" ptsTypes="fffA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1 -0.01713 C 0.17501 -0.02546 0.17362 -0.02755 0.17952 -0.03241 C 0.18143 -0.04583 0.18542 -0.0456 0.1922 -0.05463 C 0.19272 -0.05648 0.19237 -0.0588 0.19358 -0.05995 C 0.19584 -0.06204 0.20122 -0.06319 0.20122 -0.06319 C 0.20383 -0.06551 0.20626 -0.06782 0.20886 -0.07014 C 0.21025 -0.0713 0.21285 -0.07361 0.21285 -0.07361 C 0.21546 -0.07893 0.22154 -0.08704 0.22553 -0.09051 C 0.2264 -0.09236 0.22813 -0.09583 0.22813 -0.09583 " pathEditMode="relative" ptsTypes="ffffffffA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13 -0.0956 C 0.23577 -0.09931 0.24167 -0.10324 0.24861 -0.10926 C 0.25261 -0.11273 0.25834 -0.1125 0.26268 -0.11459 C 0.2658 -0.12084 0.26858 -0.12801 0.27049 -0.13496 C 0.26997 -0.14236 0.27014 -0.14977 0.2691 -0.15718 C 0.26858 -0.16088 0.26268 -0.16412 0.26268 -0.16412 " pathEditMode="relative" ptsTypes="fffffA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8 -0.16389 C 0.23143 -0.1625 0.22709 -0.1625 0.20244 -0.15208 C 0.1981 -0.14815 0.19462 -0.14699 0.18959 -0.14514 C 0.18837 -0.14352 0.18733 -0.14121 0.18577 -0.14005 C 0.18386 -0.13866 0.18143 -0.13912 0.17935 -0.13843 C 0.17206 -0.13588 0.1731 -0.13333 0.1639 -0.13148 C 0.15521 -0.12778 0.13837 -0.11158 0.13056 -0.10417 C 0.12709 -0.10093 0.12015 -0.10023 0.1165 -0.09908 C 0.11164 -0.09746 0.10799 -0.09306 0.10365 -0.09051 C 0.09949 -0.08796 0.09393 -0.08681 0.08959 -0.08542 C 0.06806 -0.08588 0.02501 -0.06528 0.00504 -0.09398 " pathEditMode="relative" ptsTypes="ffffffffffA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dirty="0" smtClean="0"/>
              <a:t>Napoleonovo šťastné obdobie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4525963"/>
          </a:xfrm>
        </p:spPr>
        <p:txBody>
          <a:bodyPr/>
          <a:lstStyle/>
          <a:p>
            <a:r>
              <a:rPr lang="sk-SK" sz="2400" dirty="0" smtClean="0"/>
              <a:t>Anglicko veľkým Napoleonovým súperom</a:t>
            </a:r>
          </a:p>
          <a:p>
            <a:r>
              <a:rPr lang="sk-SK" sz="2400" dirty="0" smtClean="0"/>
              <a:t>Napoleon sa ho snažil zničiť aj hospodársky</a:t>
            </a:r>
          </a:p>
          <a:p>
            <a:r>
              <a:rPr lang="sk-SK" sz="2400" dirty="0" smtClean="0"/>
              <a:t>kontinentálna blokáda: zákaz dovozu anglického tovaru na územia ovládané Francúzskom</a:t>
            </a:r>
          </a:p>
          <a:p>
            <a:pPr>
              <a:buNone/>
            </a:pPr>
            <a:endParaRPr lang="sk-SK" sz="2400" dirty="0"/>
          </a:p>
        </p:txBody>
      </p:sp>
      <p:pic>
        <p:nvPicPr>
          <p:cNvPr id="4" name="Obrázek 3" descr="Europe_1812_map_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71744"/>
            <a:ext cx="9144000" cy="4286256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1214414" y="3361145"/>
            <a:ext cx="4524400" cy="2545558"/>
            <a:chOff x="1214414" y="3361145"/>
            <a:chExt cx="4524400" cy="2545558"/>
          </a:xfrm>
        </p:grpSpPr>
        <p:grpSp>
          <p:nvGrpSpPr>
            <p:cNvPr id="9" name="Skupina 8"/>
            <p:cNvGrpSpPr/>
            <p:nvPr/>
          </p:nvGrpSpPr>
          <p:grpSpPr>
            <a:xfrm>
              <a:off x="1575139" y="3361145"/>
              <a:ext cx="3745043" cy="2119193"/>
              <a:chOff x="1575139" y="3361145"/>
              <a:chExt cx="3745043" cy="2119193"/>
            </a:xfrm>
          </p:grpSpPr>
          <p:sp>
            <p:nvSpPr>
              <p:cNvPr id="5" name="Šipka dolů 4"/>
              <p:cNvSpPr/>
              <p:nvPr/>
            </p:nvSpPr>
            <p:spPr>
              <a:xfrm>
                <a:off x="2143108" y="3571876"/>
                <a:ext cx="357190" cy="64294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" name="Šipka dolů 5"/>
              <p:cNvSpPr/>
              <p:nvPr/>
            </p:nvSpPr>
            <p:spPr>
              <a:xfrm rot="1074427">
                <a:off x="1575139" y="3361145"/>
                <a:ext cx="357190" cy="211919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" name="Šipka dolů 6"/>
              <p:cNvSpPr/>
              <p:nvPr/>
            </p:nvSpPr>
            <p:spPr>
              <a:xfrm rot="18434492">
                <a:off x="2981061" y="3262341"/>
                <a:ext cx="357190" cy="156443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" name="Šipka dolů 7"/>
              <p:cNvSpPr/>
              <p:nvPr/>
            </p:nvSpPr>
            <p:spPr>
              <a:xfrm rot="18018797">
                <a:off x="3638226" y="2552851"/>
                <a:ext cx="357190" cy="300672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pic>
          <p:nvPicPr>
            <p:cNvPr id="10" name="Obrázek 9" descr="b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4942" y="4643446"/>
              <a:ext cx="523872" cy="406001"/>
            </a:xfrm>
            <a:prstGeom prst="rect">
              <a:avLst/>
            </a:prstGeom>
          </p:spPr>
        </p:pic>
        <p:pic>
          <p:nvPicPr>
            <p:cNvPr id="11" name="Obrázek 10" descr="b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4744" y="4572008"/>
              <a:ext cx="523872" cy="406001"/>
            </a:xfrm>
            <a:prstGeom prst="rect">
              <a:avLst/>
            </a:prstGeom>
          </p:spPr>
        </p:pic>
        <p:pic>
          <p:nvPicPr>
            <p:cNvPr id="12" name="Obrázek 11" descr="b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3108" y="4357694"/>
              <a:ext cx="523872" cy="406001"/>
            </a:xfrm>
            <a:prstGeom prst="rect">
              <a:avLst/>
            </a:prstGeom>
          </p:spPr>
        </p:pic>
        <p:pic>
          <p:nvPicPr>
            <p:cNvPr id="13" name="Obrázek 12" descr="b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5500702"/>
              <a:ext cx="523872" cy="406001"/>
            </a:xfrm>
            <a:prstGeom prst="rect">
              <a:avLst/>
            </a:prstGeom>
          </p:spPr>
        </p:pic>
      </p:grpSp>
      <p:grpSp>
        <p:nvGrpSpPr>
          <p:cNvPr id="19" name="Skupina 18"/>
          <p:cNvGrpSpPr/>
          <p:nvPr/>
        </p:nvGrpSpPr>
        <p:grpSpPr>
          <a:xfrm>
            <a:off x="1357290" y="4429132"/>
            <a:ext cx="4214842" cy="1428760"/>
            <a:chOff x="1357290" y="4429132"/>
            <a:chExt cx="4214842" cy="1428760"/>
          </a:xfrm>
        </p:grpSpPr>
        <p:sp>
          <p:nvSpPr>
            <p:cNvPr id="14" name="Symbol „Zákaz“ 13"/>
            <p:cNvSpPr/>
            <p:nvPr/>
          </p:nvSpPr>
          <p:spPr>
            <a:xfrm>
              <a:off x="1357290" y="5572140"/>
              <a:ext cx="285752" cy="285752"/>
            </a:xfrm>
            <a:prstGeom prst="noSmoking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sp>
          <p:nvSpPr>
            <p:cNvPr id="15" name="Symbol „Zákaz“ 14"/>
            <p:cNvSpPr/>
            <p:nvPr/>
          </p:nvSpPr>
          <p:spPr>
            <a:xfrm>
              <a:off x="2285984" y="4429132"/>
              <a:ext cx="285752" cy="285752"/>
            </a:xfrm>
            <a:prstGeom prst="noSmoking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sp>
          <p:nvSpPr>
            <p:cNvPr id="16" name="Symbol „Zákaz“ 15"/>
            <p:cNvSpPr/>
            <p:nvPr/>
          </p:nvSpPr>
          <p:spPr>
            <a:xfrm>
              <a:off x="3786182" y="4643446"/>
              <a:ext cx="285752" cy="285752"/>
            </a:xfrm>
            <a:prstGeom prst="noSmoking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sp>
          <p:nvSpPr>
            <p:cNvPr id="17" name="Symbol „Zákaz“ 16"/>
            <p:cNvSpPr/>
            <p:nvPr/>
          </p:nvSpPr>
          <p:spPr>
            <a:xfrm>
              <a:off x="5286380" y="4643446"/>
              <a:ext cx="285752" cy="285752"/>
            </a:xfrm>
            <a:prstGeom prst="noSmoking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dirty="0" smtClean="0"/>
              <a:t>Napoleonovo šťastné obdobie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4525963"/>
          </a:xfrm>
        </p:spPr>
        <p:txBody>
          <a:bodyPr/>
          <a:lstStyle/>
          <a:p>
            <a:r>
              <a:rPr lang="sk-SK" sz="2400" dirty="0" smtClean="0"/>
              <a:t>Rusko aj naďalej obchodovalo s Anglickom</a:t>
            </a:r>
          </a:p>
          <a:p>
            <a:r>
              <a:rPr lang="sk-SK" sz="2400" dirty="0" smtClean="0"/>
              <a:t>Napoleon sa rozhodol vojensky napadnúť Rusko</a:t>
            </a:r>
          </a:p>
          <a:p>
            <a:pPr>
              <a:buNone/>
            </a:pPr>
            <a:endParaRPr lang="sk-SK" sz="2400" dirty="0"/>
          </a:p>
        </p:txBody>
      </p:sp>
      <p:pic>
        <p:nvPicPr>
          <p:cNvPr id="4" name="Obrázek 3" descr="Europe_1812_map_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71744"/>
            <a:ext cx="9144000" cy="4286256"/>
          </a:xfrm>
          <a:prstGeom prst="rect">
            <a:avLst/>
          </a:prstGeom>
        </p:spPr>
      </p:pic>
      <p:grpSp>
        <p:nvGrpSpPr>
          <p:cNvPr id="9" name="Skupina 17"/>
          <p:cNvGrpSpPr/>
          <p:nvPr/>
        </p:nvGrpSpPr>
        <p:grpSpPr>
          <a:xfrm>
            <a:off x="1214414" y="3361145"/>
            <a:ext cx="4524400" cy="2545558"/>
            <a:chOff x="1214414" y="3361145"/>
            <a:chExt cx="4524400" cy="2545558"/>
          </a:xfrm>
        </p:grpSpPr>
        <p:grpSp>
          <p:nvGrpSpPr>
            <p:cNvPr id="18" name="Skupina 8"/>
            <p:cNvGrpSpPr/>
            <p:nvPr/>
          </p:nvGrpSpPr>
          <p:grpSpPr>
            <a:xfrm>
              <a:off x="1575139" y="3361145"/>
              <a:ext cx="3745043" cy="2119193"/>
              <a:chOff x="1575139" y="3361145"/>
              <a:chExt cx="3745043" cy="2119193"/>
            </a:xfrm>
          </p:grpSpPr>
          <p:sp>
            <p:nvSpPr>
              <p:cNvPr id="5" name="Šipka dolů 4"/>
              <p:cNvSpPr/>
              <p:nvPr/>
            </p:nvSpPr>
            <p:spPr>
              <a:xfrm>
                <a:off x="2143108" y="3571876"/>
                <a:ext cx="357190" cy="64294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" name="Šipka dolů 5"/>
              <p:cNvSpPr/>
              <p:nvPr/>
            </p:nvSpPr>
            <p:spPr>
              <a:xfrm rot="1074427">
                <a:off x="1575139" y="3361145"/>
                <a:ext cx="357190" cy="211919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" name="Šipka dolů 6"/>
              <p:cNvSpPr/>
              <p:nvPr/>
            </p:nvSpPr>
            <p:spPr>
              <a:xfrm rot="18434492">
                <a:off x="2981061" y="3262341"/>
                <a:ext cx="357190" cy="156443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" name="Šipka dolů 7"/>
              <p:cNvSpPr/>
              <p:nvPr/>
            </p:nvSpPr>
            <p:spPr>
              <a:xfrm rot="18018797">
                <a:off x="3638226" y="2552851"/>
                <a:ext cx="357190" cy="300672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pic>
          <p:nvPicPr>
            <p:cNvPr id="10" name="Obrázek 9" descr="b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4942" y="4643446"/>
              <a:ext cx="523872" cy="406001"/>
            </a:xfrm>
            <a:prstGeom prst="rect">
              <a:avLst/>
            </a:prstGeom>
          </p:spPr>
        </p:pic>
        <p:pic>
          <p:nvPicPr>
            <p:cNvPr id="11" name="Obrázek 10" descr="b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4744" y="4572008"/>
              <a:ext cx="523872" cy="406001"/>
            </a:xfrm>
            <a:prstGeom prst="rect">
              <a:avLst/>
            </a:prstGeom>
          </p:spPr>
        </p:pic>
        <p:pic>
          <p:nvPicPr>
            <p:cNvPr id="12" name="Obrázek 11" descr="b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3108" y="4357694"/>
              <a:ext cx="523872" cy="406001"/>
            </a:xfrm>
            <a:prstGeom prst="rect">
              <a:avLst/>
            </a:prstGeom>
          </p:spPr>
        </p:pic>
        <p:pic>
          <p:nvPicPr>
            <p:cNvPr id="13" name="Obrázek 12" descr="b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5500702"/>
              <a:ext cx="523872" cy="406001"/>
            </a:xfrm>
            <a:prstGeom prst="rect">
              <a:avLst/>
            </a:prstGeom>
          </p:spPr>
        </p:pic>
      </p:grpSp>
      <p:grpSp>
        <p:nvGrpSpPr>
          <p:cNvPr id="19" name="Skupina 18"/>
          <p:cNvGrpSpPr/>
          <p:nvPr/>
        </p:nvGrpSpPr>
        <p:grpSpPr>
          <a:xfrm>
            <a:off x="1357290" y="4429132"/>
            <a:ext cx="4214842" cy="1428760"/>
            <a:chOff x="1357290" y="4429132"/>
            <a:chExt cx="4214842" cy="1428760"/>
          </a:xfrm>
        </p:grpSpPr>
        <p:sp>
          <p:nvSpPr>
            <p:cNvPr id="14" name="Symbol „Zákaz“ 13"/>
            <p:cNvSpPr/>
            <p:nvPr/>
          </p:nvSpPr>
          <p:spPr>
            <a:xfrm>
              <a:off x="1357290" y="5572140"/>
              <a:ext cx="285752" cy="285752"/>
            </a:xfrm>
            <a:prstGeom prst="noSmoking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sp>
          <p:nvSpPr>
            <p:cNvPr id="15" name="Symbol „Zákaz“ 14"/>
            <p:cNvSpPr/>
            <p:nvPr/>
          </p:nvSpPr>
          <p:spPr>
            <a:xfrm>
              <a:off x="2285984" y="4429132"/>
              <a:ext cx="285752" cy="285752"/>
            </a:xfrm>
            <a:prstGeom prst="noSmoking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sp>
          <p:nvSpPr>
            <p:cNvPr id="16" name="Symbol „Zákaz“ 15"/>
            <p:cNvSpPr/>
            <p:nvPr/>
          </p:nvSpPr>
          <p:spPr>
            <a:xfrm>
              <a:off x="3786182" y="4643446"/>
              <a:ext cx="285752" cy="285752"/>
            </a:xfrm>
            <a:prstGeom prst="noSmoking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sp>
          <p:nvSpPr>
            <p:cNvPr id="17" name="Symbol „Zákaz“ 16"/>
            <p:cNvSpPr/>
            <p:nvPr/>
          </p:nvSpPr>
          <p:spPr>
            <a:xfrm>
              <a:off x="5286380" y="4643446"/>
              <a:ext cx="285752" cy="285752"/>
            </a:xfrm>
            <a:prstGeom prst="noSmoking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pic>
        <p:nvPicPr>
          <p:cNvPr id="20" name="Obrázek 19" descr="lod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2428868"/>
            <a:ext cx="976068" cy="97606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1" name="Obrázek 20" descr="lod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285992"/>
            <a:ext cx="976068" cy="97606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pSp>
        <p:nvGrpSpPr>
          <p:cNvPr id="23" name="Skupina 22"/>
          <p:cNvGrpSpPr/>
          <p:nvPr/>
        </p:nvGrpSpPr>
        <p:grpSpPr>
          <a:xfrm>
            <a:off x="2643174" y="4643446"/>
            <a:ext cx="787630" cy="751095"/>
            <a:chOff x="1428728" y="4572008"/>
            <a:chExt cx="1359134" cy="1108285"/>
          </a:xfrm>
        </p:grpSpPr>
        <p:pic>
          <p:nvPicPr>
            <p:cNvPr id="24" name="Obrázek 23" descr="napole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3108" y="4643446"/>
              <a:ext cx="644754" cy="785794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grpSp>
          <p:nvGrpSpPr>
            <p:cNvPr id="25" name="Skupina 8"/>
            <p:cNvGrpSpPr/>
            <p:nvPr/>
          </p:nvGrpSpPr>
          <p:grpSpPr>
            <a:xfrm>
              <a:off x="1428728" y="4572008"/>
              <a:ext cx="1000113" cy="1108285"/>
              <a:chOff x="1428728" y="4572008"/>
              <a:chExt cx="1000113" cy="1108285"/>
            </a:xfrm>
          </p:grpSpPr>
          <p:pic>
            <p:nvPicPr>
              <p:cNvPr id="26" name="Obrázek 25" descr="vojak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428728" y="4572008"/>
                <a:ext cx="571485" cy="751095"/>
              </a:xfrm>
              <a:prstGeom prst="rect">
                <a:avLst/>
              </a:prstGeom>
            </p:spPr>
          </p:pic>
          <p:pic>
            <p:nvPicPr>
              <p:cNvPr id="27" name="Obrázek 26" descr="vojak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43042" y="4786322"/>
                <a:ext cx="571485" cy="751095"/>
              </a:xfrm>
              <a:prstGeom prst="rect">
                <a:avLst/>
              </a:prstGeom>
            </p:spPr>
          </p:pic>
          <p:pic>
            <p:nvPicPr>
              <p:cNvPr id="28" name="Obrázek 27" descr="vojak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57356" y="4929198"/>
                <a:ext cx="571485" cy="75109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C 0.04409 -0.00093 0.08663 0.00555 0.12812 -0.01204 C 0.12934 -0.0132 0.1309 -0.01412 0.13194 -0.01551 C 0.13298 -0.0169 0.13333 -0.01945 0.13454 -0.0206 C 0.13663 -0.02292 0.13958 -0.02384 0.14218 -0.02407 C 0.1559 -0.02523 0.16961 -0.02523 0.18333 -0.0257 C 0.18628 -0.03195 0.18836 -0.0338 0.19357 -0.03588 C 0.19513 -0.03542 0.20329 -0.0338 0.20381 -0.03264 C 0.2059 -0.02755 0.20295 -0.01921 0.20625 -0.01551 C 0.20763 -0.01389 0.21649 -0.01134 0.21909 -0.01042 C 0.21996 0.00185 0.21805 0.01736 0.22812 0.02222 C 0.24201 0.04074 0.26145 0.02801 0.28194 0.02731 C 0.28923 0.02477 0.29652 0.02176 0.30381 0.01875 C 0.30781 0.01042 0.31215 0.00856 0.31788 0.00324 C 0.32708 -0.01482 0.34288 -0.01366 0.35763 -0.01366 " pathEditMode="relative" ptsTypes="ffffffffffffffA">
                                      <p:cBhvr>
                                        <p:cTn id="1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C -0.0092 0.00139 -0.0177 0.0037 -0.02691 0.00509 C -0.03246 0.00764 -0.04253 0.01643 -0.04739 0.01713 C -0.05347 0.01806 -0.05937 0.01829 -0.06545 0.01875 C -0.07048 0.02083 -0.07725 0.03056 -0.08073 0.03079 C -0.08628 0.03125 -0.09184 0.03194 -0.09739 0.03241 C -0.1 0.03356 -0.1026 0.03472 -0.1052 0.03588 C -0.10642 0.03634 -0.10902 0.0375 -0.10902 0.0375 C -0.11718 0.03634 -0.12291 0.03472 -0.13073 0.03241 C -0.13211 0.02731 -0.13333 0.02222 -0.13472 0.01713 C -0.13524 0.01134 -0.1342 0.00417 -0.13715 -1.48148E-6 C -0.14132 -0.00579 -0.15364 -0.00625 -0.15763 -0.00694 C -0.1592 -0.0169 -0.15989 -0.01736 -0.16666 -0.0206 C -0.16579 -0.02222 -0.16284 -0.02454 -0.16406 -0.02569 C -0.16649 -0.02778 -0.1717 -0.02245 -0.1743 -0.02222 C -0.1842 -0.0213 -0.19392 -0.02107 -0.20382 -0.0206 C -0.20989 -0.01991 -0.21649 -0.02107 -0.22187 -0.01713 C -0.22448 -0.01505 -0.22691 -0.0125 -0.22951 -0.01019 C -0.23246 -0.00741 -0.2335 -0.00023 -0.23715 -1.48148E-6 C -0.31458 0.00463 -0.27569 0.00301 -0.35382 0.00509 C -0.36007 0.00694 -0.35746 0.00556 -0.36163 0.00856 " pathEditMode="relative" ptsTypes="ffffffffffffffffffffA">
                                      <p:cBhvr>
                                        <p:cTn id="2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C 0.00538 -0.00069 0.01128 0.00023 0.01649 -0.00324 C 0.02465 -0.00879 0.03038 -0.01875 0.03906 -0.02245 C 0.05156 -0.03379 0.07048 -0.03727 0.08524 -0.04328 C 0.09201 -0.04583 0.10017 -0.04884 0.10642 -0.05301 C 0.11094 -0.05602 0.11545 -0.05926 0.12066 -0.06088 C 0.12691 -0.06319 0.13229 -0.06643 0.13837 -0.06875 C 0.14462 -0.07129 0.15104 -0.07268 0.15729 -0.07523 C 0.16996 -0.08703 0.18715 -0.08773 0.20104 -0.09467 C 0.20712 -0.09768 0.2125 -0.10254 0.21771 -0.1074 C 0.21979 -0.10926 0.22482 -0.11041 0.22482 -0.11018 C 0.2342 -0.1206 0.24531 -0.12361 0.25677 -0.12824 C 0.27083 -0.13379 0.28489 -0.13865 0.2993 -0.14236 C 0.31354 -0.15555 0.33177 -0.15185 0.34791 -0.15532 C 0.36163 -0.16203 0.37621 -0.16574 0.39062 -0.16805 C 0.39982 -0.17245 0.38837 -0.16574 0.39653 -0.17453 C 0.4 -0.17824 0.40764 -0.17916 0.41198 -0.17916 " pathEditMode="relative" rAng="0" ptsTypes="ffffffffffffffffA">
                                      <p:cBhvr>
                                        <p:cTn id="4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571504"/>
          </a:xfrm>
        </p:spPr>
        <p:txBody>
          <a:bodyPr/>
          <a:lstStyle/>
          <a:p>
            <a:r>
              <a:rPr lang="sk-SK" sz="4000" dirty="0" smtClean="0"/>
              <a:t>Výprava do Ruska</a:t>
            </a:r>
            <a:endParaRPr lang="sk-SK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4525963"/>
          </a:xfrm>
        </p:spPr>
        <p:txBody>
          <a:bodyPr/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R. 1812</a:t>
            </a:r>
            <a:r>
              <a:rPr lang="sk-SK" sz="2400" dirty="0" smtClean="0"/>
              <a:t> – francúzska armáda v počte 500 000 mužov napadla Rusko </a:t>
            </a:r>
          </a:p>
          <a:p>
            <a:r>
              <a:rPr lang="sk-SK" sz="2400" dirty="0" smtClean="0"/>
              <a:t>Napoleon chcel prezimovať v Moskve, tú však Rusi podpálili</a:t>
            </a:r>
          </a:p>
          <a:p>
            <a:r>
              <a:rPr lang="sk-SK" sz="2400" dirty="0" smtClean="0"/>
              <a:t>kvôli mrazom, útokom kozákov a Rusov prežilo len 50 000 francúzskych vojakov</a:t>
            </a:r>
          </a:p>
          <a:p>
            <a:r>
              <a:rPr lang="sk-SK" sz="2400" b="1" dirty="0" err="1" smtClean="0"/>
              <a:t>Kutuzov</a:t>
            </a:r>
            <a:r>
              <a:rPr lang="sk-SK" sz="2400" b="1" dirty="0" smtClean="0"/>
              <a:t> – ruský vojvodca a Napoleonov protivník</a:t>
            </a:r>
            <a:endParaRPr lang="sk-SK" sz="2400" b="1" dirty="0"/>
          </a:p>
        </p:txBody>
      </p:sp>
      <p:pic>
        <p:nvPicPr>
          <p:cNvPr id="11" name="Obrázek 10" descr="Europe_1812_map_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96952"/>
            <a:ext cx="9144000" cy="3861048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5857884" y="4000504"/>
            <a:ext cx="787630" cy="751095"/>
            <a:chOff x="1428728" y="4572008"/>
            <a:chExt cx="1359134" cy="1108285"/>
          </a:xfrm>
        </p:grpSpPr>
        <p:pic>
          <p:nvPicPr>
            <p:cNvPr id="13" name="Obrázek 12" descr="napole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3108" y="4643446"/>
              <a:ext cx="644754" cy="785794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grpSp>
          <p:nvGrpSpPr>
            <p:cNvPr id="14" name="Skupina 8"/>
            <p:cNvGrpSpPr/>
            <p:nvPr/>
          </p:nvGrpSpPr>
          <p:grpSpPr>
            <a:xfrm>
              <a:off x="1428728" y="4572008"/>
              <a:ext cx="1000113" cy="1108285"/>
              <a:chOff x="1428728" y="4572008"/>
              <a:chExt cx="1000113" cy="1108285"/>
            </a:xfrm>
          </p:grpSpPr>
          <p:pic>
            <p:nvPicPr>
              <p:cNvPr id="15" name="Obrázek 14" descr="voja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28728" y="4572008"/>
                <a:ext cx="571485" cy="751095"/>
              </a:xfrm>
              <a:prstGeom prst="rect">
                <a:avLst/>
              </a:prstGeom>
            </p:spPr>
          </p:pic>
          <p:pic>
            <p:nvPicPr>
              <p:cNvPr id="16" name="Obrázek 15" descr="voja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43042" y="4786322"/>
                <a:ext cx="571485" cy="751095"/>
              </a:xfrm>
              <a:prstGeom prst="rect">
                <a:avLst/>
              </a:prstGeom>
            </p:spPr>
          </p:pic>
          <p:pic>
            <p:nvPicPr>
              <p:cNvPr id="17" name="Obrázek 16" descr="voja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57356" y="4929198"/>
                <a:ext cx="571485" cy="751095"/>
              </a:xfrm>
              <a:prstGeom prst="rect">
                <a:avLst/>
              </a:prstGeom>
            </p:spPr>
          </p:pic>
        </p:grpSp>
      </p:grpSp>
      <p:pic>
        <p:nvPicPr>
          <p:cNvPr id="18" name="Obrázek 17" descr="oh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3286124"/>
            <a:ext cx="716925" cy="642918"/>
          </a:xfrm>
          <a:prstGeom prst="rect">
            <a:avLst/>
          </a:prstGeom>
        </p:spPr>
      </p:pic>
      <p:grpSp>
        <p:nvGrpSpPr>
          <p:cNvPr id="31" name="Skupina 30"/>
          <p:cNvGrpSpPr/>
          <p:nvPr/>
        </p:nvGrpSpPr>
        <p:grpSpPr>
          <a:xfrm>
            <a:off x="7286644" y="3286124"/>
            <a:ext cx="936763" cy="818292"/>
            <a:chOff x="812363" y="4572008"/>
            <a:chExt cx="1616478" cy="1207438"/>
          </a:xfrm>
          <a:scene3d>
            <a:camera prst="orthographicFront">
              <a:rot lat="0" lon="0" rev="0"/>
            </a:camera>
            <a:lightRig rig="threePt" dir="t"/>
          </a:scene3d>
        </p:grpSpPr>
        <p:pic>
          <p:nvPicPr>
            <p:cNvPr id="32" name="Obrázek 31" descr="napole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363" y="4993652"/>
              <a:ext cx="644755" cy="785794"/>
            </a:xfrm>
            <a:prstGeom prst="rect">
              <a:avLst/>
            </a:prstGeom>
          </p:spPr>
        </p:pic>
        <p:grpSp>
          <p:nvGrpSpPr>
            <p:cNvPr id="33" name="Skupina 8"/>
            <p:cNvGrpSpPr/>
            <p:nvPr/>
          </p:nvGrpSpPr>
          <p:grpSpPr>
            <a:xfrm>
              <a:off x="1428728" y="4572008"/>
              <a:ext cx="1000113" cy="1108285"/>
              <a:chOff x="1428728" y="4572008"/>
              <a:chExt cx="1000113" cy="1108285"/>
            </a:xfrm>
          </p:grpSpPr>
          <p:pic>
            <p:nvPicPr>
              <p:cNvPr id="34" name="Obrázek 33" descr="voja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28728" y="4572008"/>
                <a:ext cx="571484" cy="751095"/>
              </a:xfrm>
              <a:prstGeom prst="rect">
                <a:avLst/>
              </a:prstGeom>
            </p:spPr>
          </p:pic>
          <p:pic>
            <p:nvPicPr>
              <p:cNvPr id="35" name="Obrázek 34" descr="voja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43042" y="4786322"/>
                <a:ext cx="571485" cy="751095"/>
              </a:xfrm>
              <a:prstGeom prst="rect">
                <a:avLst/>
              </a:prstGeom>
            </p:spPr>
          </p:pic>
          <p:pic>
            <p:nvPicPr>
              <p:cNvPr id="36" name="Obrázek 35" descr="voja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57356" y="4929198"/>
                <a:ext cx="571485" cy="75109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0.00608 -0.00556 0.01337 -0.00625 0.02049 -0.00857 C 0.02674 -0.01065 0.03698 -0.01551 0.04236 -0.0206 C 0.04375 -0.02199 0.04444 -0.025 0.04618 -0.0257 C 0.04948 -0.02732 0.05295 -0.02685 0.05642 -0.02732 C 0.06146 -0.02986 0.06667 -0.03218 0.07188 -0.03426 C 0.07795 -0.03982 0.08385 -0.04653 0.09097 -0.04954 C 0.09479 -0.05301 0.09809 -0.0581 0.1026 -0.05995 C 0.10694 -0.06181 0.11024 -0.06343 0.11406 -0.06667 C 0.12153 -0.08125 0.11163 -0.06412 0.12049 -0.07361 C 0.1283 -0.08218 0.11771 -0.07639 0.12691 -0.08032 C 0.12813 -0.08148 0.13073 -0.0838 0.13073 -0.0838 " pathEditMode="relative" ptsTypes="fffffffffffA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C -0.02066 0.0037 -0.02101 0.00393 -0.05122 0.00509 C -0.06458 0.00926 -0.07014 0.00903 -0.08715 0.01018 C -0.09636 0.01412 -0.1059 0.01736 -0.11528 0.02037 C -0.11823 0.02291 -0.12153 0.02453 -0.12431 0.02731 C -0.13004 0.03287 -0.13524 0.03958 -0.14219 0.04259 C -0.15434 0.0537 -0.16806 0.05717 -0.18195 0.06319 C -0.19097 0.07129 -0.20486 0.07268 -0.21528 0.07338 C -0.22847 0.0743 -0.24184 0.07453 -0.25504 0.07523 C -0.26233 0.07569 -0.26962 0.07639 -0.27691 0.07685 C -0.3059 0.08611 -0.28542 0.08032 -0.35122 0.08194 C -0.36372 0.08634 -0.37761 0.08981 -0.38976 0.0956 C -0.39427 0.09791 -0.40382 0.10069 -0.40382 0.10069 C -0.41615 0.10926 -0.43108 0.10926 -0.44479 0.11111 C -0.45712 0.11481 -0.46632 0.11666 -0.47934 0.11782 C -0.49306 0.1206 -0.48524 0.11967 -0.50243 0.11967 " pathEditMode="relative" ptsTypes="fffffffffffffffA">
                                      <p:cBhvr>
                                        <p:cTn id="5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Koniec Napoleonovej moci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36512" y="1196752"/>
            <a:ext cx="9180512" cy="4525963"/>
          </a:xfrm>
        </p:spPr>
        <p:txBody>
          <a:bodyPr/>
          <a:lstStyle/>
          <a:p>
            <a:r>
              <a:rPr lang="sk-SK" sz="2800" dirty="0" smtClean="0"/>
              <a:t>cisára postupne opúšťali spojenci </a:t>
            </a:r>
            <a:r>
              <a:rPr lang="sk-SK" sz="2800" dirty="0" err="1" smtClean="0"/>
              <a:t>Prusi</a:t>
            </a:r>
            <a:r>
              <a:rPr lang="sk-SK" sz="2800" dirty="0" smtClean="0"/>
              <a:t> a Rakúšania</a:t>
            </a:r>
          </a:p>
          <a:p>
            <a:r>
              <a:rPr lang="sk-SK" sz="2800" b="1" smtClean="0">
                <a:solidFill>
                  <a:srgbClr val="FF0000"/>
                </a:solidFill>
              </a:rPr>
              <a:t>R. 1813</a:t>
            </a:r>
            <a:r>
              <a:rPr lang="sk-SK" sz="2800" smtClean="0"/>
              <a:t> </a:t>
            </a:r>
            <a:r>
              <a:rPr lang="sk-SK" sz="2800" dirty="0" smtClean="0"/>
              <a:t>– </a:t>
            </a:r>
            <a:r>
              <a:rPr lang="sk-SK" sz="2800" b="1" dirty="0" smtClean="0">
                <a:solidFill>
                  <a:srgbClr val="FF0000"/>
                </a:solidFill>
              </a:rPr>
              <a:t>bitka národov pri Lipsku</a:t>
            </a:r>
          </a:p>
          <a:p>
            <a:pPr algn="just"/>
            <a:r>
              <a:rPr lang="sk-SK" sz="2800" dirty="0" smtClean="0"/>
              <a:t>Francúzi odolávali 3 dni, nakoniec boli porazení, spojenecké vojská prenikli až do Francúzska</a:t>
            </a:r>
          </a:p>
          <a:p>
            <a:pPr algn="just"/>
            <a:r>
              <a:rPr lang="sk-SK" sz="2800" dirty="0" smtClean="0"/>
              <a:t>Napoleon - vyhnaný na ostrov </a:t>
            </a:r>
            <a:r>
              <a:rPr lang="sk-SK" sz="2800" dirty="0" err="1" smtClean="0"/>
              <a:t>Elba</a:t>
            </a:r>
            <a:endParaRPr lang="sk-SK" sz="2800" dirty="0" smtClean="0"/>
          </a:p>
          <a:p>
            <a:pPr algn="just"/>
            <a:r>
              <a:rPr lang="sk-SK" sz="2800" dirty="0" smtClean="0"/>
              <a:t>podarilo sa mu z ostrova utiecť, prišiel do Paríža a obnovil </a:t>
            </a:r>
            <a:r>
              <a:rPr lang="sk-SK" sz="2800" b="1" dirty="0" smtClean="0"/>
              <a:t>cisárstvo na 100 dní</a:t>
            </a:r>
          </a:p>
          <a:p>
            <a:pPr algn="just"/>
            <a:r>
              <a:rPr lang="sk-SK" sz="2800" dirty="0" smtClean="0">
                <a:solidFill>
                  <a:srgbClr val="FF0000"/>
                </a:solidFill>
              </a:rPr>
              <a:t>jún 1815 </a:t>
            </a:r>
            <a:r>
              <a:rPr lang="sk-SK" sz="2800" dirty="0" smtClean="0"/>
              <a:t>– bol definitívne porazený v </a:t>
            </a:r>
            <a:r>
              <a:rPr lang="sk-SK" sz="2800" dirty="0" smtClean="0">
                <a:solidFill>
                  <a:srgbClr val="FF0000"/>
                </a:solidFill>
              </a:rPr>
              <a:t>bitke pri </a:t>
            </a:r>
            <a:r>
              <a:rPr lang="sk-SK" sz="2800" dirty="0" err="1" smtClean="0">
                <a:solidFill>
                  <a:srgbClr val="FF0000"/>
                </a:solidFill>
              </a:rPr>
              <a:t>Waterloo</a:t>
            </a:r>
            <a:r>
              <a:rPr lang="sk-SK" sz="2800" dirty="0" smtClean="0"/>
              <a:t> (dnešné Belgicko)</a:t>
            </a:r>
          </a:p>
          <a:p>
            <a:pPr algn="just"/>
            <a:r>
              <a:rPr lang="sk-SK" sz="2800" dirty="0" smtClean="0"/>
              <a:t>Internovaný </a:t>
            </a:r>
            <a:r>
              <a:rPr lang="sk-SK" sz="2800" dirty="0" smtClean="0"/>
              <a:t>(nariadený nútený pobyt) </a:t>
            </a:r>
            <a:r>
              <a:rPr lang="sk-SK" sz="2800" dirty="0" smtClean="0"/>
              <a:t>na ostrov Sv. Heleny – kde zomrel r. 1821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Viedenský kongres </a:t>
            </a:r>
            <a:br>
              <a:rPr lang="sk-SK" dirty="0" smtClean="0"/>
            </a:br>
            <a:r>
              <a:rPr lang="sk-SK" dirty="0" smtClean="0"/>
              <a:t>a Svätá aliancia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36512" y="1484784"/>
            <a:ext cx="8229600" cy="4525963"/>
          </a:xfrm>
        </p:spPr>
        <p:txBody>
          <a:bodyPr/>
          <a:lstStyle/>
          <a:p>
            <a:r>
              <a:rPr lang="sk-SK" sz="2400" dirty="0" smtClean="0"/>
              <a:t>Viedenský kongres – rokovanie mocností po porážke Napoleona o zmenách pomerov v Európe</a:t>
            </a:r>
          </a:p>
          <a:p>
            <a:r>
              <a:rPr lang="sk-SK" sz="2400" dirty="0" err="1" smtClean="0"/>
              <a:t>Metternich</a:t>
            </a:r>
            <a:r>
              <a:rPr lang="sk-SK" sz="2400" dirty="0" smtClean="0"/>
              <a:t> – rakúsky politik, zohral dôležitú úlohu na viedenskom kongrese</a:t>
            </a:r>
          </a:p>
          <a:p>
            <a:r>
              <a:rPr lang="sk-SK" sz="2400" dirty="0" smtClean="0"/>
              <a:t>dohody:</a:t>
            </a:r>
          </a:p>
          <a:p>
            <a:pPr lvl="1"/>
            <a:r>
              <a:rPr lang="sk-SK" sz="2000" dirty="0" smtClean="0"/>
              <a:t>zmena hraníc Francúzka pred rok 1789</a:t>
            </a:r>
          </a:p>
          <a:p>
            <a:pPr lvl="1"/>
            <a:r>
              <a:rPr lang="sk-SK" sz="2000" dirty="0" smtClean="0"/>
              <a:t>výška reparácii za vojny</a:t>
            </a:r>
          </a:p>
          <a:p>
            <a:pPr lvl="1"/>
            <a:r>
              <a:rPr lang="sk-SK" sz="2000" dirty="0" smtClean="0"/>
              <a:t>vznikol Nemecký spolok</a:t>
            </a:r>
          </a:p>
          <a:p>
            <a:pPr lvl="1"/>
            <a:r>
              <a:rPr lang="sk-SK" sz="2000" dirty="0" smtClean="0"/>
              <a:t>Rusko si pripojilo časť Poľska</a:t>
            </a:r>
          </a:p>
          <a:p>
            <a:pPr lvl="1"/>
            <a:r>
              <a:rPr lang="sk-SK" sz="2000" dirty="0" smtClean="0"/>
              <a:t>Veľká Británia získala množstvo strategických bodov v Atlantiku a v Stredomorí</a:t>
            </a:r>
          </a:p>
          <a:p>
            <a:pPr lvl="1"/>
            <a:r>
              <a:rPr lang="sk-SK" sz="2000" dirty="0" smtClean="0"/>
              <a:t>vznikla Svätá aliancia</a:t>
            </a:r>
            <a:endParaRPr lang="sk-SK" sz="2000" dirty="0"/>
          </a:p>
        </p:txBody>
      </p:sp>
      <p:pic>
        <p:nvPicPr>
          <p:cNvPr id="4" name="Obrázok 3" descr="metternichii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3700" y="1988840"/>
            <a:ext cx="24003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Napoleon a Slovensko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1805 - bitka pri Slavkove – nazvaná aj bitka troch cisárov (Francúzsko, Rusko, Rakúsko)</a:t>
            </a:r>
          </a:p>
          <a:p>
            <a:r>
              <a:rPr lang="sk-SK" dirty="0" smtClean="0"/>
              <a:t>Francúzi zvíťazili</a:t>
            </a:r>
          </a:p>
          <a:p>
            <a:r>
              <a:rPr lang="sk-SK" dirty="0" smtClean="0"/>
              <a:t>mier bol uzavretý v Bratislave</a:t>
            </a:r>
            <a:endParaRPr lang="sk-SK" dirty="0"/>
          </a:p>
        </p:txBody>
      </p:sp>
      <p:pic>
        <p:nvPicPr>
          <p:cNvPr id="4" name="Obrázok 3" descr="Bratisla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8584" y="2502346"/>
            <a:ext cx="7620000" cy="539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10611</TotalTime>
  <Words>335</Words>
  <Application>Microsoft Office PowerPoint</Application>
  <PresentationFormat>Prezentácia na obrazovke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2" baseType="lpstr">
      <vt:lpstr>Arial</vt:lpstr>
      <vt:lpstr>Diseño predeterminado</vt:lpstr>
      <vt:lpstr>Napoleon Bonaparte                  a Napoleonské vojny</vt:lpstr>
      <vt:lpstr>Napoleonovo šťastné obdobie</vt:lpstr>
      <vt:lpstr>Napoleonovo šťastné obdobie</vt:lpstr>
      <vt:lpstr>Napoleonovo šťastné obdobie</vt:lpstr>
      <vt:lpstr>Napoleonovo šťastné obdobie</vt:lpstr>
      <vt:lpstr>Výprava do Ruska</vt:lpstr>
      <vt:lpstr>Koniec Napoleonovej moci</vt:lpstr>
      <vt:lpstr>Viedenský kongres  a Svätá aliancia</vt:lpstr>
      <vt:lpstr>Napoleon a Slovensko</vt:lpstr>
      <vt:lpstr>Zdroje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Ucitel</cp:lastModifiedBy>
  <cp:revision>752</cp:revision>
  <dcterms:created xsi:type="dcterms:W3CDTF">2010-05-23T14:28:12Z</dcterms:created>
  <dcterms:modified xsi:type="dcterms:W3CDTF">2020-10-10T20:27:28Z</dcterms:modified>
</cp:coreProperties>
</file>