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61" r:id="rId3"/>
    <p:sldId id="272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0081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2879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242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27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22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9143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706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64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7472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238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38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867445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997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089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553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549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69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BDF8-A6A5-4824-BC2E-DEA3EEAA3539}" type="datetimeFigureOut">
              <a:rPr lang="sk-SK" smtClean="0"/>
              <a:pPr/>
              <a:t>26. 2. 2022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A401C-2C63-481F-A9C2-5AF281DFA0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6127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ransition spd="slow">
    <p:zoom dir="in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F64F2-EBE4-449C-931F-F02ADFF2B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862" y="326571"/>
            <a:ext cx="11752289" cy="2037806"/>
          </a:xfrm>
          <a:noFill/>
        </p:spPr>
        <p:txBody>
          <a:bodyPr>
            <a:noAutofit/>
          </a:bodyPr>
          <a:lstStyle/>
          <a:p>
            <a:pPr algn="ctr"/>
            <a:r>
              <a:rPr lang="sk-SK" sz="9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adea" pitchFamily="18" charset="-18"/>
                <a:cs typeface="Andalus" pitchFamily="18" charset="-78"/>
              </a:rPr>
              <a:t>Č</a:t>
            </a:r>
            <a:r>
              <a:rPr lang="sk-SK" sz="7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adea" pitchFamily="18" charset="-18"/>
                <a:cs typeface="Andalus" pitchFamily="18" charset="-78"/>
              </a:rPr>
              <a:t>o má vedieť budúci prvák</a:t>
            </a:r>
          </a:p>
        </p:txBody>
      </p:sp>
      <p:pic>
        <p:nvPicPr>
          <p:cNvPr id="1026" name="Picture 2" descr="https://cloud6t.edupage.org/cloud?z%3AA8KucRztdEKa2EqgpcvnVPoml7mHUseGbV1ZzU2U5B%2FCDyHp%2BOQkJaPK8qRHYsB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68" y="2364377"/>
            <a:ext cx="6382491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778604"/>
      </p:ext>
    </p:extLst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30EF6-CB01-4D0B-943B-9FBFA7D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>
                <a:latin typeface="Comic Sans MS" panose="030F0702030302020204" pitchFamily="66" charset="0"/>
              </a:rPr>
              <a:t/>
            </a:r>
            <a:br>
              <a:rPr lang="sk-SK" dirty="0">
                <a:latin typeface="Comic Sans MS" panose="030F0702030302020204" pitchFamily="66" charset="0"/>
              </a:rPr>
            </a:br>
            <a:r>
              <a:rPr lang="sk-SK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sk-SK" sz="67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POČÍTANIE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B933A7-F8CD-4156-A9B1-9D0FD9A04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639" y="1825625"/>
            <a:ext cx="11229974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6-ročné dieťa by malo vedieť počítať do desať, poznať číslice od jedna do desať a vedieť ich priradiť k počtu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rovnako by malo vedieť priradiť počet predmetov k číslu, rozlúštiť ľahké matematické hádanky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vie rozlišovať čo je viac, čo menej, veľa, málo, trochu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1845793"/>
      </p:ext>
    </p:extLst>
  </p:cSld>
  <p:clrMapOvr>
    <a:masterClrMapping/>
  </p:clrMapOvr>
  <p:transition spd="slow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62C3A-DA3A-45E1-825D-5BB53558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>
                <a:latin typeface="Comic Sans MS" panose="030F0702030302020204" pitchFamily="66" charset="0"/>
              </a:rPr>
              <a:t/>
            </a:r>
            <a:br>
              <a:rPr lang="sk-SK" dirty="0">
                <a:latin typeface="Comic Sans MS" panose="030F0702030302020204" pitchFamily="66" charset="0"/>
              </a:rPr>
            </a:b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sz="67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CHCE SA UČIŤ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215FCA-D4C7-4F78-B7FD-7BB5FC8AB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063" y="1825625"/>
            <a:ext cx="11244261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 neposlednom rade by sa malo dieťa pripravené na vstup do školy rado učiť: chce vedieť viac, pýta sa rodičov na jednotlivé písmená, zaujíma sa o základné počty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má v zásobe neustálu paľbu otázok typu: prečo?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rado dostáva nové úlohy a rieši ich, a vydrží ich riešiť až do konca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potom je na školu pripravené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2940403"/>
      </p:ext>
    </p:extLst>
  </p:cSld>
  <p:clrMapOvr>
    <a:masterClrMapping/>
  </p:clrMapOvr>
  <p:transition spd="slow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81883-C0D2-4C6E-A761-6879971C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03" y="2565401"/>
            <a:ext cx="11273246" cy="1797594"/>
          </a:xfrm>
        </p:spPr>
        <p:txBody>
          <a:bodyPr>
            <a:noAutofit/>
          </a:bodyPr>
          <a:lstStyle/>
          <a:p>
            <a:pPr algn="ctr"/>
            <a:r>
              <a:rPr lang="sk-SK" sz="13800" dirty="0">
                <a:solidFill>
                  <a:schemeClr val="bg1"/>
                </a:solidFill>
                <a:latin typeface="Caladea" pitchFamily="18" charset="-18"/>
                <a:cs typeface="Aharoni" pitchFamily="2" charset="-79"/>
              </a:rPr>
              <a:t>Ďakujeme</a:t>
            </a:r>
          </a:p>
        </p:txBody>
      </p:sp>
    </p:spTree>
    <p:extLst>
      <p:ext uri="{BB962C8B-B14F-4D97-AF65-F5344CB8AC3E}">
        <p14:creationId xmlns:p14="http://schemas.microsoft.com/office/powerpoint/2010/main" val="849053891"/>
      </p:ext>
    </p:extLst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1865E0-C4DD-4246-913F-64056BF30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695" y="585788"/>
            <a:ext cx="11308205" cy="6272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</a:t>
            </a: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samostatne sa obliecť a obuť,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pozapínať gombíky a zaviazať šnúrky,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samostatne sa najesť a obslúžiť na WC,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správne vyslovovať všetky hlásky,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vyjadrovať sa plynule aj v zložitejších  vetách,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kresliť tak, že línie sú pevné a neroztrasené, </a:t>
            </a:r>
          </a:p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nakresliť postavu so všetkými základnými znakmi,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vystrihnúť jednoduchý tvar podľa predkreslenej čiary,</a:t>
            </a:r>
            <a:endParaRPr lang="sk-SK" sz="36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6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poznať základné farby </a:t>
            </a:r>
          </a:p>
          <a:p>
            <a:pPr marL="0" indent="0">
              <a:buNone/>
            </a:pPr>
            <a:endParaRPr lang="sk-SK" sz="3600" dirty="0">
              <a:latin typeface="Andalus" pitchFamily="18" charset="-78"/>
              <a:cs typeface="Andalus" pitchFamily="18" charset="-78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2144939"/>
      </p:ext>
    </p:extLst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9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spočítať predmety do "päť",</a:t>
            </a:r>
            <a:endParaRPr lang="sk-SK" sz="39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9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rozprávať obsah krátkej rozprávky a rozumieť jej obsahu,</a:t>
            </a:r>
            <a:endParaRPr lang="sk-SK" sz="39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9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naučiť sa naspamäť detskú pesničku alebo básničku,</a:t>
            </a:r>
            <a:endParaRPr lang="sk-SK" sz="39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9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vysloviť krátke slovo samostatne po hláskach,</a:t>
            </a:r>
            <a:endParaRPr lang="sk-SK" sz="39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pPr marL="0" indent="0">
              <a:buNone/>
            </a:pPr>
            <a:r>
              <a:rPr lang="sk-SK" sz="3900" i="1" dirty="0">
                <a:solidFill>
                  <a:schemeClr val="bg1"/>
                </a:solidFill>
                <a:latin typeface="Caladea" pitchFamily="18" charset="-18"/>
                <a:cs typeface="Andalus" pitchFamily="18" charset="-78"/>
              </a:rPr>
              <a:t>• orientovať sa v priestore, vie kde je "vpredu", "vzadu", "hore", "dole", "vpravo", "vľavo".</a:t>
            </a:r>
            <a:endParaRPr lang="sk-SK" sz="3900" dirty="0">
              <a:solidFill>
                <a:schemeClr val="bg1"/>
              </a:solidFill>
              <a:latin typeface="Caladea" pitchFamily="18" charset="-18"/>
              <a:cs typeface="Andalus" pitchFamily="18" charset="-78"/>
            </a:endParaRPr>
          </a:p>
          <a:p>
            <a:endParaRPr lang="sk-SK" dirty="0"/>
          </a:p>
        </p:txBody>
      </p:sp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6F89F-2F83-4D97-98E9-94888A3F7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13" y="659567"/>
            <a:ext cx="11907187" cy="1199213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AKO BY SA BUDÚCI PRVÁK MAL SPRÁVAŤ:</a:t>
            </a:r>
            <a:r>
              <a:rPr lang="sk-SK" sz="4400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sk-SK" sz="44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sk-SK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A6AD60-3540-477E-B371-B3172BBE0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210" y="1555801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dirty="0">
                <a:solidFill>
                  <a:schemeClr val="bg1"/>
                </a:solidFill>
              </a:rPr>
              <a:t>•</a:t>
            </a: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 </a:t>
            </a: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vydrží pri hre alebo inej činnosti 15-20 minút,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začatú prácu alebo hru dokončí, nezačína neustále niečo nové, neodbieha,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na nové prostredie a osoby si zvyká bez väčších problémov (neplače, neskrýva sa za rodičov, neuteká),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väčšinou sa hráva spoločne s deťmi, nestráni sa ich spoločnosti, nie je medzi deťmi bojazlivý a plačlivý,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nie je agresívny, spory s deťmi dokáže riešiť väčšinou bez bitky, hádky, vzdorovitosti,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v jeho správaní by sa nemali prejavovať zlozvyky, ako napríklad: cmúľanie prstov, ohrýzanie nechtov, časté pokašliavanie, žmurkanie,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nezajakáva sa pri reči,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sk-SK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 nepomočuje sa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8382093"/>
      </p:ext>
    </p:extLst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131E8-18B2-4C0A-97F2-DDF3C6BA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5131"/>
            <a:ext cx="9905998" cy="1022169"/>
          </a:xfrm>
        </p:spPr>
        <p:txBody>
          <a:bodyPr>
            <a:normAutofit/>
          </a:bodyPr>
          <a:lstStyle/>
          <a:p>
            <a:pPr algn="ctr"/>
            <a:r>
              <a:rPr lang="sk-SK" sz="66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REČ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3E1D8C-7321-4E55-A59B-B68D73ABD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1463" y="1257300"/>
            <a:ext cx="11687175" cy="6186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dieťa pripravené na školu by malo mať dostatočnú slovnú zásobu a hovoriť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čisto a zrozumiteľne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malo by poznať: svoje celé meno, adresu, členov rodiny, dni v týždni,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ročné obdobia (prípadne aj mesiace v roku), základné farby, geometrické tvary,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pomenovať bežné zvieratá, rastliny, časti tela 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 čom má veľa detí problémy, je rozvinutá sluchová analýza: budúci školák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by mal vedieť povedať, aké písmeno je na začiatku slova, aké na konci, prípadne aj vytlieskať slabiky a hlásky</a:t>
            </a: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54481"/>
      </p:ext>
    </p:extLst>
  </p:cSld>
  <p:clrMapOvr>
    <a:masterClrMapping/>
  </p:clrMapOvr>
  <p:transition spd="slow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E47BD-E669-48B8-A945-71A1177D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26BA7F-7185-4C9F-8541-A92657A83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2888" y="1334124"/>
            <a:ext cx="11587162" cy="55238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dieťa zrelé do školy sa nehanbí nadviazať kontakt s inými deťmi alebo dospelými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vie sa samé prezuť, obliecť, umyť, chodí na toaletu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nerobí mu problém ostať chvíľu bez rodiča (niektoré školy to testujú tak, že pri zápisoch deti od rodičov zoberú a nechajú ich samé pracovať v triede)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pri príchode vie pozdraviť, pri stolovaní sa nerozptyľuje hraním alebo rozprávaním, vie si po sebe upratať hračky a nemá problém hračky požičať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vie sa sústrediť na jednu činnosť aspoň 20 minút a vie ju aj dokončiť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vie rozoznať hru od povinnosti, vie spolupracovať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dieťa by nemalo mať problémy povedať svoje želania, prípadne starosti, ktoré ho trápia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70F03279-8754-4050-A0C3-DE8AF3F97706}"/>
              </a:ext>
            </a:extLst>
          </p:cNvPr>
          <p:cNvSpPr/>
          <p:nvPr/>
        </p:nvSpPr>
        <p:spPr>
          <a:xfrm>
            <a:off x="2986087" y="466724"/>
            <a:ext cx="63722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SOCIÁLNA ZRELOSŤ</a:t>
            </a:r>
            <a:endParaRPr lang="sk-SK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0518633"/>
      </p:ext>
    </p:extLst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E88B1-E60C-4B11-9022-9AD5E3F4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6835"/>
            <a:ext cx="10972800" cy="1260814"/>
          </a:xfrm>
        </p:spPr>
        <p:txBody>
          <a:bodyPr>
            <a:noAutofit/>
          </a:bodyPr>
          <a:lstStyle/>
          <a:p>
            <a:pPr algn="ctr"/>
            <a:r>
              <a:rPr lang="sk-SK" sz="6000" b="1" dirty="0">
                <a:latin typeface="Comic Sans MS" panose="030F0702030302020204" pitchFamily="66" charset="0"/>
              </a:rPr>
              <a:t/>
            </a:r>
            <a:br>
              <a:rPr lang="sk-SK" sz="6000" b="1" dirty="0">
                <a:latin typeface="Comic Sans MS" panose="030F0702030302020204" pitchFamily="66" charset="0"/>
              </a:rPr>
            </a:br>
            <a:r>
              <a:rPr lang="sk-SK" sz="60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JEMNÁ  MOTORIKA</a:t>
            </a:r>
            <a:r>
              <a:rPr lang="sk-SK" sz="6000" dirty="0">
                <a:latin typeface="Comic Sans MS" panose="030F0702030302020204" pitchFamily="66" charset="0"/>
              </a:rPr>
              <a:t/>
            </a:r>
            <a:br>
              <a:rPr lang="sk-SK" sz="6000" dirty="0">
                <a:latin typeface="Comic Sans MS" panose="030F0702030302020204" pitchFamily="66" charset="0"/>
              </a:rPr>
            </a:br>
            <a:r>
              <a:rPr lang="sk-SK" sz="6000" b="1" dirty="0">
                <a:latin typeface="Andalus" pitchFamily="18" charset="-78"/>
                <a:cs typeface="Andalus" pitchFamily="18" charset="-78"/>
              </a:rPr>
              <a:t> </a:t>
            </a:r>
            <a:endParaRPr lang="sk-SK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122E16-0B40-4CFF-A648-58FCF1BA6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900238"/>
            <a:ext cx="11558587" cy="42767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takmer hotový školák by mal vedieť správne držať písacie potreby, napodobiť tvary písma, geometrické tvary, a nakresliť kompletnú postavu človeka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(s hlavou, krkom, rukami, nohami, a bruchom)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mal by vedieť kresliť čiary, vlnovky, osmičky, vyfarbiť obrázky, strihať, modelovať, navliekať korálky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3769286"/>
      </p:ext>
    </p:extLst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7D5C2-2129-410C-8F2A-3CB40383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4636"/>
            <a:ext cx="10972800" cy="841900"/>
          </a:xfrm>
        </p:spPr>
        <p:txBody>
          <a:bodyPr>
            <a:noAutofit/>
          </a:bodyPr>
          <a:lstStyle/>
          <a:p>
            <a:pPr algn="ctr"/>
            <a:r>
              <a:rPr lang="sk-SK" sz="54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sk-SK" sz="5400" b="1" dirty="0">
                <a:latin typeface="Andalus" pitchFamily="18" charset="-78"/>
                <a:cs typeface="Andalus" pitchFamily="18" charset="-78"/>
              </a:rPr>
            </a:br>
            <a:r>
              <a:rPr lang="sk-SK" sz="54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HRUBÁ  MOTORIKA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743711-14E3-43FB-BAB5-46DBC066B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11301412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dieťa by nemalo mať problém ani s hrubou motorikou: vie skákať (aj na jednej nohe), behať, preliezať, chytať a hádzať loptu, skákať cez švihadlo, robiť kotrmelce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5179677"/>
      </p:ext>
    </p:extLst>
  </p:cSld>
  <p:clrMapOvr>
    <a:masterClrMapping/>
  </p:clrMapOvr>
  <p:transition spd="slow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5B3F6-2CB0-4F98-82C6-A3EC9CEB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>
                <a:latin typeface="Comic Sans MS" panose="030F0702030302020204" pitchFamily="66" charset="0"/>
              </a:rPr>
              <a:t/>
            </a:r>
            <a:br>
              <a:rPr lang="sk-SK" dirty="0">
                <a:latin typeface="Comic Sans MS" panose="030F0702030302020204" pitchFamily="66" charset="0"/>
              </a:rPr>
            </a:b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sz="6700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ORIENTÁCIA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68DF7A-0FA3-47DF-AEA4-D520EC6E8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2925" y="1690688"/>
            <a:ext cx="11301413" cy="48021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dieťa pripravené na vstup do školy vie povedať, kde je vpravo, kde vľavo, a kde hore, dole, ponad, popod, cez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nezablúdi v mieste svojho bydliska, pozná pravú a ľavú ruku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vie sa orientovať aj v čase (dnes, včera, zajtra, ráno, obed, večer, bude, bolo). Rozozná základné farby a geometrické tvary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2506563"/>
      </p:ext>
    </p:extLst>
  </p:cSld>
  <p:clrMapOvr>
    <a:masterClrMapping/>
  </p:clrMapOvr>
  <p:transition spd="slow"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625</TotalTime>
  <Words>763</Words>
  <Application>Microsoft Office PowerPoint</Application>
  <PresentationFormat>Širokouhlá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Aharoni</vt:lpstr>
      <vt:lpstr>Andalus</vt:lpstr>
      <vt:lpstr>Arial</vt:lpstr>
      <vt:lpstr>Caladea</vt:lpstr>
      <vt:lpstr>Comic Sans MS</vt:lpstr>
      <vt:lpstr>Trebuchet MS</vt:lpstr>
      <vt:lpstr>Tw Cen MT</vt:lpstr>
      <vt:lpstr>Obvod</vt:lpstr>
      <vt:lpstr>Čo má vedieť budúci prvák</vt:lpstr>
      <vt:lpstr>Prezentácia programu PowerPoint</vt:lpstr>
      <vt:lpstr>Prezentácia programu PowerPoint</vt:lpstr>
      <vt:lpstr>AKO BY SA BUDÚCI PRVÁK MAL SPRÁVAŤ: </vt:lpstr>
      <vt:lpstr>REČ</vt:lpstr>
      <vt:lpstr>  </vt:lpstr>
      <vt:lpstr> JEMNÁ  MOTORIKA  </vt:lpstr>
      <vt:lpstr>  HRUBÁ  MOTORIKA</vt:lpstr>
      <vt:lpstr>  ORIENTÁCIA</vt:lpstr>
      <vt:lpstr>  POČÍTANIE</vt:lpstr>
      <vt:lpstr>  CHCE SA UČIŤ</vt:lpstr>
      <vt:lpstr>Ďakujeme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má vedieť budúci prvák</dc:title>
  <dc:creator>user</dc:creator>
  <cp:lastModifiedBy>III.trieda</cp:lastModifiedBy>
  <cp:revision>32</cp:revision>
  <dcterms:created xsi:type="dcterms:W3CDTF">2021-03-03T07:42:21Z</dcterms:created>
  <dcterms:modified xsi:type="dcterms:W3CDTF">2022-02-26T18:49:46Z</dcterms:modified>
</cp:coreProperties>
</file>