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4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26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036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017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88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38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41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7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08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571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80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FC86-FBE6-4977-9B60-DD0CB14087AB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5E55-B671-4FA5-87CC-2F3EDA74DB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3879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E-papierosy </a:t>
            </a:r>
            <a:r>
              <a:rPr lang="pl-PL" dirty="0" smtClean="0"/>
              <a:t>szkodliwe czy nie?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pl-PL" dirty="0" smtClean="0"/>
              <a:t>Prezentacja powstała na podstawie materiałów opracowanych przez Główny Inspektorat Sanitarny przy współpracy z Ministerstwem Edukacji Narodowej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29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erwsze ofiary e-papierosów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22" y="1437178"/>
            <a:ext cx="75057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3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są e-papierosy?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E-papieros to inaczej elektroniczny system dostarczający nikotynę.</a:t>
            </a:r>
          </a:p>
          <a:p>
            <a:r>
              <a:rPr lang="pl-PL" dirty="0" smtClean="0"/>
              <a:t> E-papierosy to urządzenia elektroniczne, które podgrzewają ciecz i wytwarzają aerozol lub mieszankę małych cząstek w powietrzu. </a:t>
            </a:r>
          </a:p>
          <a:p>
            <a:r>
              <a:rPr lang="pl-PL" dirty="0" smtClean="0"/>
              <a:t>Mają wiele kształtów i rozmiarów. Większość z nich ma baterię, element grzewczy i miejsce na tzw. </a:t>
            </a:r>
            <a:r>
              <a:rPr lang="pl-PL" dirty="0" err="1" smtClean="0"/>
              <a:t>liquid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skład e-</a:t>
            </a:r>
            <a:r>
              <a:rPr lang="pl-PL" dirty="0" err="1" smtClean="0"/>
              <a:t>liquidu</a:t>
            </a:r>
            <a:r>
              <a:rPr lang="pl-PL" dirty="0" smtClean="0"/>
              <a:t> wchodzą: glikol propylenowy i/lub gliceryna, woda lub etanol, nikotyna (od 0 do 20 mg/ml) oraz dodatki smakowo-zapachowe. Obecnie istnieje ponad 8 000 różnych rodzajów e-</a:t>
            </a:r>
            <a:r>
              <a:rPr lang="pl-PL" dirty="0" err="1" smtClean="0"/>
              <a:t>liquidu</a:t>
            </a:r>
            <a:r>
              <a:rPr lang="pl-PL" dirty="0" smtClean="0"/>
              <a:t> o owocowych bądź słodkich smakach.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82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działają e-papierosy?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E-papieros działa na zasadzie podgrzewania płynu (e-</a:t>
            </a:r>
            <a:r>
              <a:rPr lang="pl-PL" dirty="0" err="1" smtClean="0"/>
              <a:t>liquid</a:t>
            </a:r>
            <a:r>
              <a:rPr lang="pl-PL" dirty="0" smtClean="0"/>
              <a:t>) do temperatury około </a:t>
            </a:r>
            <a:r>
              <a:rPr lang="pl-PL" sz="2400" dirty="0" smtClean="0"/>
              <a:t>200 stopni Celsjusza</a:t>
            </a:r>
            <a:r>
              <a:rPr lang="pl-PL" dirty="0" smtClean="0"/>
              <a:t>, tworząc przy tym aerozol, który jest wdychany przez użytkownika. Zwykle zawiera on nikotynę, aromaty i inne substancje chemiczne. Użytkownicy wdychają aerozol z e-papierosów do płuc. Mogą go również wdychać osoby postronne, gdy użytkownik wydycha go w powietrze.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00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zawiera aerozol z e-papierosa?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Aerozol z e-papierosów jest szkodliwą „parą wodną”. </a:t>
            </a:r>
            <a:endParaRPr lang="pl-PL" dirty="0" smtClean="0"/>
          </a:p>
          <a:p>
            <a:r>
              <a:rPr lang="pl-PL" dirty="0" smtClean="0"/>
              <a:t>Aerozol </a:t>
            </a:r>
            <a:r>
              <a:rPr lang="pl-PL" dirty="0"/>
              <a:t>do e-papierosów, który użytkownicy wdychają</a:t>
            </a:r>
            <a:r>
              <a:rPr lang="pl-PL" dirty="0" smtClean="0"/>
              <a:t>, zawiera szkodliwe </a:t>
            </a:r>
            <a:r>
              <a:rPr lang="pl-PL" dirty="0"/>
              <a:t>substancje, w tym: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• </a:t>
            </a:r>
            <a:r>
              <a:rPr lang="pl-PL" dirty="0"/>
              <a:t>acetaldehyd,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• </a:t>
            </a:r>
            <a:r>
              <a:rPr lang="pl-PL" dirty="0"/>
              <a:t>formaldehyd,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• </a:t>
            </a:r>
            <a:r>
              <a:rPr lang="pl-PL" dirty="0"/>
              <a:t>akroleinę,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• </a:t>
            </a:r>
            <a:r>
              <a:rPr lang="pl-PL" dirty="0" err="1"/>
              <a:t>propanal</a:t>
            </a:r>
            <a:r>
              <a:rPr lang="pl-PL" dirty="0"/>
              <a:t>,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• </a:t>
            </a:r>
            <a:r>
              <a:rPr lang="pl-PL" dirty="0"/>
              <a:t>nikotynę,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• </a:t>
            </a:r>
            <a:r>
              <a:rPr lang="pl-PL" dirty="0"/>
              <a:t>aceton,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• </a:t>
            </a:r>
            <a:r>
              <a:rPr lang="pl-PL" dirty="0"/>
              <a:t>o-metyl-benzaldehyd,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• </a:t>
            </a:r>
            <a:r>
              <a:rPr lang="pl-PL" dirty="0"/>
              <a:t>karcinogenne </a:t>
            </a:r>
            <a:r>
              <a:rPr lang="pl-PL" dirty="0" err="1"/>
              <a:t>nitrozaminy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90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Jakie jest ryzyko zdrowotne używania              e-papierosów?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Ponad połowa </a:t>
            </a:r>
            <a:r>
              <a:rPr lang="pl-PL" dirty="0" smtClean="0"/>
              <a:t>badanej w 2014 r. młodzieży </a:t>
            </a:r>
            <a:r>
              <a:rPr lang="pl-PL" dirty="0"/>
              <a:t>(54,8%) uważała, że e-papierosy są dużo bezpieczniejsze niż zwykłe papierosy! Używanie </a:t>
            </a:r>
            <a:r>
              <a:rPr lang="pl-PL" dirty="0" smtClean="0"/>
              <a:t>     e-papierosów </a:t>
            </a:r>
            <a:r>
              <a:rPr lang="pl-PL" dirty="0"/>
              <a:t>jest traktowane przez młodzież jako mniej ryzykowne</a:t>
            </a:r>
            <a:r>
              <a:rPr lang="pl-PL" dirty="0" smtClean="0"/>
              <a:t>.</a:t>
            </a:r>
          </a:p>
          <a:p>
            <a:r>
              <a:rPr lang="pl-PL" dirty="0"/>
              <a:t>Młodzież nie zdaje sobie sprawy, że e-papierosy tak samo uzależniają i tak samo negatywnie wpływają na zdrowie jak papierosy tradycyjne. </a:t>
            </a:r>
            <a:endParaRPr lang="pl-PL" dirty="0" smtClean="0"/>
          </a:p>
          <a:p>
            <a:r>
              <a:rPr lang="pl-PL" dirty="0"/>
              <a:t>Istnieją dowody na to, że młodzi ludzie, którzy używają e-papierosów, mogą częściej palić papierosy w przyszłości. Istnieją udokumentowane przypadki zatruć płynem z e-papierosów wśród dzieci oraz osób dorosłych. </a:t>
            </a:r>
          </a:p>
        </p:txBody>
      </p:sp>
    </p:spTree>
    <p:extLst>
      <p:ext uri="{BB962C8B-B14F-4D97-AF65-F5344CB8AC3E}">
        <p14:creationId xmlns:p14="http://schemas.microsoft.com/office/powerpoint/2010/main" val="27373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Skutki zdrowotne palenia e-papierosów.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Układ oddechowy - podrażnienie górnych i dolnych dróg oddechowych (</a:t>
            </a:r>
            <a:r>
              <a:rPr lang="pl-PL" dirty="0" err="1"/>
              <a:t>Vardavas</a:t>
            </a:r>
            <a:r>
              <a:rPr lang="pl-PL" dirty="0"/>
              <a:t> et al., 2012), - zapalenie oskrzeli, kaszel, zmiany </a:t>
            </a:r>
            <a:r>
              <a:rPr lang="pl-PL" dirty="0" err="1"/>
              <a:t>rozedmowe</a:t>
            </a:r>
            <a:r>
              <a:rPr lang="pl-PL" dirty="0"/>
              <a:t> w płucach (Scheffler et al., 2015; Grana et al., 2014</a:t>
            </a:r>
            <a:r>
              <a:rPr lang="pl-PL" dirty="0" smtClean="0"/>
              <a:t>).</a:t>
            </a:r>
          </a:p>
          <a:p>
            <a:r>
              <a:rPr lang="pl-PL" dirty="0"/>
              <a:t>Układ immunologiczny - indukcja stanu zapalnego w drogach oddechowych (Scott et al., 2018), - zmniejszenie wydajności układu odpornościowego (</a:t>
            </a:r>
            <a:r>
              <a:rPr lang="pl-PL" dirty="0" err="1"/>
              <a:t>Sussan</a:t>
            </a:r>
            <a:r>
              <a:rPr lang="pl-PL" dirty="0"/>
              <a:t> et al., 2015), - zwiększone ryzyko wystąpienia zapalenia płuc (</a:t>
            </a:r>
            <a:r>
              <a:rPr lang="pl-PL" dirty="0" err="1"/>
              <a:t>Miyashita</a:t>
            </a:r>
            <a:r>
              <a:rPr lang="pl-PL" dirty="0"/>
              <a:t> et al., 2018</a:t>
            </a:r>
            <a:r>
              <a:rPr lang="pl-PL" dirty="0" smtClean="0"/>
              <a:t>).</a:t>
            </a:r>
          </a:p>
          <a:p>
            <a:r>
              <a:rPr lang="pl-PL" dirty="0"/>
              <a:t>Ośrodkowy układ nerwowy - zmiany behawioralne (Grana et al., 2014), - upośledzenie pamięci (modele zwierzęce) (</a:t>
            </a:r>
            <a:r>
              <a:rPr lang="pl-PL" dirty="0" err="1"/>
              <a:t>Farsalinos</a:t>
            </a:r>
            <a:r>
              <a:rPr lang="pl-PL" dirty="0"/>
              <a:t> et al., 2014), - skurcze mięśni i drżenie mięśni (</a:t>
            </a:r>
            <a:r>
              <a:rPr lang="pl-PL" dirty="0" err="1"/>
              <a:t>Farsalinos</a:t>
            </a:r>
            <a:r>
              <a:rPr lang="pl-PL" dirty="0"/>
              <a:t> et al., 2014</a:t>
            </a:r>
            <a:r>
              <a:rPr lang="pl-PL" dirty="0" smtClean="0"/>
              <a:t>).</a:t>
            </a:r>
          </a:p>
          <a:p>
            <a:r>
              <a:rPr lang="pl-PL" dirty="0"/>
              <a:t>Pozostałe układy - podrażnienie oczu (Grana et al., 2014), - kontaktowe zapalenie skóry i oparzenia (Hess et al., 2017), - nudności i wymioty (Hess et al., 2017), - podrażnienie błony śluzowej gardła i jamy ustnej (Jensen et al., 2015).</a:t>
            </a:r>
          </a:p>
        </p:txBody>
      </p:sp>
    </p:spTree>
    <p:extLst>
      <p:ext uri="{BB962C8B-B14F-4D97-AF65-F5344CB8AC3E}">
        <p14:creationId xmlns:p14="http://schemas.microsoft.com/office/powerpoint/2010/main" val="16238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jeszcze?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</a:t>
            </a:r>
            <a:r>
              <a:rPr lang="pl-PL" dirty="0" smtClean="0"/>
              <a:t>adania </a:t>
            </a:r>
            <a:r>
              <a:rPr lang="pl-PL" dirty="0"/>
              <a:t>naukowe opublikowane w 2019 r. (</a:t>
            </a:r>
            <a:r>
              <a:rPr lang="pl-PL" dirty="0" err="1"/>
              <a:t>Caporale</a:t>
            </a:r>
            <a:r>
              <a:rPr lang="pl-PL" dirty="0"/>
              <a:t> et al., 2019) pokazują, że nawet beznikotynowe e-papierosy mogą być szkodliwe dla zdrowia, uszkadzając śródbłonek naczyń krwionośnych. </a:t>
            </a:r>
            <a:endParaRPr lang="pl-PL" dirty="0" smtClean="0"/>
          </a:p>
          <a:p>
            <a:r>
              <a:rPr lang="pl-PL" dirty="0" smtClean="0"/>
              <a:t>Najnowsze </a:t>
            </a:r>
            <a:r>
              <a:rPr lang="pl-PL" dirty="0"/>
              <a:t>doniesienia medialne (z 23 sierpnia 2019 r.) donoszą o pierwszej śmierci dorosłego pacjenta związanej z ciężką chorobą układu oddechowego. Zgon jest wiązany z użyciem e-papierosów. Amerykańskie szpitale głośno mówią o coraz większej liczbie bardzo młodych osób palących e-papierosy, które trafiają do szpitali z problemami oddechowymi. Jedynym czynnikiem wspólnym w tych przypadkach jest używanie e-</a:t>
            </a:r>
            <a:r>
              <a:rPr lang="pl-PL" dirty="0" err="1"/>
              <a:t>liquidów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31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 TY CO WYBIERASZ?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E-PAPIEROS CZY ZDROWIE?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12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616</Words>
  <Application>Microsoft Office PowerPoint</Application>
  <PresentationFormat>Panoramiczny</PresentationFormat>
  <Paragraphs>34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E-papierosy szkodliwe czy nie? </vt:lpstr>
      <vt:lpstr>Prezentacja programu PowerPoint</vt:lpstr>
      <vt:lpstr>Co to są e-papierosy?</vt:lpstr>
      <vt:lpstr>Jak działają e-papierosy?</vt:lpstr>
      <vt:lpstr>Co zawiera aerozol z e-papierosa?</vt:lpstr>
      <vt:lpstr>Jakie jest ryzyko zdrowotne używania              e-papierosów?</vt:lpstr>
      <vt:lpstr>Skutki zdrowotne palenia e-papierosów.</vt:lpstr>
      <vt:lpstr>Co jeszcze?</vt:lpstr>
      <vt:lpstr>A TY CO WYBIERASZ?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E-papierosy - szkodliwe czy nie? </dc:title>
  <dc:creator>ppe-user</dc:creator>
  <cp:lastModifiedBy>ppe-user</cp:lastModifiedBy>
  <cp:revision>12</cp:revision>
  <dcterms:created xsi:type="dcterms:W3CDTF">2020-03-02T09:29:21Z</dcterms:created>
  <dcterms:modified xsi:type="dcterms:W3CDTF">2020-03-02T10:37:48Z</dcterms:modified>
</cp:coreProperties>
</file>