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6E7E-7AF1-4377-9A5B-448FB659BA3F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48FD-B4D8-45CE-8B12-1C8D150085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876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6E7E-7AF1-4377-9A5B-448FB659BA3F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48FD-B4D8-45CE-8B12-1C8D150085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947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6E7E-7AF1-4377-9A5B-448FB659BA3F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48FD-B4D8-45CE-8B12-1C8D1500850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94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6E7E-7AF1-4377-9A5B-448FB659BA3F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48FD-B4D8-45CE-8B12-1C8D150085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3071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6E7E-7AF1-4377-9A5B-448FB659BA3F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48FD-B4D8-45CE-8B12-1C8D1500850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6839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6E7E-7AF1-4377-9A5B-448FB659BA3F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48FD-B4D8-45CE-8B12-1C8D150085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501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6E7E-7AF1-4377-9A5B-448FB659BA3F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48FD-B4D8-45CE-8B12-1C8D150085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05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6E7E-7AF1-4377-9A5B-448FB659BA3F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48FD-B4D8-45CE-8B12-1C8D150085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034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6E7E-7AF1-4377-9A5B-448FB659BA3F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48FD-B4D8-45CE-8B12-1C8D150085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750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6E7E-7AF1-4377-9A5B-448FB659BA3F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48FD-B4D8-45CE-8B12-1C8D150085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201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6E7E-7AF1-4377-9A5B-448FB659BA3F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48FD-B4D8-45CE-8B12-1C8D150085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117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6E7E-7AF1-4377-9A5B-448FB659BA3F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48FD-B4D8-45CE-8B12-1C8D150085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985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6E7E-7AF1-4377-9A5B-448FB659BA3F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48FD-B4D8-45CE-8B12-1C8D150085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483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6E7E-7AF1-4377-9A5B-448FB659BA3F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48FD-B4D8-45CE-8B12-1C8D150085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10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6E7E-7AF1-4377-9A5B-448FB659BA3F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48FD-B4D8-45CE-8B12-1C8D150085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5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6E7E-7AF1-4377-9A5B-448FB659BA3F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48FD-B4D8-45CE-8B12-1C8D150085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534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96E7E-7AF1-4377-9A5B-448FB659BA3F}" type="datetimeFigureOut">
              <a:rPr lang="sk-SK" smtClean="0"/>
              <a:t>13. 10. 2021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FB48FD-B4D8-45CE-8B12-1C8D150085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73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sedenie, pes, muž, hnedé&#10;&#10;Automaticky generovaný popis">
            <a:extLst>
              <a:ext uri="{FF2B5EF4-FFF2-40B4-BE49-F238E27FC236}">
                <a16:creationId xmlns:a16="http://schemas.microsoft.com/office/drawing/2014/main" xmlns="" id="{3499628F-C0FE-4217-AB87-2223B509C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t="2327" b="7673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D13E71-FCA6-495E-9D53-9A633DDDA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597" y="1064591"/>
            <a:ext cx="4757057" cy="236909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0000"/>
                </a:solidFill>
                <a:highlight>
                  <a:srgbClr val="FFFF00"/>
                </a:highlight>
              </a:rPr>
              <a:t>Tatársky vpád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7A848B5-6EA3-4F16-877F-4E690E3F1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941" y="5641092"/>
            <a:ext cx="4079721" cy="1096901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Mgr. Tomáš Takáč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12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2F51BF1-6468-4331-9D78-0833A2B0F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058"/>
            <a:ext cx="7295172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Kráľ Belo IV. prijal v roku 1239 do krajiny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Kumánov</a:t>
            </a:r>
            <a:r>
              <a:rPr lang="sk-SK" sz="2000" dirty="0">
                <a:solidFill>
                  <a:schemeClr val="tx1"/>
                </a:solidFill>
              </a:rPr>
              <a:t>, ktorí utekali pred Tatármi.</a:t>
            </a:r>
          </a:p>
          <a:p>
            <a:r>
              <a:rPr lang="sk-SK" sz="2000" dirty="0">
                <a:solidFill>
                  <a:schemeClr val="tx1"/>
                </a:solidFill>
              </a:rPr>
              <a:t>Tatári vtrhli do krajiny v roku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1241.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V bitke pri rieke Slaná </a:t>
            </a:r>
            <a:r>
              <a:rPr lang="sk-SK" sz="2000" dirty="0">
                <a:solidFill>
                  <a:schemeClr val="tx1"/>
                </a:solidFill>
              </a:rPr>
              <a:t>rozdrvili uhorské vojsko na čele s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Belom IV.</a:t>
            </a:r>
          </a:p>
          <a:p>
            <a:r>
              <a:rPr lang="sk-SK" sz="2000" dirty="0">
                <a:solidFill>
                  <a:schemeClr val="tx1"/>
                </a:solidFill>
              </a:rPr>
              <a:t>Kráľovi sa podarilo ujsť k Jadranskému moru.</a:t>
            </a:r>
          </a:p>
          <a:p>
            <a:r>
              <a:rPr lang="sk-SK" sz="2000" dirty="0">
                <a:solidFill>
                  <a:schemeClr val="tx1"/>
                </a:solidFill>
              </a:rPr>
              <a:t>Celá krajina bola vydaná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napospas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plieniteľom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. </a:t>
            </a:r>
          </a:p>
          <a:p>
            <a:r>
              <a:rPr lang="sk-SK" sz="2000" dirty="0">
                <a:solidFill>
                  <a:schemeClr val="tx1"/>
                </a:solidFill>
              </a:rPr>
              <a:t>Tatárom odolali iba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dobre opevnené kamenné hrady a mestá.</a:t>
            </a:r>
          </a:p>
        </p:txBody>
      </p:sp>
      <p:pic>
        <p:nvPicPr>
          <p:cNvPr id="5" name="Obrázok 4" descr="Obrázok, na ktorom je vonkajšie, stádo, trávnik, skupina&#10;&#10;Automaticky generovaný popis">
            <a:extLst>
              <a:ext uri="{FF2B5EF4-FFF2-40B4-BE49-F238E27FC236}">
                <a16:creationId xmlns:a16="http://schemas.microsoft.com/office/drawing/2014/main" xmlns="" id="{B9BA9E4C-3E23-4D6D-A064-AFA835481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" y="3555058"/>
            <a:ext cx="12189082" cy="3329445"/>
          </a:xfrm>
          <a:prstGeom prst="rect">
            <a:avLst/>
          </a:prstGeom>
        </p:spPr>
      </p:pic>
      <p:pic>
        <p:nvPicPr>
          <p:cNvPr id="7" name="Obrázok 6" descr="Obrázok, na ktorom je budova, vonkajšie, dom, trávnik&#10;&#10;Automaticky generovaný popis">
            <a:extLst>
              <a:ext uri="{FF2B5EF4-FFF2-40B4-BE49-F238E27FC236}">
                <a16:creationId xmlns:a16="http://schemas.microsoft.com/office/drawing/2014/main" xmlns="" id="{F88442F9-5E4D-4DA0-B284-2DD0A1658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39" y="-26505"/>
            <a:ext cx="5270508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A005A7F-B465-4DCC-86A6-DBBA0EE5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91C73D8F-5880-4220-AB5A-E186DCC55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1" y="319839"/>
            <a:ext cx="11437518" cy="6365773"/>
          </a:xfrm>
        </p:spPr>
      </p:pic>
    </p:spTree>
    <p:extLst>
      <p:ext uri="{BB962C8B-B14F-4D97-AF65-F5344CB8AC3E}">
        <p14:creationId xmlns:p14="http://schemas.microsoft.com/office/powerpoint/2010/main" val="12002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DE8DE2B-61C1-46D5-BEB8-521321C182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012C92A-B902-4B69-BDCF-CCA3021FC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A2BDBC14-42A0-4182-BFBA-0751F6350C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902DC474-5BCC-4188-ACDC-AD63E6B187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7B427019-8592-4032-931B-4F27104C9D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1D6E2CEA-A5BB-4CF7-B907-AE4DBF6748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78D09D5A-29CC-4B32-9CE1-72E607558A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6DF3A3FC-950B-40B0-923D-0F0BC1A54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BCA0F2E1-CD3D-4521-9CCB-41A5CC6C5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9BA4F16A-21DC-462A-AD37-0A93C8B79E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FB75EBDD-038D-4572-A372-1149382957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1029ED5-F105-4DD2-99C8-1E4422817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D621E68-BF28-4A1C-B1A2-4E55E139E7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E8BBE4D-F0DF-49B9-B75A-99DAC53ACA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xmlns="" id="{E0F07DDC-34A6-46A1-9DE9-2BBE2931A5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xmlns="" id="{2CEB2BF9-B8DB-45B9-86EA-D197B5B1AE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08B5BB34-3801-4E70-A981-FE007635E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xmlns="" id="{38432A75-2CEB-463C-A8F2-ABB50A79F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xmlns="" id="{E7E850B8-C050-4597-8BEB-113FEC9A2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xmlns="" id="{24ACC798-9CEC-4B6F-A8DD-F8E6FCCCF1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1D58A8C6-1294-4CD9-89BC-F1E981A524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F32F2ED6-6143-46C4-A641-72D42732B6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C9652B3-A450-4ED6-8FBF-F536BA60B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1B71BE99-56D4-44EC-B7C4-74C83B9F6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5" r="1" b="4577"/>
          <a:stretch/>
        </p:blipFill>
        <p:spPr>
          <a:xfrm>
            <a:off x="4536960" y="1724875"/>
            <a:ext cx="7178028" cy="3710725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787979" y="739676"/>
            <a:ext cx="4242349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Jar 1242 – odchod Tatárov</a:t>
            </a:r>
          </a:p>
          <a:p>
            <a:endParaRPr lang="sk-SK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/>
              <a:t>Chán </a:t>
            </a:r>
            <a:r>
              <a:rPr lang="sk-SK" sz="2400" b="1" dirty="0" err="1" smtClean="0"/>
              <a:t>Batu</a:t>
            </a:r>
            <a:r>
              <a:rPr lang="sk-SK" sz="2400" b="1" dirty="0" smtClean="0"/>
              <a:t> odchádza – chce byť nástupca mongolského chána </a:t>
            </a:r>
            <a:r>
              <a:rPr lang="sk-SK" sz="2400" b="1" dirty="0" err="1" smtClean="0"/>
              <a:t>Ogotaja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9468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budova, vonkajšie, dom, trávnik&#10;&#10;Automaticky generovaný popis">
            <a:extLst>
              <a:ext uri="{FF2B5EF4-FFF2-40B4-BE49-F238E27FC236}">
                <a16:creationId xmlns:a16="http://schemas.microsoft.com/office/drawing/2014/main" xmlns="" id="{AF859116-5281-4DC1-A2F9-D0C74C9E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r="15521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11D776-865E-4E31-B04A-62C8692AE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9" y="419894"/>
            <a:ext cx="4383999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800" dirty="0">
                <a:solidFill>
                  <a:schemeClr val="tx1"/>
                </a:solidFill>
                <a:highlight>
                  <a:srgbClr val="FFFF00"/>
                </a:highlight>
              </a:rPr>
              <a:t>Obnova krajiny a nové spôsoby osídľovania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0077E66-EA9A-4DA0-AAAE-06D509556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60589"/>
            <a:ext cx="5512904" cy="3880773"/>
          </a:xfrm>
        </p:spPr>
        <p:txBody>
          <a:bodyPr>
            <a:normAutofit lnSpcReduction="10000"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V krajine zahynula takmer polovica obyvateľov.</a:t>
            </a:r>
          </a:p>
          <a:p>
            <a:r>
              <a:rPr lang="sk-SK" sz="2400" dirty="0">
                <a:solidFill>
                  <a:schemeClr val="tx1"/>
                </a:solidFill>
              </a:rPr>
              <a:t>Celé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oblasti ostali opustené.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Kráľ Belo IV. povolil šľachte stavať kamenné hrady a vybudovať tak nový systém obrany.</a:t>
            </a:r>
          </a:p>
          <a:p>
            <a:r>
              <a:rPr lang="sk-SK" sz="2400" dirty="0">
                <a:solidFill>
                  <a:schemeClr val="tx1"/>
                </a:solidFill>
              </a:rPr>
              <a:t>Kráľ pozýval do krajiny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hostí.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Prichádzali sem predovšetkým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nemeckí osadníci.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4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B7408F-4347-4E14-9B58-5057B82C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945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highlight>
                  <a:srgbClr val="FFFF00"/>
                </a:highlight>
              </a:rPr>
              <a:t>Mestské výsady- privilégiá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ED5EA4B-D3E0-416F-B022-C3763C90F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9" y="786345"/>
            <a:ext cx="7474225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Koncom 30. rokov 13. storočia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začal kráľ Belo IV. udeľovať prvé privilégiá.</a:t>
            </a:r>
          </a:p>
          <a:p>
            <a:r>
              <a:rPr lang="sk-SK" sz="2000" dirty="0">
                <a:solidFill>
                  <a:schemeClr val="tx1"/>
                </a:solidFill>
              </a:rPr>
              <a:t>Vznikali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výsadné mestá.</a:t>
            </a:r>
          </a:p>
          <a:p>
            <a:r>
              <a:rPr lang="sk-SK" sz="2000" dirty="0">
                <a:solidFill>
                  <a:schemeClr val="tx1"/>
                </a:solidFill>
              </a:rPr>
              <a:t>Najvýznamnejšou výsadou bolo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právo na samosprávu.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Mešťania získali právo voliť si richtára, farára a mestskú radu.</a:t>
            </a:r>
          </a:p>
          <a:p>
            <a:r>
              <a:rPr lang="sk-SK" sz="2000" dirty="0">
                <a:solidFill>
                  <a:schemeClr val="tx1"/>
                </a:solidFill>
              </a:rPr>
              <a:t>Mešťania platili kráľovi pravidelnú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daň.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9D2EB37C-73BD-438C-9FDA-31F5347FE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5200"/>
            <a:ext cx="7606747" cy="3326296"/>
          </a:xfrm>
          <a:prstGeom prst="rect">
            <a:avLst/>
          </a:prstGeom>
        </p:spPr>
      </p:pic>
      <p:pic>
        <p:nvPicPr>
          <p:cNvPr id="7" name="Obrázok 6" descr="Obrázok, na ktorom je text, kniha&#10;&#10;Automaticky generovaný popis">
            <a:extLst>
              <a:ext uri="{FF2B5EF4-FFF2-40B4-BE49-F238E27FC236}">
                <a16:creationId xmlns:a16="http://schemas.microsoft.com/office/drawing/2014/main" xmlns="" id="{6D9CA17D-FFCE-4384-BCD8-FF020FCF1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40" y="-26504"/>
            <a:ext cx="4943062" cy="3880774"/>
          </a:xfrm>
          <a:prstGeom prst="rect">
            <a:avLst/>
          </a:prstGeom>
        </p:spPr>
      </p:pic>
      <p:pic>
        <p:nvPicPr>
          <p:cNvPr id="9" name="Obrázok 8" descr="Obrázok, na ktorom je kniha, text&#10;&#10;Automaticky generovaný popis">
            <a:extLst>
              <a:ext uri="{FF2B5EF4-FFF2-40B4-BE49-F238E27FC236}">
                <a16:creationId xmlns:a16="http://schemas.microsoft.com/office/drawing/2014/main" xmlns="" id="{BDA5FEC0-7800-4019-980B-C61AB4944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38" y="3505200"/>
            <a:ext cx="494306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6DBDB2F-DBBB-47C4-B5FA-C0896F258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4B2A3F1-9919-44E4-948B-965271E96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 descr="Obrázok, na ktorom je kreslenie&#10;&#10;Automaticky generovaný popis">
            <a:extLst>
              <a:ext uri="{FF2B5EF4-FFF2-40B4-BE49-F238E27FC236}">
                <a16:creationId xmlns:a16="http://schemas.microsoft.com/office/drawing/2014/main" xmlns="" id="{6A701C20-985D-4323-8F2C-C5966B639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D373F3-375B-4714-ACFE-79F3BC6F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4BC867EF-BA33-4153-8D68-3AF549CF3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10"/>
            <a:ext cx="12067082" cy="6764990"/>
          </a:xfrm>
        </p:spPr>
      </p:pic>
    </p:spTree>
    <p:extLst>
      <p:ext uri="{BB962C8B-B14F-4D97-AF65-F5344CB8AC3E}">
        <p14:creationId xmlns:p14="http://schemas.microsoft.com/office/powerpoint/2010/main" val="5832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179</Words>
  <Application>Microsoft Office PowerPoint</Application>
  <PresentationFormat>Širokouhlá</PresentationFormat>
  <Paragraphs>23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Fazeta</vt:lpstr>
      <vt:lpstr>Tatársky vpád</vt:lpstr>
      <vt:lpstr>Prezentácia programu PowerPoint</vt:lpstr>
      <vt:lpstr>Prezentácia programu PowerPoint</vt:lpstr>
      <vt:lpstr>Prezentácia programu PowerPoint</vt:lpstr>
      <vt:lpstr>Obnova krajiny a nové spôsoby osídľovania</vt:lpstr>
      <vt:lpstr>Mestské výsady- privilégiá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Tatársky vpád</dc:title>
  <dc:creator>takac.tomas1863@gmail.com</dc:creator>
  <cp:lastModifiedBy>MS Vinbarg</cp:lastModifiedBy>
  <cp:revision>7</cp:revision>
  <dcterms:created xsi:type="dcterms:W3CDTF">2020-09-29T16:39:40Z</dcterms:created>
  <dcterms:modified xsi:type="dcterms:W3CDTF">2021-10-13T19:53:47Z</dcterms:modified>
</cp:coreProperties>
</file>