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5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25C50B-1E90-4BC4-99E2-D1AAF35DD982}" v="268" dt="2020-11-08T18:27:39.879"/>
    <p1510:client id="{FB85E262-B461-4D90-B88F-158DDBFE835D}" v="48" dt="2020-11-08T16:54:21.264"/>
    <p1510:client id="{FBCD1EF0-B4DF-4A33-90AC-259ECFE04B0C}" v="12" dt="2020-11-08T15:55:37.523"/>
    <p1510:client id="{FD37AD9F-1AB9-4DE6-A1D9-5EAAD9E9F278}" v="1105" dt="2020-11-08T12:34:05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znajnieznane.pl" TargetMode="External"/><Relationship Id="rId2" Type="http://schemas.openxmlformats.org/officeDocument/2006/relationships/hyperlink" Target="http://www.wikipedia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ekawostkihistoryczne.pl" TargetMode="External"/><Relationship Id="rId5" Type="http://schemas.openxmlformats.org/officeDocument/2006/relationships/hyperlink" Target="http://www.mojaniepodlegla.pl" TargetMode="External"/><Relationship Id="rId4" Type="http://schemas.openxmlformats.org/officeDocument/2006/relationships/hyperlink" Target="http://www.wiadomosci.wp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/>
              </a:rPr>
              <a:t>11 listopada</a:t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/>
              </a:rPr>
            </a:br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/>
              </a:rPr>
              <a:t>ŚWIĘTO NIEPODLEGŁOŚCI</a:t>
            </a:r>
            <a:b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/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 Light"/>
              </a:rPr>
              <a:t>1795-1918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pl-PL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s://upload.wikimedia.org/wikipedia/commons/thumb/0/0e/Polska_Kokarda_Narodowa_typ_IVa.svg/1024px-Polska_Kokarda_Narodowa_typ_IV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8" y="510989"/>
            <a:ext cx="2562222" cy="256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BF70B3-D844-4C19-B2FC-2B631AAA6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INFORMACJE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AA28F11A-EC0F-4F03-944A-750599C08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/>
          </a:blip>
          <a:srcRect l="4458" r="-3" b="-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7214FB7-A0A3-4AFA-924B-FCC6219B6F7F}"/>
              </a:ext>
            </a:extLst>
          </p:cNvPr>
          <p:cNvSpPr txBox="1"/>
          <p:nvPr/>
        </p:nvSpPr>
        <p:spPr>
          <a:xfrm>
            <a:off x="5219700" y="2160724"/>
            <a:ext cx="5994588" cy="409857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 defTabSz="268288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</a:rPr>
              <a:t>Ś</a:t>
            </a:r>
            <a:r>
              <a:rPr lang="en-US" sz="2200" dirty="0" err="1" smtClean="0">
                <a:solidFill>
                  <a:srgbClr val="000000"/>
                </a:solidFill>
              </a:rPr>
              <a:t>więto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upamiętniające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rocznicę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odzyskania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pl-PL" sz="2200" dirty="0" smtClean="0">
                <a:solidFill>
                  <a:srgbClr val="000000"/>
                </a:solidFill>
              </a:rPr>
              <a:t/>
            </a:r>
            <a:br>
              <a:rPr lang="pl-PL" sz="2200" dirty="0" smtClean="0">
                <a:solidFill>
                  <a:srgbClr val="000000"/>
                </a:solidFill>
              </a:rPr>
            </a:br>
            <a:r>
              <a:rPr lang="en-US" sz="2200" dirty="0" err="1" smtClean="0">
                <a:solidFill>
                  <a:srgbClr val="000000"/>
                </a:solidFill>
              </a:rPr>
              <a:t>przez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</a:rPr>
              <a:t>Polsk</a:t>
            </a:r>
            <a:r>
              <a:rPr lang="pl-PL" sz="2200" dirty="0" smtClean="0">
                <a:solidFill>
                  <a:srgbClr val="000000"/>
                </a:solidFill>
              </a:rPr>
              <a:t>ę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niepodległości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lang="pl-PL" sz="2200" dirty="0" smtClean="0">
              <a:solidFill>
                <a:srgbClr val="000000"/>
              </a:solidFill>
            </a:endParaRPr>
          </a:p>
          <a:p>
            <a:pPr marL="342900" indent="-342900" algn="just" defTabSz="268288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err="1" smtClean="0">
                <a:solidFill>
                  <a:srgbClr val="000000"/>
                </a:solidFill>
              </a:rPr>
              <a:t>Polska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po 123 </a:t>
            </a:r>
            <a:r>
              <a:rPr lang="en-US" sz="2200" dirty="0" err="1">
                <a:solidFill>
                  <a:srgbClr val="000000"/>
                </a:solidFill>
              </a:rPr>
              <a:t>latach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</a:rPr>
              <a:t>powróciła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na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map</a:t>
            </a:r>
            <a:r>
              <a:rPr lang="pl-PL" sz="2200" dirty="0" smtClean="0">
                <a:solidFill>
                  <a:srgbClr val="000000"/>
                </a:solidFill>
              </a:rPr>
              <a:t>ę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</a:rPr>
              <a:t>Europy</a:t>
            </a:r>
            <a:endParaRPr lang="en-US" sz="2200" dirty="0">
              <a:solidFill>
                <a:srgbClr val="000000"/>
              </a:solidFill>
              <a:cs typeface="Calibri"/>
            </a:endParaRP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err="1">
                <a:solidFill>
                  <a:srgbClr val="000000"/>
                </a:solidFill>
              </a:rPr>
              <a:t>Powstała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wtedy</a:t>
            </a:r>
            <a:r>
              <a:rPr lang="en-US" sz="2200" dirty="0">
                <a:solidFill>
                  <a:srgbClr val="000000"/>
                </a:solidFill>
              </a:rPr>
              <a:t> II </a:t>
            </a:r>
            <a:r>
              <a:rPr lang="en-US" sz="2200" dirty="0" err="1">
                <a:solidFill>
                  <a:srgbClr val="000000"/>
                </a:solidFill>
              </a:rPr>
              <a:t>Rzeczypospolita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</a:rPr>
              <a:t>Polska</a:t>
            </a:r>
            <a:endParaRPr lang="pl-PL" sz="2200" dirty="0" smtClean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err="1" smtClean="0">
                <a:solidFill>
                  <a:srgbClr val="000000"/>
                </a:solidFill>
              </a:rPr>
              <a:t>Władzę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wojskową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objął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Józef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</a:rPr>
              <a:t>Piłsudski</a:t>
            </a:r>
            <a:endParaRPr lang="en-US" sz="2200" dirty="0">
              <a:solidFill>
                <a:srgbClr val="000000"/>
              </a:solidFill>
              <a:cs typeface="Calibri"/>
            </a:endParaRPr>
          </a:p>
          <a:p>
            <a:pPr marL="342900" indent="-342900" algn="just" defTabSz="268288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err="1" smtClean="0">
                <a:solidFill>
                  <a:srgbClr val="000000"/>
                </a:solidFill>
              </a:rPr>
              <a:t>Główne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obchody</a:t>
            </a:r>
            <a:r>
              <a:rPr lang="en-US" sz="2200" dirty="0">
                <a:solidFill>
                  <a:srgbClr val="000000"/>
                </a:solidFill>
              </a:rPr>
              <a:t> z </a:t>
            </a:r>
            <a:r>
              <a:rPr lang="en-US" sz="2200" dirty="0" err="1">
                <a:solidFill>
                  <a:srgbClr val="000000"/>
                </a:solidFill>
              </a:rPr>
              <a:t>udziałem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najwyższych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władz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</a:rPr>
              <a:t>państwowych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mają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miejsce</a:t>
            </a:r>
            <a:r>
              <a:rPr lang="en-US" sz="2200" dirty="0">
                <a:solidFill>
                  <a:srgbClr val="000000"/>
                </a:solidFill>
              </a:rPr>
              <a:t> w </a:t>
            </a:r>
            <a:r>
              <a:rPr lang="en-US" sz="2200" dirty="0" err="1" smtClean="0">
                <a:solidFill>
                  <a:srgbClr val="000000"/>
                </a:solidFill>
              </a:rPr>
              <a:t>Warszawie</a:t>
            </a:r>
            <a:r>
              <a:rPr lang="pl-PL" sz="2200" dirty="0" smtClean="0">
                <a:solidFill>
                  <a:srgbClr val="000000"/>
                </a:solidFill>
              </a:rPr>
              <a:t>,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pl-PL" sz="2200" dirty="0" smtClean="0">
                <a:solidFill>
                  <a:srgbClr val="000000"/>
                </a:solidFill>
              </a:rPr>
              <a:t/>
            </a:r>
            <a:br>
              <a:rPr lang="pl-PL" sz="2200" dirty="0" smtClean="0">
                <a:solidFill>
                  <a:srgbClr val="000000"/>
                </a:solidFill>
              </a:rPr>
            </a:br>
            <a:r>
              <a:rPr lang="en-US" sz="2200" dirty="0" err="1" smtClean="0">
                <a:solidFill>
                  <a:srgbClr val="000000"/>
                </a:solidFill>
              </a:rPr>
              <a:t>na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pl-PL" sz="2200" dirty="0" smtClean="0">
                <a:solidFill>
                  <a:srgbClr val="000000"/>
                </a:solidFill>
              </a:rPr>
              <a:t>	</a:t>
            </a:r>
            <a:r>
              <a:rPr lang="en-US" sz="2200" dirty="0" err="1" smtClean="0">
                <a:solidFill>
                  <a:srgbClr val="000000"/>
                </a:solidFill>
              </a:rPr>
              <a:t>placu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Józefa </a:t>
            </a:r>
            <a:r>
              <a:rPr lang="en-US" sz="2200" dirty="0" err="1">
                <a:solidFill>
                  <a:srgbClr val="000000"/>
                </a:solidFill>
              </a:rPr>
              <a:t>Piłsudskiego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  <a:endParaRPr lang="en-US" sz="2200" dirty="0">
              <a:solidFill>
                <a:srgbClr val="000000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4F56C25-7EAA-4BA4-BDE1-D4096939AA80}"/>
              </a:ext>
            </a:extLst>
          </p:cNvPr>
          <p:cNvSpPr txBox="1"/>
          <p:nvPr/>
        </p:nvSpPr>
        <p:spPr>
          <a:xfrm>
            <a:off x="11864235" y="434235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3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5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D39189-58CB-4671-AF7A-A0B65CF3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  <a:cs typeface="Calibri Light"/>
              </a:rPr>
              <a:t>POLSKA FLAGA</a:t>
            </a:r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6C45F-9A0B-4040-9A97-FAB7F64C8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280" y="2494450"/>
            <a:ext cx="5422812" cy="35631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pl-PL" sz="2000" dirty="0">
                <a:ea typeface="+mn-lt"/>
                <a:cs typeface="+mn-lt"/>
              </a:rPr>
              <a:t>Barwy naszej narodowej flagi pochodzą </a:t>
            </a:r>
            <a:r>
              <a:rPr lang="pl-PL" sz="2000" dirty="0" smtClean="0">
                <a:ea typeface="+mn-lt"/>
                <a:cs typeface="+mn-lt"/>
              </a:rPr>
              <a:t/>
            </a:r>
            <a:br>
              <a:rPr lang="pl-PL" sz="2000" dirty="0" smtClean="0">
                <a:ea typeface="+mn-lt"/>
                <a:cs typeface="+mn-lt"/>
              </a:rPr>
            </a:br>
            <a:r>
              <a:rPr lang="pl-PL" sz="2000" dirty="0" smtClean="0">
                <a:ea typeface="+mn-lt"/>
                <a:cs typeface="+mn-lt"/>
              </a:rPr>
              <a:t>od </a:t>
            </a:r>
            <a:r>
              <a:rPr lang="pl-PL" sz="2000" dirty="0">
                <a:ea typeface="+mn-lt"/>
                <a:cs typeface="+mn-lt"/>
              </a:rPr>
              <a:t>herbu państwa. Górny pas – biały – wywodzi się od białego orła, dolny – czerwony – od pola tarczy herbowej. Biel w połączeniu </a:t>
            </a:r>
            <a:r>
              <a:rPr lang="pl-PL" sz="2000" dirty="0" smtClean="0">
                <a:ea typeface="+mn-lt"/>
                <a:cs typeface="+mn-lt"/>
              </a:rPr>
              <a:t>z </a:t>
            </a:r>
            <a:r>
              <a:rPr lang="pl-PL" sz="2000" dirty="0">
                <a:ea typeface="+mn-lt"/>
                <a:cs typeface="+mn-lt"/>
              </a:rPr>
              <a:t>czerwienią jako symbole zaistniały 3 maja 1792 r., kiedy </a:t>
            </a:r>
            <a:r>
              <a:rPr lang="pl-PL" sz="2000" dirty="0" smtClean="0">
                <a:ea typeface="+mn-lt"/>
                <a:cs typeface="+mn-lt"/>
              </a:rPr>
              <a:t/>
            </a:r>
            <a:br>
              <a:rPr lang="pl-PL" sz="2000" dirty="0" smtClean="0">
                <a:ea typeface="+mn-lt"/>
                <a:cs typeface="+mn-lt"/>
              </a:rPr>
            </a:br>
            <a:r>
              <a:rPr lang="pl-PL" sz="2000" dirty="0" smtClean="0">
                <a:ea typeface="+mn-lt"/>
                <a:cs typeface="+mn-lt"/>
              </a:rPr>
              <a:t>to Polki, </a:t>
            </a:r>
            <a:r>
              <a:rPr lang="pl-PL" sz="2000" dirty="0">
                <a:ea typeface="+mn-lt"/>
                <a:cs typeface="+mn-lt"/>
              </a:rPr>
              <a:t>patriotki dla uczczenia pierwszej rocznicy Konstytucji 3 </a:t>
            </a:r>
            <a:r>
              <a:rPr lang="pl-PL" sz="2000" dirty="0" smtClean="0">
                <a:ea typeface="+mn-lt"/>
                <a:cs typeface="+mn-lt"/>
              </a:rPr>
              <a:t>Maja </a:t>
            </a:r>
            <a:r>
              <a:rPr lang="pl-PL" sz="2000" dirty="0">
                <a:ea typeface="+mn-lt"/>
                <a:cs typeface="+mn-lt"/>
              </a:rPr>
              <a:t>przewiesiły białe szarfy przez czerwone suknie. Po wybuchu powstania listopadowego wprowadzono biało-czerwone kokardy wojskowe. Biel symbolizowała na nich „dobro i czystość dążeń narodu polskiego”, </a:t>
            </a:r>
            <a:r>
              <a:rPr lang="pl-PL" sz="2000" dirty="0" smtClean="0">
                <a:ea typeface="+mn-lt"/>
                <a:cs typeface="+mn-lt"/>
              </a:rPr>
              <a:t/>
            </a:r>
            <a:br>
              <a:rPr lang="pl-PL" sz="2000" dirty="0" smtClean="0">
                <a:ea typeface="+mn-lt"/>
                <a:cs typeface="+mn-lt"/>
              </a:rPr>
            </a:br>
            <a:r>
              <a:rPr lang="pl-PL" sz="2000" dirty="0" smtClean="0">
                <a:ea typeface="+mn-lt"/>
                <a:cs typeface="+mn-lt"/>
              </a:rPr>
              <a:t>a </a:t>
            </a:r>
            <a:r>
              <a:rPr lang="pl-PL" sz="2000" dirty="0">
                <a:ea typeface="+mn-lt"/>
                <a:cs typeface="+mn-lt"/>
              </a:rPr>
              <a:t>czerwień „dostojność i majestat władców polskich”. </a:t>
            </a:r>
            <a:endParaRPr lang="pl-PL" sz="2000" dirty="0"/>
          </a:p>
        </p:txBody>
      </p:sp>
      <p:pic>
        <p:nvPicPr>
          <p:cNvPr id="5" name="Obraz 5" descr="Obraz zawierający łóżko, koszula, pomarańczowy, pokryte&#10;&#10;Opis wygenerowany automatycznie">
            <a:extLst>
              <a:ext uri="{FF2B5EF4-FFF2-40B4-BE49-F238E27FC236}">
                <a16:creationId xmlns:a16="http://schemas.microsoft.com/office/drawing/2014/main" id="{AF9097FE-16F4-4392-9407-2DF0833F5D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7"/>
          <a:stretch/>
        </p:blipFill>
        <p:spPr>
          <a:xfrm>
            <a:off x="6610372" y="2398431"/>
            <a:ext cx="4802404" cy="3563372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B7A29BB3-EE1A-4EAA-86FE-5E344AB4508F}"/>
              </a:ext>
            </a:extLst>
          </p:cNvPr>
          <p:cNvSpPr txBox="1"/>
          <p:nvPr/>
        </p:nvSpPr>
        <p:spPr>
          <a:xfrm>
            <a:off x="6743700" y="1714500"/>
            <a:ext cx="37338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49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9CF7E6-B7F1-4087-A43D-10FBDEE5B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  <a:cs typeface="Calibri Light"/>
              </a:rPr>
              <a:t>JÓZEF PIŁSUDSKI</a:t>
            </a:r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F57EB-4315-43E5-A8BC-9DCF82030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280" y="2494450"/>
            <a:ext cx="4917595" cy="35631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sz="2200" dirty="0">
                <a:ea typeface="+mn-lt"/>
                <a:cs typeface="+mn-lt"/>
              </a:rPr>
              <a:t>O odzyskanej niepodległości Józef Piłsudski mówił</a:t>
            </a:r>
            <a:r>
              <a:rPr lang="pl-PL" sz="2200" dirty="0" smtClean="0">
                <a:ea typeface="+mn-lt"/>
                <a:cs typeface="+mn-lt"/>
              </a:rPr>
              <a:t>: "Jest </a:t>
            </a:r>
            <a:r>
              <a:rPr lang="pl-PL" sz="2200" dirty="0">
                <a:ea typeface="+mn-lt"/>
                <a:cs typeface="+mn-lt"/>
              </a:rPr>
              <a:t>to największa, najdonioślejsza przemiana, jaka </a:t>
            </a:r>
            <a:r>
              <a:rPr lang="pl-PL" sz="2200" dirty="0" smtClean="0">
                <a:ea typeface="+mn-lt"/>
                <a:cs typeface="+mn-lt"/>
              </a:rPr>
              <a:t>w </a:t>
            </a:r>
            <a:r>
              <a:rPr lang="pl-PL" sz="2200" dirty="0">
                <a:ea typeface="+mn-lt"/>
                <a:cs typeface="+mn-lt"/>
              </a:rPr>
              <a:t>życiu narodu może nastąpić. Przemiana, </a:t>
            </a:r>
            <a:r>
              <a:rPr lang="pl-PL" sz="2200" dirty="0" smtClean="0">
                <a:ea typeface="+mn-lt"/>
                <a:cs typeface="+mn-lt"/>
              </a:rPr>
              <a:t/>
            </a:r>
            <a:br>
              <a:rPr lang="pl-PL" sz="2200" dirty="0" smtClean="0">
                <a:ea typeface="+mn-lt"/>
                <a:cs typeface="+mn-lt"/>
              </a:rPr>
            </a:br>
            <a:r>
              <a:rPr lang="pl-PL" sz="2200" dirty="0" smtClean="0">
                <a:ea typeface="+mn-lt"/>
                <a:cs typeface="+mn-lt"/>
              </a:rPr>
              <a:t>w </a:t>
            </a:r>
            <a:r>
              <a:rPr lang="pl-PL" sz="2200" dirty="0">
                <a:ea typeface="+mn-lt"/>
                <a:cs typeface="+mn-lt"/>
              </a:rPr>
              <a:t>której konsekwencji powinno się zapomnieć o przeszłości; powinno się przekreślić wielkim krzyżem stare </a:t>
            </a:r>
            <a:r>
              <a:rPr lang="pl-PL" sz="2200" dirty="0" smtClean="0">
                <a:ea typeface="+mn-lt"/>
                <a:cs typeface="+mn-lt"/>
              </a:rPr>
              <a:t>porachunki”.</a:t>
            </a:r>
            <a:endParaRPr lang="pl-PL" sz="2200" dirty="0"/>
          </a:p>
        </p:txBody>
      </p:sp>
      <p:pic>
        <p:nvPicPr>
          <p:cNvPr id="5" name="Obraz 5" descr="Obraz zawierający osoba, mężczyzna, odzież, wewnątrz&#10;&#10;Opis wygenerowany automatycznie">
            <a:extLst>
              <a:ext uri="{FF2B5EF4-FFF2-40B4-BE49-F238E27FC236}">
                <a16:creationId xmlns:a16="http://schemas.microsoft.com/office/drawing/2014/main" id="{4DF28E3A-6BF5-46FB-8B9D-019BC06ACE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46" r="-2" b="34944"/>
          <a:stretch/>
        </p:blipFill>
        <p:spPr>
          <a:xfrm>
            <a:off x="6098892" y="2346240"/>
            <a:ext cx="4990294" cy="3709508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55152F1D-A91F-4ADB-9709-DE9E86BC559B}"/>
              </a:ext>
            </a:extLst>
          </p:cNvPr>
          <p:cNvSpPr txBox="1"/>
          <p:nvPr/>
        </p:nvSpPr>
        <p:spPr>
          <a:xfrm>
            <a:off x="6655496" y="2208756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64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5D88B-CACE-422D-A673-D52398EE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  <a:cs typeface="Calibri Light"/>
              </a:rPr>
              <a:t>HARCERZE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FCA24-0DB6-4424-A671-A8F067668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322" y="2177170"/>
            <a:ext cx="10410268" cy="43137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l-PL" sz="2400" i="1" dirty="0">
                <a:ea typeface="+mn-lt"/>
                <a:cs typeface="+mn-lt"/>
              </a:rPr>
              <a:t>  </a:t>
            </a:r>
            <a:r>
              <a:rPr lang="pl-PL" sz="2400" dirty="0" smtClean="0">
                <a:ea typeface="+mn-lt"/>
                <a:cs typeface="+mn-lt"/>
              </a:rPr>
              <a:t>Geneza </a:t>
            </a:r>
            <a:r>
              <a:rPr lang="pl-PL" sz="2400" dirty="0">
                <a:ea typeface="+mn-lt"/>
                <a:cs typeface="+mn-lt"/>
              </a:rPr>
              <a:t>ruchu skautowego w Polsce sięga 1909 roku, kiedy na polskie</a:t>
            </a:r>
            <a:r>
              <a:rPr lang="pl-PL" sz="2400" i="1" dirty="0">
                <a:ea typeface="+mn-lt"/>
                <a:cs typeface="+mn-lt"/>
              </a:rPr>
              <a:t> </a:t>
            </a:r>
            <a:r>
              <a:rPr lang="pl-PL" sz="2400" dirty="0" smtClean="0">
                <a:ea typeface="+mn-lt"/>
                <a:cs typeface="+mn-lt"/>
              </a:rPr>
              <a:t>tereny dotarły </a:t>
            </a:r>
            <a:r>
              <a:rPr lang="pl-PL" sz="2400" dirty="0">
                <a:ea typeface="+mn-lt"/>
                <a:cs typeface="+mn-lt"/>
              </a:rPr>
              <a:t>pierwsze wiadomości o rozwijającym się w Wielkiej</a:t>
            </a:r>
            <a:r>
              <a:rPr lang="pl-PL" sz="2400" i="1" dirty="0">
                <a:ea typeface="+mn-lt"/>
                <a:cs typeface="+mn-lt"/>
              </a:rPr>
              <a:t> </a:t>
            </a:r>
            <a:r>
              <a:rPr lang="pl-PL" sz="2400" dirty="0" smtClean="0">
                <a:ea typeface="+mn-lt"/>
                <a:cs typeface="+mn-lt"/>
              </a:rPr>
              <a:t>Brytanii skautingu. </a:t>
            </a:r>
            <a:br>
              <a:rPr lang="pl-PL" sz="2400" dirty="0" smtClean="0">
                <a:ea typeface="+mn-lt"/>
                <a:cs typeface="+mn-lt"/>
              </a:rPr>
            </a:br>
            <a:r>
              <a:rPr lang="pl-PL" sz="2400" dirty="0" smtClean="0">
                <a:ea typeface="+mn-lt"/>
                <a:cs typeface="+mn-lt"/>
              </a:rPr>
              <a:t>Wieści </a:t>
            </a:r>
            <a:r>
              <a:rPr lang="pl-PL" sz="2400" dirty="0">
                <a:ea typeface="+mn-lt"/>
                <a:cs typeface="+mn-lt"/>
              </a:rPr>
              <a:t>te padły na podatny grunt. Młodzież polska</a:t>
            </a:r>
            <a:r>
              <a:rPr lang="pl-PL" sz="2400" i="1" dirty="0">
                <a:ea typeface="+mn-lt"/>
                <a:cs typeface="+mn-lt"/>
              </a:rPr>
              <a:t>, </a:t>
            </a:r>
            <a:r>
              <a:rPr lang="pl-PL" sz="2400" dirty="0">
                <a:ea typeface="+mn-lt"/>
                <a:cs typeface="+mn-lt"/>
              </a:rPr>
              <a:t>wychowana</a:t>
            </a:r>
            <a:r>
              <a:rPr lang="pl-PL" sz="2400" i="1" dirty="0">
                <a:ea typeface="+mn-lt"/>
                <a:cs typeface="+mn-lt"/>
              </a:rPr>
              <a:t> </a:t>
            </a:r>
            <a:r>
              <a:rPr lang="pl-PL" sz="2400" dirty="0">
                <a:ea typeface="+mn-lt"/>
                <a:cs typeface="+mn-lt"/>
              </a:rPr>
              <a:t>w duchu </a:t>
            </a:r>
            <a:r>
              <a:rPr lang="pl-PL" sz="2400" dirty="0" smtClean="0">
                <a:ea typeface="+mn-lt"/>
                <a:cs typeface="+mn-lt"/>
              </a:rPr>
              <a:t>patriotyzmu, </a:t>
            </a:r>
            <a:r>
              <a:rPr lang="pl-PL" sz="2400" dirty="0">
                <a:ea typeface="+mn-lt"/>
                <a:cs typeface="+mn-lt"/>
              </a:rPr>
              <a:t>przeniknięta hasłami niepodległościowymi, garnęła się do kół turystycznych, sportowych</a:t>
            </a:r>
            <a:r>
              <a:rPr lang="pl-PL" sz="2400">
                <a:ea typeface="+mn-lt"/>
                <a:cs typeface="+mn-lt"/>
              </a:rPr>
              <a:t>, </a:t>
            </a:r>
            <a:r>
              <a:rPr lang="pl-PL" sz="2400" smtClean="0">
                <a:ea typeface="+mn-lt"/>
                <a:cs typeface="+mn-lt"/>
              </a:rPr>
              <a:t>gimnastycznych oraz </a:t>
            </a:r>
            <a:r>
              <a:rPr lang="pl-PL" sz="2400" dirty="0">
                <a:ea typeface="+mn-lt"/>
                <a:cs typeface="+mn-lt"/>
              </a:rPr>
              <a:t>organizacji </a:t>
            </a:r>
            <a:r>
              <a:rPr lang="pl-PL" sz="2400">
                <a:ea typeface="+mn-lt"/>
                <a:cs typeface="+mn-lt"/>
              </a:rPr>
              <a:t>przysposobienia </a:t>
            </a:r>
            <a:r>
              <a:rPr lang="pl-PL" sz="2400" smtClean="0">
                <a:ea typeface="+mn-lt"/>
                <a:cs typeface="+mn-lt"/>
              </a:rPr>
              <a:t>wojskowego, </a:t>
            </a:r>
            <a:r>
              <a:rPr lang="pl-PL" sz="2400" dirty="0">
                <a:ea typeface="+mn-lt"/>
                <a:cs typeface="+mn-lt"/>
              </a:rPr>
              <a:t>głoszących hasło zbrojnej walki o niepodległość Polski.</a:t>
            </a:r>
            <a:endParaRPr lang="pl-PL" dirty="0"/>
          </a:p>
          <a:p>
            <a:pPr marL="0" indent="0">
              <a:buNone/>
            </a:pPr>
            <a:endParaRPr lang="pl-PL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862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426FF03-6582-4024-92B8-CB900C967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PYTANIA I ODPOWIEDZI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FB0DF-8E50-4FC1-87C5-733A4B1CF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7280" y="2358752"/>
            <a:ext cx="10510989" cy="430509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pl-PL" sz="2000" b="1" dirty="0">
                <a:ea typeface="+mn-lt"/>
                <a:cs typeface="+mn-lt"/>
              </a:rPr>
              <a:t>Dlaczego przyjęto za datę odzyskania przez Polskę Niepodległości dzień 11 listopada?</a:t>
            </a:r>
            <a:endParaRPr lang="en-US" sz="2000" b="1" dirty="0">
              <a:ea typeface="+mn-lt"/>
              <a:cs typeface="+mn-lt"/>
            </a:endParaRPr>
          </a:p>
          <a:p>
            <a:pPr algn="just">
              <a:buNone/>
            </a:pPr>
            <a:r>
              <a:rPr lang="pl-PL" sz="2000" dirty="0" smtClean="0">
                <a:ea typeface="+mn-lt"/>
                <a:cs typeface="+mn-lt"/>
              </a:rPr>
              <a:t>	11 </a:t>
            </a:r>
            <a:r>
              <a:rPr lang="pl-PL" sz="2000" dirty="0">
                <a:ea typeface="+mn-lt"/>
                <a:cs typeface="+mn-lt"/>
              </a:rPr>
              <a:t>listopada był to przełomowy dzień w historii Europy i Polski. Niemcy skapitulowali na froncie </a:t>
            </a:r>
            <a:r>
              <a:rPr lang="pl-PL" sz="2000" dirty="0" smtClean="0">
                <a:ea typeface="+mn-lt"/>
                <a:cs typeface="+mn-lt"/>
              </a:rPr>
              <a:t>zachodnim, </a:t>
            </a:r>
            <a:r>
              <a:rPr lang="pl-PL" sz="2000" dirty="0">
                <a:ea typeface="+mn-lt"/>
                <a:cs typeface="+mn-lt"/>
              </a:rPr>
              <a:t>co ostatecznie zakończyło I W</a:t>
            </a:r>
            <a:r>
              <a:rPr lang="pl-PL" sz="2000" dirty="0" smtClean="0">
                <a:ea typeface="+mn-lt"/>
                <a:cs typeface="+mn-lt"/>
              </a:rPr>
              <a:t>ojnę </a:t>
            </a:r>
            <a:r>
              <a:rPr lang="pl-PL" sz="2000" dirty="0">
                <a:ea typeface="+mn-lt"/>
                <a:cs typeface="+mn-lt"/>
              </a:rPr>
              <a:t>Ś</a:t>
            </a:r>
            <a:r>
              <a:rPr lang="pl-PL" sz="2000" dirty="0" smtClean="0">
                <a:ea typeface="+mn-lt"/>
                <a:cs typeface="+mn-lt"/>
              </a:rPr>
              <a:t>wiatową</a:t>
            </a:r>
            <a:r>
              <a:rPr lang="pl-PL" sz="2000" dirty="0">
                <a:ea typeface="+mn-lt"/>
                <a:cs typeface="+mn-lt"/>
              </a:rPr>
              <a:t>. Zaczęli się wycofywać z Królestwa Polskiego, a Józef Piłsudski przejął władzę wojskową.</a:t>
            </a:r>
            <a:endParaRPr lang="en-US" sz="2000" dirty="0">
              <a:ea typeface="+mn-lt"/>
              <a:cs typeface="+mn-lt"/>
            </a:endParaRPr>
          </a:p>
          <a:p>
            <a:pPr algn="just"/>
            <a:r>
              <a:rPr lang="pl-PL" sz="2000" b="1" dirty="0">
                <a:ea typeface="+mn-lt"/>
                <a:cs typeface="+mn-lt"/>
              </a:rPr>
              <a:t>W jaki sposób </a:t>
            </a:r>
            <a:r>
              <a:rPr lang="pl-PL" sz="2000" b="1" dirty="0">
                <a:ea typeface="+mn-lt"/>
                <a:cs typeface="+mn-lt"/>
              </a:rPr>
              <a:t>Józef </a:t>
            </a:r>
            <a:r>
              <a:rPr lang="pl-PL" sz="2000" b="1" dirty="0" smtClean="0">
                <a:ea typeface="+mn-lt"/>
                <a:cs typeface="+mn-lt"/>
              </a:rPr>
              <a:t>Piłsudski przyczynił </a:t>
            </a:r>
            <a:r>
              <a:rPr lang="pl-PL" sz="2000" b="1" dirty="0">
                <a:ea typeface="+mn-lt"/>
                <a:cs typeface="+mn-lt"/>
              </a:rPr>
              <a:t>się do odzyskania </a:t>
            </a:r>
            <a:r>
              <a:rPr lang="pl-PL" sz="2000" b="1" dirty="0" smtClean="0">
                <a:ea typeface="+mn-lt"/>
                <a:cs typeface="+mn-lt"/>
              </a:rPr>
              <a:t>Niepodległości?</a:t>
            </a:r>
            <a:endParaRPr lang="en-US" sz="2000" b="1" dirty="0">
              <a:ea typeface="+mn-lt"/>
              <a:cs typeface="+mn-lt"/>
            </a:endParaRPr>
          </a:p>
          <a:p>
            <a:pPr algn="just">
              <a:buNone/>
            </a:pPr>
            <a:r>
              <a:rPr lang="pl-PL" sz="2000" dirty="0" smtClean="0">
                <a:ea typeface="+mn-lt"/>
                <a:cs typeface="+mn-lt"/>
              </a:rPr>
              <a:t>    Piłsudski </a:t>
            </a:r>
            <a:r>
              <a:rPr lang="pl-PL" sz="2000" dirty="0">
                <a:ea typeface="+mn-lt"/>
                <a:cs typeface="+mn-lt"/>
              </a:rPr>
              <a:t>stał się głównym symbolem walki z bronią w ręku, honorowej walki Narodu do </a:t>
            </a:r>
            <a:r>
              <a:rPr lang="pl-PL" sz="2000" dirty="0" smtClean="0">
                <a:ea typeface="+mn-lt"/>
                <a:cs typeface="+mn-lt"/>
              </a:rPr>
              <a:t>„ostatniej </a:t>
            </a:r>
            <a:r>
              <a:rPr lang="pl-PL" sz="2000" dirty="0">
                <a:ea typeface="+mn-lt"/>
                <a:cs typeface="+mn-lt"/>
              </a:rPr>
              <a:t>kropli krwi”. </a:t>
            </a:r>
            <a:r>
              <a:rPr lang="pl-PL" sz="2000" dirty="0" smtClean="0">
                <a:ea typeface="+mn-lt"/>
                <a:cs typeface="+mn-lt"/>
              </a:rPr>
              <a:t>Jednak największą jego </a:t>
            </a:r>
            <a:r>
              <a:rPr lang="pl-PL" sz="2000" dirty="0">
                <a:ea typeface="+mn-lt"/>
                <a:cs typeface="+mn-lt"/>
              </a:rPr>
              <a:t>zasługą było sprawne zorganizowanie wojska polskiego </a:t>
            </a:r>
            <a:r>
              <a:rPr lang="pl-PL" sz="2000" dirty="0" smtClean="0">
                <a:ea typeface="+mn-lt"/>
                <a:cs typeface="+mn-lt"/>
              </a:rPr>
              <a:t/>
            </a:r>
            <a:br>
              <a:rPr lang="pl-PL" sz="2000" dirty="0" smtClean="0">
                <a:ea typeface="+mn-lt"/>
                <a:cs typeface="+mn-lt"/>
              </a:rPr>
            </a:br>
            <a:r>
              <a:rPr lang="pl-PL" sz="2000" dirty="0" smtClean="0">
                <a:ea typeface="+mn-lt"/>
                <a:cs typeface="+mn-lt"/>
              </a:rPr>
              <a:t>i </a:t>
            </a:r>
            <a:r>
              <a:rPr lang="pl-PL" sz="2000" dirty="0">
                <a:ea typeface="+mn-lt"/>
                <a:cs typeface="+mn-lt"/>
              </a:rPr>
              <a:t>administracji państwa, dzięki czemu udało </a:t>
            </a:r>
            <a:r>
              <a:rPr lang="pl-PL" sz="2000" dirty="0" smtClean="0">
                <a:ea typeface="+mn-lt"/>
                <a:cs typeface="+mn-lt"/>
              </a:rPr>
              <a:t>się w </a:t>
            </a:r>
            <a:r>
              <a:rPr lang="pl-PL" sz="2000" dirty="0">
                <a:ea typeface="+mn-lt"/>
                <a:cs typeface="+mn-lt"/>
              </a:rPr>
              <a:t>roku 1919 i 1920 </a:t>
            </a:r>
            <a:r>
              <a:rPr lang="pl-PL" sz="2000" dirty="0" smtClean="0">
                <a:ea typeface="+mn-lt"/>
                <a:cs typeface="+mn-lt"/>
              </a:rPr>
              <a:t>obronić </a:t>
            </a:r>
            <a:r>
              <a:rPr lang="pl-PL" sz="2000" dirty="0">
                <a:ea typeface="+mn-lt"/>
                <a:cs typeface="+mn-lt"/>
              </a:rPr>
              <a:t>odzyskaną </a:t>
            </a:r>
            <a:r>
              <a:rPr lang="pl-PL" sz="2000" dirty="0" smtClean="0">
                <a:ea typeface="+mn-lt"/>
                <a:cs typeface="+mn-lt"/>
              </a:rPr>
              <a:t>NIEPODLEGŁOŚĆ przed </a:t>
            </a:r>
            <a:r>
              <a:rPr lang="pl-PL" sz="2000" dirty="0">
                <a:ea typeface="+mn-lt"/>
                <a:cs typeface="+mn-lt"/>
              </a:rPr>
              <a:t>zagrożeniem bolszewickim.</a:t>
            </a:r>
            <a:endParaRPr lang="en-US" sz="2000" dirty="0">
              <a:ea typeface="+mn-lt"/>
              <a:cs typeface="+mn-lt"/>
            </a:endParaRPr>
          </a:p>
          <a:p>
            <a:pPr algn="just"/>
            <a:r>
              <a:rPr lang="pl-PL" sz="2000" b="1" dirty="0">
                <a:ea typeface="+mn-lt"/>
                <a:cs typeface="+mn-lt"/>
              </a:rPr>
              <a:t>Czym się różnią obchody święta Niepodległości w Polsce od dnia Niepodległości w USA?</a:t>
            </a:r>
            <a:endParaRPr lang="en-US" sz="2000" b="1" dirty="0">
              <a:ea typeface="+mn-lt"/>
              <a:cs typeface="+mn-lt"/>
            </a:endParaRPr>
          </a:p>
          <a:p>
            <a:pPr algn="just">
              <a:buNone/>
            </a:pPr>
            <a:r>
              <a:rPr lang="pl-PL" sz="2000" dirty="0" smtClean="0">
                <a:ea typeface="+mn-lt"/>
                <a:cs typeface="+mn-lt"/>
              </a:rPr>
              <a:t>    W </a:t>
            </a:r>
            <a:r>
              <a:rPr lang="pl-PL" sz="2000" dirty="0">
                <a:ea typeface="+mn-lt"/>
                <a:cs typeface="+mn-lt"/>
              </a:rPr>
              <a:t>USA jest to dzień radosny, organizowane są różnego typu zabawy, pokazy fajerwerków. </a:t>
            </a:r>
            <a:r>
              <a:rPr lang="pl-PL" sz="2000" dirty="0" smtClean="0">
                <a:ea typeface="+mn-lt"/>
                <a:cs typeface="+mn-lt"/>
              </a:rPr>
              <a:t/>
            </a:r>
            <a:br>
              <a:rPr lang="pl-PL" sz="2000" dirty="0" smtClean="0">
                <a:ea typeface="+mn-lt"/>
                <a:cs typeface="+mn-lt"/>
              </a:rPr>
            </a:br>
            <a:r>
              <a:rPr lang="pl-PL" sz="2000" dirty="0" smtClean="0">
                <a:ea typeface="+mn-lt"/>
                <a:cs typeface="+mn-lt"/>
              </a:rPr>
              <a:t>W </a:t>
            </a:r>
            <a:r>
              <a:rPr lang="pl-PL" sz="2000" dirty="0">
                <a:ea typeface="+mn-lt"/>
                <a:cs typeface="+mn-lt"/>
              </a:rPr>
              <a:t>Polsce natomiast jest to dzień pełen </a:t>
            </a:r>
            <a:r>
              <a:rPr lang="pl-PL" sz="2000" dirty="0" smtClean="0">
                <a:ea typeface="+mn-lt"/>
                <a:cs typeface="+mn-lt"/>
              </a:rPr>
              <a:t>zadumy, </a:t>
            </a:r>
            <a:r>
              <a:rPr lang="pl-PL" sz="2000" dirty="0" smtClean="0">
                <a:ea typeface="+mn-lt"/>
                <a:cs typeface="+mn-lt"/>
              </a:rPr>
              <a:t>refleksji oraz </a:t>
            </a:r>
            <a:r>
              <a:rPr lang="pl-PL" sz="2000" dirty="0" smtClean="0">
                <a:ea typeface="+mn-lt"/>
                <a:cs typeface="+mn-lt"/>
              </a:rPr>
              <a:t>„powrotu do tamtych wydarzeń”.</a:t>
            </a:r>
            <a:endParaRPr lang="en-US" sz="2000" dirty="0">
              <a:ea typeface="+mn-lt"/>
              <a:cs typeface="+mn-lt"/>
            </a:endParaRPr>
          </a:p>
          <a:p>
            <a:pPr marL="114300" indent="0">
              <a:buNone/>
            </a:pPr>
            <a:endParaRPr lang="en-US" sz="19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32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426FF03-6582-4024-92B8-CB900C967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CIEKAWOSTKI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FB0DF-8E50-4FC1-87C5-733A4B1CF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1753" y="2358752"/>
            <a:ext cx="10484616" cy="40955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200" dirty="0" smtClean="0">
                <a:ea typeface="+mn-lt"/>
                <a:cs typeface="+mn-lt"/>
              </a:rPr>
              <a:t>N</a:t>
            </a:r>
            <a:r>
              <a:rPr lang="en-US" sz="2200" dirty="0" err="1" smtClean="0">
                <a:ea typeface="+mn-lt"/>
                <a:cs typeface="+mn-lt"/>
              </a:rPr>
              <a:t>ajważniejsze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pl-PL" sz="2200" dirty="0" err="1">
                <a:ea typeface="+mn-lt"/>
                <a:cs typeface="+mn-lt"/>
              </a:rPr>
              <a:t>P</a:t>
            </a:r>
            <a:r>
              <a:rPr lang="en-US" sz="2200" dirty="0" err="1" smtClean="0">
                <a:ea typeface="+mn-lt"/>
                <a:cs typeface="+mn-lt"/>
              </a:rPr>
              <a:t>olskie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pl-PL" sz="2200" dirty="0" err="1">
                <a:ea typeface="+mn-lt"/>
                <a:cs typeface="+mn-lt"/>
              </a:rPr>
              <a:t>Ś</a:t>
            </a:r>
            <a:r>
              <a:rPr lang="en-US" sz="2200" dirty="0" err="1" smtClean="0">
                <a:ea typeface="+mn-lt"/>
                <a:cs typeface="+mn-lt"/>
              </a:rPr>
              <a:t>więto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pl-PL" sz="2200" dirty="0" err="1">
                <a:ea typeface="+mn-lt"/>
                <a:cs typeface="+mn-lt"/>
              </a:rPr>
              <a:t>N</a:t>
            </a:r>
            <a:r>
              <a:rPr lang="en-US" sz="2200" dirty="0" err="1" smtClean="0">
                <a:ea typeface="+mn-lt"/>
                <a:cs typeface="+mn-lt"/>
              </a:rPr>
              <a:t>arodowe</a:t>
            </a:r>
            <a:endParaRPr lang="en-US" sz="2200" dirty="0">
              <a:ea typeface="+mn-lt"/>
              <a:cs typeface="+mn-lt"/>
            </a:endParaRPr>
          </a:p>
          <a:p>
            <a:pPr marL="4572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 smtClean="0">
                <a:ea typeface="+mn-lt"/>
                <a:cs typeface="+mn-lt"/>
              </a:rPr>
              <a:t>Odrodzenie</a:t>
            </a:r>
            <a:r>
              <a:rPr lang="en-US" sz="2200" dirty="0">
                <a:ea typeface="+mn-lt"/>
                <a:cs typeface="+mn-lt"/>
              </a:rPr>
              <a:t> Polski </a:t>
            </a:r>
            <a:r>
              <a:rPr lang="en-US" sz="2200" dirty="0" err="1">
                <a:ea typeface="+mn-lt"/>
                <a:cs typeface="+mn-lt"/>
              </a:rPr>
              <a:t>miało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istotny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wpływ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 smtClean="0">
                <a:ea typeface="+mn-lt"/>
                <a:cs typeface="+mn-lt"/>
              </a:rPr>
              <a:t>na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 smtClean="0">
                <a:ea typeface="+mn-lt"/>
                <a:cs typeface="+mn-lt"/>
              </a:rPr>
              <a:t>Europę</a:t>
            </a:r>
            <a:endParaRPr lang="en-US" sz="2200" dirty="0">
              <a:ea typeface="+mn-lt"/>
              <a:cs typeface="+mn-lt"/>
            </a:endParaRPr>
          </a:p>
          <a:p>
            <a:pPr marL="457200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450850" algn="l"/>
              </a:tabLst>
            </a:pPr>
            <a:r>
              <a:rPr lang="en-US" sz="2200" dirty="0" err="1" smtClean="0">
                <a:ea typeface="+mn-lt"/>
                <a:cs typeface="+mn-lt"/>
              </a:rPr>
              <a:t>Corocznie</a:t>
            </a:r>
            <a:r>
              <a:rPr lang="en-US" sz="2200" dirty="0">
                <a:ea typeface="+mn-lt"/>
                <a:cs typeface="+mn-lt"/>
              </a:rPr>
              <a:t> w </a:t>
            </a:r>
            <a:r>
              <a:rPr lang="en-US" sz="2200" dirty="0" err="1">
                <a:ea typeface="+mn-lt"/>
                <a:cs typeface="+mn-lt"/>
              </a:rPr>
              <a:t>samo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południe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przed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Grobem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Nieznanego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Żołnierza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pl-PL" sz="2200" dirty="0">
                <a:ea typeface="+mn-lt"/>
                <a:cs typeface="+mn-lt"/>
              </a:rPr>
              <a:t/>
            </a:r>
            <a:br>
              <a:rPr lang="pl-PL" sz="2200" dirty="0">
                <a:ea typeface="+mn-lt"/>
                <a:cs typeface="+mn-lt"/>
              </a:rPr>
            </a:br>
            <a:r>
              <a:rPr lang="en-US" sz="2200" dirty="0" err="1" smtClean="0">
                <a:ea typeface="+mn-lt"/>
                <a:cs typeface="+mn-lt"/>
              </a:rPr>
              <a:t>odbywa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się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 smtClean="0">
                <a:ea typeface="+mn-lt"/>
                <a:cs typeface="+mn-lt"/>
              </a:rPr>
              <a:t>uroczysta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zmiana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smtClean="0">
                <a:ea typeface="+mn-lt"/>
                <a:cs typeface="+mn-lt"/>
              </a:rPr>
              <a:t>warty</a:t>
            </a:r>
            <a:endParaRPr lang="en-US" sz="2200" dirty="0">
              <a:ea typeface="+mn-lt"/>
              <a:cs typeface="+mn-lt"/>
            </a:endParaRPr>
          </a:p>
          <a:p>
            <a:pPr marL="4572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200" dirty="0" smtClean="0">
                <a:ea typeface="+mn-lt"/>
                <a:cs typeface="+mn-lt"/>
              </a:rPr>
              <a:t>W</a:t>
            </a:r>
            <a:r>
              <a:rPr lang="en-US" sz="2200" dirty="0" err="1" smtClean="0">
                <a:ea typeface="+mn-lt"/>
                <a:cs typeface="+mn-lt"/>
              </a:rPr>
              <a:t>ywieszane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są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polskie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 smtClean="0">
                <a:ea typeface="+mn-lt"/>
                <a:cs typeface="+mn-lt"/>
              </a:rPr>
              <a:t>flagi</a:t>
            </a:r>
            <a:endParaRPr lang="en-US" sz="2200" dirty="0">
              <a:ea typeface="+mn-lt"/>
              <a:cs typeface="+mn-lt"/>
            </a:endParaRPr>
          </a:p>
          <a:p>
            <a:pPr marL="114300" indent="0">
              <a:lnSpc>
                <a:spcPct val="150000"/>
              </a:lnSpc>
              <a:buNone/>
              <a:tabLst>
                <a:tab pos="360363" algn="l"/>
              </a:tabLst>
            </a:pP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69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5D88B-CACE-422D-A673-D52398EE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  <a:cs typeface="Calibri Light"/>
              </a:rPr>
              <a:t>Prezentację wykonały: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FCA24-0DB6-4424-A671-A8F067668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3641570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" panose="020B0604020202020204" pitchFamily="34" charset="0"/>
              <a:buChar char="§"/>
            </a:pPr>
            <a:r>
              <a:rPr lang="pl-PL" sz="2400" dirty="0">
                <a:cs typeface="Calibri" panose="020F0502020204030204"/>
              </a:rPr>
              <a:t>Wiktoria Zielińska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pl-PL" sz="2400" dirty="0">
                <a:cs typeface="Calibri" panose="020F0502020204030204"/>
              </a:rPr>
              <a:t>Barbara Kruk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pl-PL" sz="2400" dirty="0">
                <a:cs typeface="Calibri" panose="020F0502020204030204"/>
              </a:rPr>
              <a:t>Marta </a:t>
            </a:r>
            <a:r>
              <a:rPr lang="pl-PL" sz="2400" dirty="0" err="1">
                <a:cs typeface="Calibri" panose="020F0502020204030204"/>
              </a:rPr>
              <a:t>Lellek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pl-PL" sz="2400" dirty="0">
                <a:cs typeface="Calibri" panose="020F0502020204030204"/>
              </a:rPr>
              <a:t>Jagoda Ciecholewska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pl-PL" sz="2400" dirty="0">
                <a:cs typeface="Calibri" panose="020F0502020204030204"/>
              </a:rPr>
              <a:t>Roksana Sulej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pl-PL" sz="2400" dirty="0">
                <a:cs typeface="Calibri" panose="020F0502020204030204"/>
              </a:rPr>
              <a:t>Zuzanna </a:t>
            </a:r>
            <a:r>
              <a:rPr lang="pl-PL" sz="2400" dirty="0" err="1">
                <a:cs typeface="Calibri" panose="020F0502020204030204"/>
              </a:rPr>
              <a:t>Gendek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699A056-533D-46A8-AD39-333F3CE39A7F}"/>
              </a:ext>
            </a:extLst>
          </p:cNvPr>
          <p:cNvSpPr txBox="1"/>
          <p:nvPr/>
        </p:nvSpPr>
        <p:spPr>
          <a:xfrm>
            <a:off x="7286625" y="3381375"/>
            <a:ext cx="3181350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dirty="0">
                <a:cs typeface="Calibri"/>
              </a:rPr>
              <a:t>Źródła:</a:t>
            </a:r>
          </a:p>
          <a:p>
            <a:r>
              <a:rPr lang="pl-PL" dirty="0">
                <a:cs typeface="Calibri"/>
                <a:hlinkClick r:id="rId2"/>
              </a:rPr>
              <a:t>www.wikipedia.pl</a:t>
            </a:r>
            <a:endParaRPr lang="pl-PL" dirty="0">
              <a:cs typeface="Calibri"/>
            </a:endParaRPr>
          </a:p>
          <a:p>
            <a:r>
              <a:rPr lang="pl-PL" dirty="0">
                <a:cs typeface="Calibri"/>
                <a:hlinkClick r:id="rId3"/>
              </a:rPr>
              <a:t>www.poznajnieznane.pl</a:t>
            </a:r>
            <a:endParaRPr lang="pl-PL" dirty="0">
              <a:cs typeface="Calibri"/>
            </a:endParaRPr>
          </a:p>
          <a:p>
            <a:r>
              <a:rPr lang="pl-PL" dirty="0">
                <a:cs typeface="Calibri"/>
                <a:hlinkClick r:id="rId4"/>
              </a:rPr>
              <a:t>www.wiadomosci.wp.pl</a:t>
            </a:r>
            <a:endParaRPr lang="pl-PL" dirty="0">
              <a:cs typeface="Calibri"/>
            </a:endParaRPr>
          </a:p>
          <a:p>
            <a:r>
              <a:rPr lang="pl-PL" dirty="0">
                <a:cs typeface="Calibri"/>
                <a:hlinkClick r:id="rId5"/>
              </a:rPr>
              <a:t>www.mojaniepodlegla.pl</a:t>
            </a:r>
            <a:endParaRPr lang="pl-PL" dirty="0">
              <a:cs typeface="Calibri"/>
            </a:endParaRPr>
          </a:p>
          <a:p>
            <a:r>
              <a:rPr lang="pl-PL" dirty="0">
                <a:cs typeface="Calibri"/>
                <a:hlinkClick r:id="rId6"/>
              </a:rPr>
              <a:t>www.ciekawostkihistoryczne.pl</a:t>
            </a: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02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82</Words>
  <Application>Microsoft Office PowerPoint</Application>
  <PresentationFormat>Panoramiczny</PresentationFormat>
  <Paragraphs>38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Motyw pakietu Office</vt:lpstr>
      <vt:lpstr>11 listopada ŚWIĘTO NIEPODLEGŁOŚCI 1795-1918</vt:lpstr>
      <vt:lpstr>INFORMACJE</vt:lpstr>
      <vt:lpstr>POLSKA FLAGA</vt:lpstr>
      <vt:lpstr>JÓZEF PIŁSUDSKI</vt:lpstr>
      <vt:lpstr>HARCERZE</vt:lpstr>
      <vt:lpstr>PYTANIA I ODPOWIEDZI</vt:lpstr>
      <vt:lpstr>CIEKAWOSTKI</vt:lpstr>
      <vt:lpstr>Prezentację wykonały: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</dc:creator>
  <cp:lastModifiedBy>Iwona</cp:lastModifiedBy>
  <cp:revision>415</cp:revision>
  <dcterms:created xsi:type="dcterms:W3CDTF">2020-11-08T11:15:27Z</dcterms:created>
  <dcterms:modified xsi:type="dcterms:W3CDTF">2020-11-09T17:35:56Z</dcterms:modified>
</cp:coreProperties>
</file>