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7"/>
  </p:notesMasterIdLst>
  <p:sldIdLst>
    <p:sldId id="257" r:id="rId2"/>
    <p:sldId id="258" r:id="rId3"/>
    <p:sldId id="276" r:id="rId4"/>
    <p:sldId id="273" r:id="rId5"/>
    <p:sldId id="260" r:id="rId6"/>
    <p:sldId id="282" r:id="rId7"/>
    <p:sldId id="261" r:id="rId8"/>
    <p:sldId id="274" r:id="rId9"/>
    <p:sldId id="278" r:id="rId10"/>
    <p:sldId id="275" r:id="rId11"/>
    <p:sldId id="284" r:id="rId12"/>
    <p:sldId id="277" r:id="rId13"/>
    <p:sldId id="262" r:id="rId14"/>
    <p:sldId id="287" r:id="rId15"/>
    <p:sldId id="265" r:id="rId16"/>
    <p:sldId id="266" r:id="rId17"/>
    <p:sldId id="267" r:id="rId18"/>
    <p:sldId id="285" r:id="rId19"/>
    <p:sldId id="268" r:id="rId20"/>
    <p:sldId id="269" r:id="rId21"/>
    <p:sldId id="286" r:id="rId22"/>
    <p:sldId id="279" r:id="rId23"/>
    <p:sldId id="280" r:id="rId24"/>
    <p:sldId id="288" r:id="rId25"/>
    <p:sldId id="270" r:id="rId2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707"/>
    <a:srgbClr val="CC00FF"/>
    <a:srgbClr val="66FF66"/>
    <a:srgbClr val="FF33CC"/>
    <a:srgbClr val="CC0000"/>
    <a:srgbClr val="00FFFF"/>
    <a:srgbClr val="FF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95F054-B9D6-4855-BDEE-F0B46AD28DE9}" type="datetimeFigureOut">
              <a:rPr lang="sk-SK"/>
              <a:pPr>
                <a:defRPr/>
              </a:pPr>
              <a:t>6. 3. 2014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FEAB2C-9F30-49DF-B808-AC9531BEF9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3994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3814B4-0994-457D-8455-D2E96ACABFE0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915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F0C250-11C0-49A9-B44A-561827E90532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5018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7BA9F3-6BDD-429D-B30C-1AAB351F9374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5120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4509A4-B1C3-416D-BD29-12CAFE152965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5222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67F018-B872-4331-A9F9-807D5F74B0B3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5325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A48624-91D5-4F91-95B0-49CEC7A4B457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5427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67383F-7B0E-4014-8954-22C14718962E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5530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DB51D8-1B51-42DA-B869-4E0EA5AA349B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5632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0EC5C-14EE-4489-B6C3-A9A2E1AF2F0F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5734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A8FCDE-9635-4093-ADC3-76F682FD6C0E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5837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C44348-0204-46F9-BF3E-4D096EC8DEBA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096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DFE61B-0369-445D-B571-82F8720EB710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5939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AA676E-994D-425F-BBD0-4DA0E1225E24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6042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96B21D-D6C0-45E6-8C18-A3E82B235AED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6144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D03605-B981-46CA-A4B0-47B2EDF10CAE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624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D141E-6B8B-47D0-97D1-30DBD385B0B5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6349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41537B-BEFC-463A-BFB5-EE7581CA7247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6451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9F826D-B706-4B66-B615-D8E51D7ED449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19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8F9B34-FDE8-463D-868B-2B2B0A05431E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301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965A53-2283-4255-A7E2-ADCB43A41968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403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A3A362-D078-4ACE-8FAD-0AFE9F0AA27F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506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1AA70F-C831-46B7-8337-CBC726BB07D6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608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9352D4-8422-4A1D-BFF9-BB28F17D112C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710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E9FAFD-2111-42D2-A270-E0FCE0711115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813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0D2D3B-62FF-45A4-A5D2-8D4F2157DC05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12474D0-D641-4A13-863F-B8FDC56C336D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D61D583-8A0F-4576-A03D-547B5F8C9BA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501C0E4-0519-4BE9-8A77-1B4746837108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0A857C9-6825-4AED-A64B-F7D31294C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50EA604-C73C-4494-8060-46D634251B8C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00FED11-A897-4220-A471-CB03989245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186843B-7641-468C-A967-B86DC6E8110E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F11116F-A696-4966-B1D3-D94DF83DB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257CE3F-181A-4BE9-9A0E-5B1C4F9C55A2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DBECD6B-8263-461D-A88C-2A71F3F2DF6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7D092A5-71F5-4FE0-AC6C-1187BA5D24D6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52C9BAB-2B83-4B5B-A9BA-FF9721D8B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B112FE7-81EB-4E6F-9359-20231043856D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E960-83B2-4497-9411-75EDDC3E82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EBEA1C3-98D9-42A0-AB12-02602657D547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1561DEB-70DC-4D97-8E6F-F22E2B987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755B4BD-46C7-4180-94D8-B58AA3DCEADE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2AB1E9F-A177-4726-9A29-F03969EE4AC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DB9B083-56A4-4029-A63F-0AAA2B76B86A}" type="datetimeFigureOut">
              <a:rPr lang="en-US"/>
              <a:pPr>
                <a:defRPr/>
              </a:pPr>
              <a:t>3/6/2014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E3F9BF7-8749-4B05-8BEA-102FCBB7D2A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0CF5F3C-9624-4550-9F5C-2C20CEF3CD83}" type="datetimeFigureOut">
              <a:rPr lang="en-US"/>
              <a:pPr>
                <a:defRPr/>
              </a:pPr>
              <a:t>3/6/2014</a:t>
            </a:fld>
            <a:endParaRPr lang="en-US" dirty="0"/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D3035D0-3F19-4293-B919-8FD8BD65EE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49698A-576E-4C9C-B651-C608F68935DD}" type="datetimeFigureOut">
              <a:rPr lang="en-US"/>
              <a:pPr>
                <a:defRPr/>
              </a:pPr>
              <a:t>3/6/2014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D72A44-D123-4DE6-84C5-24BEC36823A6}" type="slidenum">
              <a:rPr lang="en-US"/>
              <a:pPr>
                <a:defRPr/>
              </a:pPr>
              <a:t>‹#›</a:t>
            </a:fld>
            <a:endParaRPr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ratext.com/IXT/SLK0016/_P4.HT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28600" y="1219200"/>
            <a:ext cx="740356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RÍMSKOKATOLÍCKA  CIRKEV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TRNAVSKÁ  ARCIDIECÉZA</a:t>
            </a:r>
          </a:p>
        </p:txBody>
      </p:sp>
      <p:sp>
        <p:nvSpPr>
          <p:cNvPr id="3" name="Obdĺžnik 2"/>
          <p:cNvSpPr/>
          <p:nvPr/>
        </p:nvSpPr>
        <p:spPr>
          <a:xfrm>
            <a:off x="1219200" y="2895600"/>
            <a:ext cx="72146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BIBLICKÁ  KNIŽNICA</a:t>
            </a:r>
            <a:endParaRPr lang="sk-SK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04800" y="3200400"/>
            <a:ext cx="884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TÉMA: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667000" y="3733800"/>
            <a:ext cx="400007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pre 5. ročník  ZŠ</a:t>
            </a:r>
            <a:endParaRPr lang="sk-SK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181600" y="5486400"/>
            <a:ext cx="347883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Mgr. S. </a:t>
            </a:r>
            <a:r>
              <a:rPr lang="sk-SK" sz="3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Balušíková</a:t>
            </a:r>
            <a:endParaRPr lang="sk-SK" sz="3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                           2012</a:t>
            </a:r>
            <a:endParaRPr lang="sk-SK" sz="3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Obrázok 7" descr="http://dku.abu.sk/head.png"/>
          <p:cNvPicPr/>
          <p:nvPr/>
        </p:nvPicPr>
        <p:blipFill>
          <a:blip r:embed="rId3" cstate="print"/>
          <a:srcRect r="84040"/>
          <a:stretch>
            <a:fillRect/>
          </a:stretch>
        </p:blipFill>
        <p:spPr bwMode="auto">
          <a:xfrm>
            <a:off x="7620000" y="1143000"/>
            <a:ext cx="971550" cy="133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048000" y="685800"/>
            <a:ext cx="54105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NOVÝ  ZÁKON</a:t>
            </a:r>
            <a:endParaRPr lang="sk-SK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00400" y="1752600"/>
            <a:ext cx="4146007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k-SK" dirty="0">
                <a:solidFill>
                  <a:srgbClr val="FF3300"/>
                </a:solidFill>
              </a:rPr>
              <a:t> sa skladá z 27 spisov – kníh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k-SK" dirty="0">
                <a:solidFill>
                  <a:srgbClr val="FF3300"/>
                </a:solidFill>
              </a:rPr>
              <a:t> sú písané v gréčtine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k-SK" dirty="0">
                <a:solidFill>
                  <a:srgbClr val="FF3300"/>
                </a:solidFill>
              </a:rPr>
              <a:t> opisuje udalosti zo života Pána Ježiša,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rgbClr val="FF3300"/>
                </a:solidFill>
              </a:rPr>
              <a:t>   život prvotnej Cirkvi, apoštolské listy,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rgbClr val="FF3300"/>
                </a:solidFill>
              </a:rPr>
              <a:t>   prorocký spis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304800" y="3810000"/>
            <a:ext cx="766671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Opisuje život Pána  Ježiša: Evanjelium podľa  Marka, Matúša, Lukáša a Jána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04800" y="4572000"/>
            <a:ext cx="491897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Opisuje život prvotnej Cirkvi: Skutky apoštolov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04800" y="5334000"/>
            <a:ext cx="672337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Obsahuje apoštolské listy svätého Pavla, Petra, Jakuba , </a:t>
            </a:r>
            <a:r>
              <a:rPr lang="sk-SK" dirty="0" err="1"/>
              <a:t>Júdu</a:t>
            </a:r>
            <a:r>
              <a:rPr lang="sk-SK" dirty="0"/>
              <a:t> a Jána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04800" y="6019800"/>
            <a:ext cx="386407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Obsahuje spis: Zjavenie apoštola Jána</a:t>
            </a:r>
            <a:endParaRPr lang="sk-SK" dirty="0"/>
          </a:p>
        </p:txBody>
      </p:sp>
      <p:pic>
        <p:nvPicPr>
          <p:cNvPr id="2050" name="Picture 2" descr="http://upload.wikimedia.org/wikipedia/commons/thumb/5/5c/P46.jpg/250px-P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381250" cy="336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www.reckokatolikkv.estranky.cz/img/picture/436/turin.jpg"/>
          <p:cNvPicPr>
            <a:picLocks noChangeAspect="1" noChangeArrowheads="1"/>
          </p:cNvPicPr>
          <p:nvPr/>
        </p:nvPicPr>
        <p:blipFill>
          <a:blip r:embed="rId4" cstate="print"/>
          <a:srcRect l="3670" t="2667" r="8257" b="4000"/>
          <a:stretch>
            <a:fillRect/>
          </a:stretch>
        </p:blipFill>
        <p:spPr bwMode="auto">
          <a:xfrm>
            <a:off x="7239000" y="4343400"/>
            <a:ext cx="1456453" cy="21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 Biblická knižnic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4364038" cy="594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3" descr="C:\Users\user\Pictures\ryb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343400"/>
            <a:ext cx="2295000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dĺžnik 2"/>
          <p:cNvSpPr/>
          <p:nvPr/>
        </p:nvSpPr>
        <p:spPr>
          <a:xfrm>
            <a:off x="2667000" y="609600"/>
            <a:ext cx="6050326" cy="34778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              A tu si to ešte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             raz pozrite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              v prehľadnej  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              Biblickej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               knižnici.</a:t>
            </a:r>
            <a:endParaRPr lang="sk-SK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228600" y="3581400"/>
            <a:ext cx="8564524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 </a:t>
            </a:r>
            <a:r>
              <a:rPr lang="sk-SK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Dnes čítame Bibliu, vytlačenú v tlačiarni. Bola preložená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do takmer všetkých jazykov sveta.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4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No  a predstavte si, že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existuje i najmenšia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Biblia na svete.  </a:t>
            </a:r>
            <a:endParaRPr lang="sk-SK" sz="2400" b="1" dirty="0">
              <a:ln w="11430"/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Picture 3" descr="C:\Users\user\Pictures\ryb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2295000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dĺžnik 2"/>
          <p:cNvSpPr/>
          <p:nvPr/>
        </p:nvSpPr>
        <p:spPr>
          <a:xfrm>
            <a:off x="3276600" y="609600"/>
            <a:ext cx="5000408" cy="169277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Aby Bibliu mohlo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čítať viacero ľudí: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najprv ju ľudia prepisovali ručne.</a:t>
            </a:r>
            <a:endParaRPr lang="sk-SK" sz="24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81000" y="2514600"/>
            <a:ext cx="830432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n w="11430"/>
                <a:solidFill>
                  <a:srgbClr val="0066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Neskôr, vďaka vynálezu kníhtlače J. </a:t>
            </a:r>
            <a:r>
              <a:rPr lang="sk-SK" sz="2400" b="1" dirty="0" err="1">
                <a:ln w="11430"/>
                <a:solidFill>
                  <a:srgbClr val="0066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Gutenberga</a:t>
            </a:r>
            <a:r>
              <a:rPr lang="sk-SK" sz="2400" b="1" dirty="0">
                <a:ln w="11430"/>
                <a:solidFill>
                  <a:srgbClr val="0066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, vznikla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n w="11430"/>
                <a:solidFill>
                  <a:srgbClr val="0066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v roku 1455 prvá tlačená Biblia.</a:t>
            </a:r>
            <a:endParaRPr lang="sk-SK" sz="2400" b="1" dirty="0">
              <a:ln w="11430"/>
              <a:solidFill>
                <a:srgbClr val="0066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00" name="Picture 4" descr="http://nimg.sulekha.com/others/original700/bulgaria-world-s-smallest-bible-2010-4-3-10-8-26.jpg"/>
          <p:cNvPicPr>
            <a:picLocks noChangeAspect="1" noChangeArrowheads="1"/>
          </p:cNvPicPr>
          <p:nvPr/>
        </p:nvPicPr>
        <p:blipFill>
          <a:blip r:embed="rId4" cstate="print"/>
          <a:srcRect t="1717" r="6383" b="7296"/>
          <a:stretch>
            <a:fillRect/>
          </a:stretch>
        </p:blipFill>
        <p:spPr bwMode="auto">
          <a:xfrm>
            <a:off x="6058195" y="4343400"/>
            <a:ext cx="2928899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http://static.tumblr.com/96ye1bu/xkWm2u3yy/biblia.jpg"/>
          <p:cNvPicPr>
            <a:picLocks noChangeAspect="1" noChangeArrowheads="1"/>
          </p:cNvPicPr>
          <p:nvPr/>
        </p:nvPicPr>
        <p:blipFill>
          <a:blip r:embed="rId5" cstate="print"/>
          <a:srcRect t="4410"/>
          <a:stretch>
            <a:fillRect/>
          </a:stretch>
        </p:blipFill>
        <p:spPr bwMode="auto">
          <a:xfrm>
            <a:off x="457200" y="4343400"/>
            <a:ext cx="2251320" cy="165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b/b6/Gutenberg_Bible,_Lenox_Copy,_New_York_Public_Library,_2009._Pic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38200"/>
            <a:ext cx="6677025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BlokTextu 2"/>
          <p:cNvSpPr txBox="1"/>
          <p:nvPr/>
        </p:nvSpPr>
        <p:spPr>
          <a:xfrm>
            <a:off x="990600" y="5410200"/>
            <a:ext cx="7010400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Na obrázku je prvá tlačená Biblia z roku 1455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Bola zhotovená </a:t>
            </a:r>
            <a:r>
              <a:rPr lang="sk-SK" dirty="0" err="1"/>
              <a:t>Johanom</a:t>
            </a:r>
            <a:r>
              <a:rPr lang="sk-SK" dirty="0"/>
              <a:t> </a:t>
            </a:r>
            <a:r>
              <a:rPr lang="sk-SK" dirty="0" err="1"/>
              <a:t>Gutenbergom</a:t>
            </a:r>
            <a:r>
              <a:rPr lang="sk-SK" dirty="0"/>
              <a:t>, ktorý sa považuje za vynálezcu kníhtlače v Európe.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Dovtedy sa knihy prepisovali ručne. 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ryb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2115000" cy="16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dĺžnik 2"/>
          <p:cNvSpPr/>
          <p:nvPr/>
        </p:nvSpPr>
        <p:spPr>
          <a:xfrm>
            <a:off x="0" y="685800"/>
            <a:ext cx="919828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A viete, kto preložil v 9. storočí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Sväté Písmo do staroslovienskeho jazyka?</a:t>
            </a:r>
            <a:endParaRPr lang="sk-SK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0" name="Picture 2" descr="http://kolegiumrim.kbs.sk/_image/index/cyril_metod_sa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19716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2743200" y="6019800"/>
            <a:ext cx="5744073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/>
              <a:t>Solúnski bratia – svätý Cyril a svätý Metod</a:t>
            </a:r>
            <a:endParaRPr lang="sk-SK" sz="2400" dirty="0"/>
          </a:p>
        </p:txBody>
      </p:sp>
      <p:pic>
        <p:nvPicPr>
          <p:cNvPr id="2052" name="Picture 4" descr="http://www.postoy.sk/files/050316_proglas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810000"/>
            <a:ext cx="5675313" cy="183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martinus.sk/data/tovar/_l/19/l19488.jpg"/>
          <p:cNvPicPr>
            <a:picLocks noChangeAspect="1" noChangeArrowheads="1"/>
          </p:cNvPicPr>
          <p:nvPr/>
        </p:nvPicPr>
        <p:blipFill>
          <a:blip r:embed="rId6" cstate="print"/>
          <a:srcRect l="13081" t="9157" r="5907" b="73452"/>
          <a:stretch>
            <a:fillRect/>
          </a:stretch>
        </p:blipFill>
        <p:spPr bwMode="auto">
          <a:xfrm>
            <a:off x="2743200" y="2438400"/>
            <a:ext cx="2827636" cy="9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ryb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2295000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dĺžnik 2"/>
          <p:cNvSpPr/>
          <p:nvPr/>
        </p:nvSpPr>
        <p:spPr>
          <a:xfrm>
            <a:off x="2819400" y="990600"/>
            <a:ext cx="5909759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Poďme si teraz zo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Svätého Písma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prečítať.</a:t>
            </a:r>
            <a:endParaRPr lang="sk-SK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914400" y="3886200"/>
            <a:ext cx="7743825" cy="2678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i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Tu je priestor na  aktivitu– na to, aby pán učiteľ dal do ruky deťom Sväté Písmo,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i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vysvetlil / zopakoval im, že k nemu pristupujeme s úctou. Názorne ukázal členenie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i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na Starý a Nový zákon.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i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Vysvetlil, čo je „imprimatur“, na čo slúžia záložky na okrajoch strán  (samolepky do Svätého Písma)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i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a ďalšie praktické otázky, ktoré deti zaujímajú...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i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Pýta sa žiakov, či už niekedy čítali zo Svätého Písma, či je súčasťou aj ich knižnice,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i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kde môžu počuť slová zo Svätého Písma (myslí sa sv. omša) a pod.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400" i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i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Podľa časových možností, si možno prečítať krátku stať z Evanjelia.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i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Pomodliť sa spoločne a potom predčítava učiteľ;  nabudúce zverí túto úlohu aj žiakom.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400" i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i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Nasleduje kvíz, ktorý môžeme použiť v úvode ďalšej hodiny na opakovanie.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7239000" y="152400"/>
            <a:ext cx="124123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/>
              <a:t>Aktivita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ryb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8600"/>
            <a:ext cx="2295000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dĺžnik 2"/>
          <p:cNvSpPr/>
          <p:nvPr/>
        </p:nvSpPr>
        <p:spPr>
          <a:xfrm>
            <a:off x="228600" y="2209800"/>
            <a:ext cx="86735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Zapamätali ste si správne?</a:t>
            </a:r>
            <a:endParaRPr lang="sk-SK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85393" y="3581400"/>
            <a:ext cx="895860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Pomôžte mi vyriešiť niekoľko úloh!</a:t>
            </a:r>
            <a:endParaRPr lang="sk-SK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57200" y="381000"/>
            <a:ext cx="7533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/>
              <a:t>Kvíz</a:t>
            </a:r>
            <a:endParaRPr lang="sk-SK" sz="2400" dirty="0"/>
          </a:p>
        </p:txBody>
      </p:sp>
      <p:pic>
        <p:nvPicPr>
          <p:cNvPr id="6" name="Picture 2" descr="http://www.christbook.sk/20-55-large/biblia-svate-pism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419600"/>
            <a:ext cx="1908000" cy="19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81000" y="152400"/>
            <a:ext cx="101925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dirty="0"/>
              <a:t>1. úloha</a:t>
            </a:r>
            <a:endParaRPr lang="sk-SK" sz="2000" dirty="0"/>
          </a:p>
        </p:txBody>
      </p:sp>
      <p:sp>
        <p:nvSpPr>
          <p:cNvPr id="29701" name="BlokTextu 2"/>
          <p:cNvSpPr txBox="1">
            <a:spLocks noChangeArrowheads="1"/>
          </p:cNvSpPr>
          <p:nvPr/>
        </p:nvSpPr>
        <p:spPr bwMode="auto">
          <a:xfrm>
            <a:off x="685800" y="2057400"/>
            <a:ext cx="2971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>
                <a:solidFill>
                  <a:srgbClr val="00B0F0"/>
                </a:solidFill>
                <a:latin typeface="Constantia" pitchFamily="18" charset="0"/>
              </a:rPr>
              <a:t>Biblia</a:t>
            </a:r>
          </a:p>
          <a:p>
            <a:endParaRPr lang="sk-SK" sz="2400">
              <a:solidFill>
                <a:srgbClr val="00B0F0"/>
              </a:solidFill>
              <a:latin typeface="Constantia" pitchFamily="18" charset="0"/>
            </a:endParaRPr>
          </a:p>
          <a:p>
            <a:r>
              <a:rPr lang="sk-SK" sz="2400">
                <a:solidFill>
                  <a:srgbClr val="00B0F0"/>
                </a:solidFill>
                <a:latin typeface="Constantia" pitchFamily="18" charset="0"/>
              </a:rPr>
              <a:t>Autor</a:t>
            </a:r>
          </a:p>
          <a:p>
            <a:endParaRPr lang="sk-SK" sz="2400">
              <a:solidFill>
                <a:srgbClr val="00B0F0"/>
              </a:solidFill>
              <a:latin typeface="Constantia" pitchFamily="18" charset="0"/>
            </a:endParaRPr>
          </a:p>
          <a:p>
            <a:r>
              <a:rPr lang="sk-SK" sz="2400">
                <a:solidFill>
                  <a:srgbClr val="00B0F0"/>
                </a:solidFill>
                <a:latin typeface="Constantia" pitchFamily="18" charset="0"/>
              </a:rPr>
              <a:t>Svätopisec</a:t>
            </a:r>
          </a:p>
          <a:p>
            <a:endParaRPr lang="sk-SK" sz="2400">
              <a:solidFill>
                <a:srgbClr val="00B0F0"/>
              </a:solidFill>
              <a:latin typeface="Constantia" pitchFamily="18" charset="0"/>
            </a:endParaRPr>
          </a:p>
          <a:p>
            <a:r>
              <a:rPr lang="sk-SK" sz="2400">
                <a:solidFill>
                  <a:srgbClr val="00B0F0"/>
                </a:solidFill>
                <a:latin typeface="Constantia" pitchFamily="18" charset="0"/>
              </a:rPr>
              <a:t>Evanjelium</a:t>
            </a:r>
          </a:p>
          <a:p>
            <a:endParaRPr lang="sk-SK" sz="2400">
              <a:solidFill>
                <a:srgbClr val="00B0F0"/>
              </a:solidFill>
              <a:latin typeface="Constantia" pitchFamily="18" charset="0"/>
            </a:endParaRPr>
          </a:p>
          <a:p>
            <a:r>
              <a:rPr lang="sk-SK" sz="2400">
                <a:solidFill>
                  <a:srgbClr val="00B0F0"/>
                </a:solidFill>
                <a:latin typeface="Constantia" pitchFamily="18" charset="0"/>
              </a:rPr>
              <a:t>Prvá tlačená Biblia</a:t>
            </a:r>
          </a:p>
          <a:p>
            <a:endParaRPr lang="sk-SK">
              <a:solidFill>
                <a:srgbClr val="00B0F0"/>
              </a:solidFill>
              <a:latin typeface="Constantia" pitchFamily="18" charset="0"/>
            </a:endParaRPr>
          </a:p>
          <a:p>
            <a:endParaRPr lang="sk-SK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29702" name="BlokTextu 3"/>
          <p:cNvSpPr txBox="1">
            <a:spLocks noChangeArrowheads="1"/>
          </p:cNvSpPr>
          <p:nvPr/>
        </p:nvSpPr>
        <p:spPr bwMode="auto">
          <a:xfrm>
            <a:off x="4419600" y="1981200"/>
            <a:ext cx="44783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>
                <a:solidFill>
                  <a:srgbClr val="92D050"/>
                </a:solidFill>
                <a:latin typeface="Constantia" pitchFamily="18" charset="0"/>
              </a:rPr>
              <a:t>Človek, ktorý zapísal Božie slovo</a:t>
            </a:r>
          </a:p>
          <a:p>
            <a:endParaRPr lang="sk-SK" sz="2400">
              <a:solidFill>
                <a:srgbClr val="92D050"/>
              </a:solidFill>
              <a:latin typeface="Constantia" pitchFamily="18" charset="0"/>
            </a:endParaRPr>
          </a:p>
          <a:p>
            <a:r>
              <a:rPr lang="sk-SK" sz="2400">
                <a:solidFill>
                  <a:srgbClr val="92D050"/>
                </a:solidFill>
                <a:latin typeface="Constantia" pitchFamily="18" charset="0"/>
              </a:rPr>
              <a:t>Johanes Gutenberg</a:t>
            </a:r>
          </a:p>
          <a:p>
            <a:endParaRPr lang="sk-SK" sz="2400">
              <a:solidFill>
                <a:srgbClr val="92D050"/>
              </a:solidFill>
              <a:latin typeface="Constantia" pitchFamily="18" charset="0"/>
            </a:endParaRPr>
          </a:p>
          <a:p>
            <a:r>
              <a:rPr lang="sk-SK" sz="2400">
                <a:solidFill>
                  <a:srgbClr val="92D050"/>
                </a:solidFill>
                <a:latin typeface="Constantia" pitchFamily="18" charset="0"/>
              </a:rPr>
              <a:t>Sväté Písmo</a:t>
            </a:r>
          </a:p>
          <a:p>
            <a:endParaRPr lang="sk-SK" sz="2400">
              <a:solidFill>
                <a:srgbClr val="92D050"/>
              </a:solidFill>
              <a:latin typeface="Constantia" pitchFamily="18" charset="0"/>
            </a:endParaRPr>
          </a:p>
          <a:p>
            <a:r>
              <a:rPr lang="sk-SK" sz="2400">
                <a:solidFill>
                  <a:srgbClr val="92D050"/>
                </a:solidFill>
                <a:latin typeface="Constantia" pitchFamily="18" charset="0"/>
              </a:rPr>
              <a:t>Pán Boh</a:t>
            </a:r>
          </a:p>
          <a:p>
            <a:endParaRPr lang="sk-SK" sz="2400">
              <a:solidFill>
                <a:srgbClr val="92D050"/>
              </a:solidFill>
              <a:latin typeface="Constantia" pitchFamily="18" charset="0"/>
            </a:endParaRPr>
          </a:p>
          <a:p>
            <a:r>
              <a:rPr lang="sk-SK" sz="2400">
                <a:solidFill>
                  <a:srgbClr val="92D050"/>
                </a:solidFill>
                <a:latin typeface="Constantia" pitchFamily="18" charset="0"/>
              </a:rPr>
              <a:t>Opisuje život Pána Ježiša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81000" y="838200"/>
            <a:ext cx="366850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Pospájaj pojmy, ktoré k sebe patria!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228600"/>
            <a:ext cx="104227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2. </a:t>
            </a:r>
            <a:r>
              <a:rPr lang="sk-SK" sz="2000" dirty="0"/>
              <a:t>úloha</a:t>
            </a:r>
            <a:endParaRPr lang="sk-SK" sz="2000" dirty="0"/>
          </a:p>
        </p:txBody>
      </p:sp>
      <p:sp>
        <p:nvSpPr>
          <p:cNvPr id="3" name="BlokTextu 2"/>
          <p:cNvSpPr txBox="1"/>
          <p:nvPr/>
        </p:nvSpPr>
        <p:spPr>
          <a:xfrm>
            <a:off x="381000" y="838200"/>
            <a:ext cx="335797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Priraď k jednotlivým obrázkom!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419600" y="838200"/>
            <a:ext cx="1344727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Starý zákon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6172200" y="838200"/>
            <a:ext cx="1355243" cy="369332"/>
          </a:xfrm>
          <a:prstGeom prst="rect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Nový zákon</a:t>
            </a:r>
            <a:endParaRPr lang="sk-SK" dirty="0"/>
          </a:p>
        </p:txBody>
      </p:sp>
      <p:pic>
        <p:nvPicPr>
          <p:cNvPr id="62466" name="Picture 2" descr="http://children.pfcblogs.com/wp-content/uploads/2011/04/color1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91000"/>
            <a:ext cx="158750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8" name="Picture 4" descr="http://wordinfo.info/words/images/gods-Moses-commandment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158115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70" name="Picture 6" descr="http://www.dreamstime.com/nativity-scene-thumb11155040.jpg"/>
          <p:cNvPicPr>
            <a:picLocks noChangeAspect="1" noChangeArrowheads="1"/>
          </p:cNvPicPr>
          <p:nvPr/>
        </p:nvPicPr>
        <p:blipFill>
          <a:blip r:embed="rId5" cstate="print"/>
          <a:srcRect l="2596" r="6526" b="9531"/>
          <a:stretch>
            <a:fillRect/>
          </a:stretch>
        </p:blipFill>
        <p:spPr bwMode="auto">
          <a:xfrm>
            <a:off x="2438400" y="1447800"/>
            <a:ext cx="266700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74" name="Picture 10" descr="http://www.jesus-passion.com/Jesus_speaks%20to%20women_Jerusal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191000"/>
            <a:ext cx="148590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78" name="Picture 14" descr="http://www.likatov.info/pictures/coloringplates/coloring%20Adam,%20Eve,%20Ark.thumb.jpg"/>
          <p:cNvPicPr>
            <a:picLocks noChangeAspect="1" noChangeArrowheads="1"/>
          </p:cNvPicPr>
          <p:nvPr/>
        </p:nvPicPr>
        <p:blipFill>
          <a:blip r:embed="rId7" cstate="print"/>
          <a:srcRect l="48148"/>
          <a:stretch>
            <a:fillRect/>
          </a:stretch>
        </p:blipFill>
        <p:spPr bwMode="auto">
          <a:xfrm>
            <a:off x="7162800" y="1447800"/>
            <a:ext cx="163195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80" name="Picture 16" descr="http://www.likatov.info/pictures/coloringplates/coloring%20Adam,%20Eve,%20Ark.thumb.jpg"/>
          <p:cNvPicPr>
            <a:picLocks noChangeAspect="1" noChangeArrowheads="1"/>
          </p:cNvPicPr>
          <p:nvPr/>
        </p:nvPicPr>
        <p:blipFill>
          <a:blip r:embed="rId7" cstate="print"/>
          <a:srcRect r="49206"/>
          <a:stretch>
            <a:fillRect/>
          </a:stretch>
        </p:blipFill>
        <p:spPr bwMode="auto">
          <a:xfrm>
            <a:off x="2514600" y="4191000"/>
            <a:ext cx="1598613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84" name="Picture 20" descr="http://childrenschapel.org/biblestories/graphics/palmsunday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191000"/>
            <a:ext cx="1592263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86" name="Picture 22" descr="http://www.marypages.com/JohnBaptist.jpg"/>
          <p:cNvPicPr>
            <a:picLocks noChangeAspect="1" noChangeArrowheads="1"/>
          </p:cNvPicPr>
          <p:nvPr/>
        </p:nvPicPr>
        <p:blipFill>
          <a:blip r:embed="rId9" cstate="print"/>
          <a:srcRect b="-452"/>
          <a:stretch>
            <a:fillRect/>
          </a:stretch>
        </p:blipFill>
        <p:spPr bwMode="auto">
          <a:xfrm>
            <a:off x="5562600" y="1447800"/>
            <a:ext cx="121443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BlokTextu 16"/>
          <p:cNvSpPr txBox="1"/>
          <p:nvPr/>
        </p:nvSpPr>
        <p:spPr>
          <a:xfrm>
            <a:off x="228600" y="3505200"/>
            <a:ext cx="3161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1.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2286000" y="3505200"/>
            <a:ext cx="356188" cy="369332"/>
          </a:xfrm>
          <a:prstGeom prst="rect">
            <a:avLst/>
          </a:prstGeom>
          <a:solidFill>
            <a:srgbClr val="CC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2.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5486400" y="3505200"/>
            <a:ext cx="349776" cy="369332"/>
          </a:xfrm>
          <a:prstGeom prst="rect">
            <a:avLst/>
          </a:prstGeom>
          <a:solidFill>
            <a:srgbClr val="66FF6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3.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7010400" y="3505200"/>
            <a:ext cx="3658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4.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304800" y="6248400"/>
            <a:ext cx="352982" cy="369332"/>
          </a:xfrm>
          <a:prstGeom prst="rect">
            <a:avLst/>
          </a:prstGeom>
          <a:solidFill>
            <a:srgbClr val="00FF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5.</a:t>
            </a:r>
            <a:endParaRPr lang="sk-SK" dirty="0"/>
          </a:p>
        </p:txBody>
      </p:sp>
      <p:sp>
        <p:nvSpPr>
          <p:cNvPr id="22" name="BlokTextu 21"/>
          <p:cNvSpPr txBox="1"/>
          <p:nvPr/>
        </p:nvSpPr>
        <p:spPr>
          <a:xfrm>
            <a:off x="2362200" y="6248400"/>
            <a:ext cx="3690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6.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4419600" y="6248400"/>
            <a:ext cx="3561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7.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6400800" y="6248400"/>
            <a:ext cx="367408" cy="369332"/>
          </a:xfrm>
          <a:prstGeom prst="rect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8.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029200" y="3276600"/>
            <a:ext cx="3581400" cy="3429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3" name="Šesťcípa hviezda 12"/>
          <p:cNvSpPr/>
          <p:nvPr/>
        </p:nvSpPr>
        <p:spPr>
          <a:xfrm>
            <a:off x="457200" y="3149600"/>
            <a:ext cx="3671888" cy="3708400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28600" y="1600200"/>
            <a:ext cx="8534400" cy="1295400"/>
          </a:xfrm>
          <a:prstGeom prst="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            Evanjelium podľa Marka</a:t>
            </a:r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228600" y="152400"/>
            <a:ext cx="9957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dirty="0"/>
              <a:t>3.úloha</a:t>
            </a:r>
            <a:endParaRPr lang="sk-SK" sz="2000" dirty="0"/>
          </a:p>
        </p:txBody>
      </p:sp>
      <p:sp>
        <p:nvSpPr>
          <p:cNvPr id="3" name="BlokTextu 2"/>
          <p:cNvSpPr txBox="1"/>
          <p:nvPr/>
        </p:nvSpPr>
        <p:spPr>
          <a:xfrm>
            <a:off x="228600" y="762000"/>
            <a:ext cx="538968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Z obdĺžnika vyber jednotlivé spisy Svätého Písma 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priraď ich správne k Starému alebo Novému zákonu!</a:t>
            </a:r>
            <a:endParaRPr lang="sk-SK" dirty="0"/>
          </a:p>
        </p:txBody>
      </p:sp>
      <p:sp>
        <p:nvSpPr>
          <p:cNvPr id="31753" name="BlokTextu 4"/>
          <p:cNvSpPr txBox="1">
            <a:spLocks noChangeArrowheads="1"/>
          </p:cNvSpPr>
          <p:nvPr/>
        </p:nvSpPr>
        <p:spPr bwMode="auto">
          <a:xfrm>
            <a:off x="304800" y="2438400"/>
            <a:ext cx="80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nstantia" pitchFamily="18" charset="0"/>
              </a:rPr>
              <a:t>Žalmy</a:t>
            </a:r>
          </a:p>
        </p:txBody>
      </p:sp>
      <p:sp>
        <p:nvSpPr>
          <p:cNvPr id="31754" name="BlokTextu 5"/>
          <p:cNvSpPr txBox="1">
            <a:spLocks noChangeArrowheads="1"/>
          </p:cNvSpPr>
          <p:nvPr/>
        </p:nvSpPr>
        <p:spPr bwMode="auto">
          <a:xfrm>
            <a:off x="5334000" y="2438400"/>
            <a:ext cx="2106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nstantia" pitchFamily="18" charset="0"/>
              </a:rPr>
              <a:t>5 kníh Mojžišových</a:t>
            </a:r>
          </a:p>
        </p:txBody>
      </p:sp>
      <p:sp>
        <p:nvSpPr>
          <p:cNvPr id="31755" name="BlokTextu 6"/>
          <p:cNvSpPr txBox="1">
            <a:spLocks noChangeArrowheads="1"/>
          </p:cNvSpPr>
          <p:nvPr/>
        </p:nvSpPr>
        <p:spPr bwMode="auto">
          <a:xfrm>
            <a:off x="6019800" y="1676400"/>
            <a:ext cx="187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nstantia" pitchFamily="18" charset="0"/>
              </a:rPr>
              <a:t>Skutky apoštolov</a:t>
            </a:r>
          </a:p>
        </p:txBody>
      </p:sp>
      <p:sp>
        <p:nvSpPr>
          <p:cNvPr id="31756" name="BlokTextu 7"/>
          <p:cNvSpPr txBox="1">
            <a:spLocks noChangeArrowheads="1"/>
          </p:cNvSpPr>
          <p:nvPr/>
        </p:nvSpPr>
        <p:spPr bwMode="auto">
          <a:xfrm>
            <a:off x="457200" y="1905000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nstantia" pitchFamily="18" charset="0"/>
              </a:rPr>
              <a:t>1. a 2. Kniha kráľov</a:t>
            </a:r>
          </a:p>
        </p:txBody>
      </p:sp>
      <p:sp>
        <p:nvSpPr>
          <p:cNvPr id="31757" name="BlokTextu 8"/>
          <p:cNvSpPr txBox="1">
            <a:spLocks noChangeArrowheads="1"/>
          </p:cNvSpPr>
          <p:nvPr/>
        </p:nvSpPr>
        <p:spPr bwMode="auto">
          <a:xfrm>
            <a:off x="1600200" y="2438400"/>
            <a:ext cx="316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nstantia" pitchFamily="18" charset="0"/>
              </a:rPr>
              <a:t>List apoštola Pavla Galaťanom</a:t>
            </a:r>
          </a:p>
        </p:txBody>
      </p:sp>
      <p:sp>
        <p:nvSpPr>
          <p:cNvPr id="31758" name="BlokTextu 9"/>
          <p:cNvSpPr txBox="1">
            <a:spLocks noChangeArrowheads="1"/>
          </p:cNvSpPr>
          <p:nvPr/>
        </p:nvSpPr>
        <p:spPr bwMode="auto">
          <a:xfrm>
            <a:off x="2667000" y="1676400"/>
            <a:ext cx="174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nstantia" pitchFamily="18" charset="0"/>
              </a:rPr>
              <a:t>Kniha múdrosti</a:t>
            </a:r>
          </a:p>
        </p:txBody>
      </p:sp>
      <p:sp>
        <p:nvSpPr>
          <p:cNvPr id="31759" name="BlokTextu 11"/>
          <p:cNvSpPr txBox="1">
            <a:spLocks noChangeArrowheads="1"/>
          </p:cNvSpPr>
          <p:nvPr/>
        </p:nvSpPr>
        <p:spPr bwMode="auto">
          <a:xfrm>
            <a:off x="990600" y="4114800"/>
            <a:ext cx="2790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b="1">
                <a:solidFill>
                  <a:schemeClr val="bg1"/>
                </a:solidFill>
                <a:latin typeface="Constantia" pitchFamily="18" charset="0"/>
              </a:rPr>
              <a:t>KNIHY STARÉHO ZÁKONA</a:t>
            </a:r>
          </a:p>
        </p:txBody>
      </p:sp>
      <p:sp>
        <p:nvSpPr>
          <p:cNvPr id="31760" name="BlokTextu 13"/>
          <p:cNvSpPr txBox="1">
            <a:spLocks noChangeArrowheads="1"/>
          </p:cNvSpPr>
          <p:nvPr/>
        </p:nvSpPr>
        <p:spPr bwMode="auto">
          <a:xfrm>
            <a:off x="5562600" y="4038600"/>
            <a:ext cx="2738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b="1">
                <a:solidFill>
                  <a:schemeClr val="bg1"/>
                </a:solidFill>
                <a:latin typeface="Constantia" pitchFamily="18" charset="0"/>
              </a:rPr>
              <a:t>KNIHY NOVÉHO ZÁKONA</a:t>
            </a:r>
          </a:p>
        </p:txBody>
      </p:sp>
      <p:sp>
        <p:nvSpPr>
          <p:cNvPr id="31761" name="BlokTextu 14"/>
          <p:cNvSpPr txBox="1">
            <a:spLocks noChangeArrowheads="1"/>
          </p:cNvSpPr>
          <p:nvPr/>
        </p:nvSpPr>
        <p:spPr bwMode="auto">
          <a:xfrm>
            <a:off x="228600" y="1600200"/>
            <a:ext cx="920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nstantia" pitchFamily="18" charset="0"/>
              </a:rPr>
              <a:t>27 kníh</a:t>
            </a:r>
          </a:p>
        </p:txBody>
      </p:sp>
      <p:sp>
        <p:nvSpPr>
          <p:cNvPr id="31762" name="BlokTextu 15"/>
          <p:cNvSpPr txBox="1">
            <a:spLocks noChangeArrowheads="1"/>
          </p:cNvSpPr>
          <p:nvPr/>
        </p:nvSpPr>
        <p:spPr bwMode="auto">
          <a:xfrm>
            <a:off x="7543800" y="2133600"/>
            <a:ext cx="946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nstantia" pitchFamily="18" charset="0"/>
              </a:rPr>
              <a:t>46 kníh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ryb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3555000" cy="28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9" name="BlokTextu 3"/>
          <p:cNvSpPr txBox="1">
            <a:spLocks noChangeArrowheads="1"/>
          </p:cNvSpPr>
          <p:nvPr/>
        </p:nvSpPr>
        <p:spPr bwMode="auto">
          <a:xfrm>
            <a:off x="4724400" y="1600200"/>
            <a:ext cx="4162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2400">
                <a:solidFill>
                  <a:srgbClr val="00B0F0"/>
                </a:solidFill>
                <a:latin typeface="Constantia" pitchFamily="18" charset="0"/>
              </a:rPr>
              <a:t>Ahoj milí žiaci!</a:t>
            </a:r>
          </a:p>
          <a:p>
            <a:pPr algn="ctr"/>
            <a:endParaRPr lang="sk-SK" sz="2400">
              <a:solidFill>
                <a:srgbClr val="00B0F0"/>
              </a:solidFill>
              <a:latin typeface="Constantia" pitchFamily="18" charset="0"/>
            </a:endParaRPr>
          </a:p>
          <a:p>
            <a:pPr algn="ctr"/>
            <a:r>
              <a:rPr lang="sk-SK" sz="2400">
                <a:solidFill>
                  <a:srgbClr val="00B0F0"/>
                </a:solidFill>
                <a:latin typeface="Constantia" pitchFamily="18" charset="0"/>
              </a:rPr>
              <a:t>Som rybka </a:t>
            </a:r>
            <a:r>
              <a:rPr lang="sk-SK" sz="2400" b="1" i="1">
                <a:solidFill>
                  <a:srgbClr val="00B0F0"/>
                </a:solidFill>
                <a:latin typeface="Constantia" pitchFamily="18" charset="0"/>
              </a:rPr>
              <a:t>ICHTYS</a:t>
            </a:r>
            <a:r>
              <a:rPr lang="sk-SK" sz="2400">
                <a:solidFill>
                  <a:srgbClr val="00B0F0"/>
                </a:solidFill>
                <a:latin typeface="Constantia" pitchFamily="18" charset="0"/>
              </a:rPr>
              <a:t>, a chcela</a:t>
            </a:r>
          </a:p>
          <a:p>
            <a:pPr algn="ctr"/>
            <a:r>
              <a:rPr lang="sk-SK" sz="2400">
                <a:solidFill>
                  <a:srgbClr val="00B0F0"/>
                </a:solidFill>
                <a:latin typeface="Constantia" pitchFamily="18" charset="0"/>
              </a:rPr>
              <a:t>by som vám dnes porozprávať </a:t>
            </a:r>
          </a:p>
          <a:p>
            <a:pPr algn="ctr"/>
            <a:r>
              <a:rPr lang="sk-SK" sz="2400">
                <a:solidFill>
                  <a:srgbClr val="00B0F0"/>
                </a:solidFill>
                <a:latin typeface="Constantia" pitchFamily="18" charset="0"/>
              </a:rPr>
              <a:t>príbeh Knihy kníh – BIBLIE, </a:t>
            </a:r>
          </a:p>
          <a:p>
            <a:pPr algn="ctr"/>
            <a:r>
              <a:rPr lang="sk-SK" sz="2400">
                <a:solidFill>
                  <a:srgbClr val="00B0F0"/>
                </a:solidFill>
                <a:latin typeface="Constantia" pitchFamily="18" charset="0"/>
              </a:rPr>
              <a:t>ktorú tiež voláme:</a:t>
            </a:r>
          </a:p>
        </p:txBody>
      </p:sp>
      <p:sp>
        <p:nvSpPr>
          <p:cNvPr id="5" name="Obdĺžnik 4"/>
          <p:cNvSpPr/>
          <p:nvPr/>
        </p:nvSpPr>
        <p:spPr>
          <a:xfrm>
            <a:off x="1371600" y="4724400"/>
            <a:ext cx="667041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SV</a:t>
            </a:r>
            <a:r>
              <a:rPr lang="sk-SK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ÄTÉ  PÍSMO</a:t>
            </a:r>
            <a:endParaRPr lang="sk-SK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57200" y="228600"/>
            <a:ext cx="113204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/>
              <a:t>4. </a:t>
            </a:r>
            <a:r>
              <a:rPr lang="sk-SK" sz="2000" dirty="0"/>
              <a:t>úloha</a:t>
            </a:r>
            <a:endParaRPr lang="sk-SK" sz="2000" dirty="0"/>
          </a:p>
        </p:txBody>
      </p:sp>
      <p:sp>
        <p:nvSpPr>
          <p:cNvPr id="3" name="BlokTextu 2"/>
          <p:cNvSpPr txBox="1"/>
          <p:nvPr/>
        </p:nvSpPr>
        <p:spPr>
          <a:xfrm>
            <a:off x="381000" y="990600"/>
            <a:ext cx="508504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Kniha </a:t>
            </a:r>
            <a:r>
              <a:rPr lang="sk-SK" dirty="0" err="1"/>
              <a:t>Genezis</a:t>
            </a:r>
            <a:r>
              <a:rPr lang="sk-SK" dirty="0"/>
              <a:t>: Stvorenie sveta. Nájdi 5 rozdielov!</a:t>
            </a:r>
            <a:endParaRPr lang="sk-SK" dirty="0"/>
          </a:p>
        </p:txBody>
      </p:sp>
      <p:pic>
        <p:nvPicPr>
          <p:cNvPr id="32774" name="Obrázok 5" descr="Genezis2.jpg"/>
          <p:cNvPicPr>
            <a:picLocks noChangeAspect="1"/>
          </p:cNvPicPr>
          <p:nvPr/>
        </p:nvPicPr>
        <p:blipFill>
          <a:blip r:embed="rId3" cstate="print"/>
          <a:srcRect r="4665"/>
          <a:stretch>
            <a:fillRect/>
          </a:stretch>
        </p:blipFill>
        <p:spPr bwMode="auto">
          <a:xfrm>
            <a:off x="0" y="1905000"/>
            <a:ext cx="90995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biblewise.com/images/kids_korner/fun_games/2004/october/jonah_fish_thumbna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73390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http://sandysandmeyer.files.wordpress.com/2011/10/torah-jon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52400"/>
            <a:ext cx="3025073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bdĺžnik 3"/>
          <p:cNvSpPr/>
          <p:nvPr/>
        </p:nvSpPr>
        <p:spPr>
          <a:xfrm>
            <a:off x="381000" y="152400"/>
            <a:ext cx="116410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5. </a:t>
            </a:r>
            <a:r>
              <a:rPr lang="sk-SK" sz="2400" dirty="0"/>
              <a:t>úloha</a:t>
            </a:r>
            <a:endParaRPr lang="sk-SK" sz="2400" dirty="0"/>
          </a:p>
        </p:txBody>
      </p:sp>
      <p:sp>
        <p:nvSpPr>
          <p:cNvPr id="5" name="BlokTextu 4"/>
          <p:cNvSpPr txBox="1"/>
          <p:nvPr/>
        </p:nvSpPr>
        <p:spPr>
          <a:xfrm>
            <a:off x="381000" y="838200"/>
            <a:ext cx="398147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Jonáš a veľryba. Hľadaj správnu cestu!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19200" y="685800"/>
            <a:ext cx="19189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Námet na projekt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1524000" y="1219200"/>
            <a:ext cx="629922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BIBLIA Z KRABIČIEK</a:t>
            </a:r>
            <a:endParaRPr lang="sk-SK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219200" y="2057400"/>
            <a:ext cx="238552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Materiál:</a:t>
            </a:r>
            <a:endParaRPr lang="sk-SK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7907" y="2967335"/>
            <a:ext cx="5851538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farebné papiere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prázdne zápalkové škatuľky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sk-SK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krabica</a:t>
            </a:r>
            <a:r>
              <a:rPr lang="sk-SK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od topánok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lepidlo, lepiaca páska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nožnice, farebné fixky</a:t>
            </a:r>
            <a:endParaRPr lang="sk-SK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6" name="Picture 3" descr="C:\Users\user\Pictures\ryb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343400"/>
            <a:ext cx="2295000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14400" y="838200"/>
            <a:ext cx="20245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Postup:</a:t>
            </a:r>
            <a:endParaRPr lang="sk-SK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3" name="Picture 3" descr="thumbs_krabicky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981200"/>
            <a:ext cx="1338263" cy="104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Šípka doprava 3"/>
          <p:cNvSpPr/>
          <p:nvPr/>
        </p:nvSpPr>
        <p:spPr>
          <a:xfrm>
            <a:off x="1600200" y="2362200"/>
            <a:ext cx="990600" cy="228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5" name="Picture 4" descr="thumbs_krabicky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67000" y="1981200"/>
            <a:ext cx="1339850" cy="104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humbs_krabicky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81600" y="1981200"/>
            <a:ext cx="1339850" cy="104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Šípka doprava 6"/>
          <p:cNvSpPr/>
          <p:nvPr/>
        </p:nvSpPr>
        <p:spPr>
          <a:xfrm>
            <a:off x="4114800" y="2362200"/>
            <a:ext cx="990600" cy="228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8" name="Picture 6" descr="thumbs_krabicky-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620000" y="1981200"/>
            <a:ext cx="1339850" cy="104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Šípka doprava 8"/>
          <p:cNvSpPr/>
          <p:nvPr/>
        </p:nvSpPr>
        <p:spPr>
          <a:xfrm>
            <a:off x="6553200" y="2362200"/>
            <a:ext cx="990600" cy="228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10" name="Picture 3" descr="thumbs_krabicky-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14400" y="4343400"/>
            <a:ext cx="1339850" cy="104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thumbs_krabicky-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81400" y="4267200"/>
            <a:ext cx="1339850" cy="104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biblia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6324600" y="4267200"/>
            <a:ext cx="1339850" cy="104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 descr="thumbs_krabičky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7162800" y="5638800"/>
            <a:ext cx="1481138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Kruhová šípka 14"/>
          <p:cNvSpPr/>
          <p:nvPr/>
        </p:nvSpPr>
        <p:spPr>
          <a:xfrm rot="5400000">
            <a:off x="7924800" y="3048000"/>
            <a:ext cx="990600" cy="990600"/>
          </a:xfrm>
          <a:prstGeom prst="circular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6" name="Šípka doprava 15"/>
          <p:cNvSpPr/>
          <p:nvPr/>
        </p:nvSpPr>
        <p:spPr>
          <a:xfrm>
            <a:off x="5105400" y="4724400"/>
            <a:ext cx="990600" cy="228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Šípka doprava 16"/>
          <p:cNvSpPr/>
          <p:nvPr/>
        </p:nvSpPr>
        <p:spPr>
          <a:xfrm>
            <a:off x="2438400" y="4724400"/>
            <a:ext cx="990600" cy="228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Kruhová šípka 17"/>
          <p:cNvSpPr/>
          <p:nvPr/>
        </p:nvSpPr>
        <p:spPr>
          <a:xfrm rot="5400000" flipV="1">
            <a:off x="342900" y="4076700"/>
            <a:ext cx="914400" cy="1143000"/>
          </a:xfrm>
          <a:prstGeom prst="circular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35858" name="Obdĺžnik 23"/>
          <p:cNvSpPr>
            <a:spLocks noChangeArrowheads="1"/>
          </p:cNvSpPr>
          <p:nvPr/>
        </p:nvSpPr>
        <p:spPr bwMode="auto">
          <a:xfrm>
            <a:off x="152400" y="6400800"/>
            <a:ext cx="662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400">
                <a:solidFill>
                  <a:srgbClr val="FF9900"/>
                </a:solidFill>
                <a:latin typeface="Constantia" pitchFamily="18" charset="0"/>
              </a:rPr>
              <a:t>Námet čerpaný z: http://sestrysvkriza.sk/2009/10/biblia-zo-zapalkovych-krabiciek/</a:t>
            </a:r>
          </a:p>
        </p:txBody>
      </p:sp>
      <p:sp>
        <p:nvSpPr>
          <p:cNvPr id="20" name="Šípka ohnutá nahor 19"/>
          <p:cNvSpPr/>
          <p:nvPr/>
        </p:nvSpPr>
        <p:spPr>
          <a:xfrm flipV="1">
            <a:off x="7772400" y="4724400"/>
            <a:ext cx="533400" cy="609600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ryb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14800"/>
            <a:ext cx="2025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dĺžnik 2"/>
          <p:cNvSpPr/>
          <p:nvPr/>
        </p:nvSpPr>
        <p:spPr>
          <a:xfrm>
            <a:off x="457200" y="2286000"/>
            <a:ext cx="87075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A</a:t>
            </a:r>
            <a:endParaRPr lang="sk-SK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828800" y="2209800"/>
            <a:ext cx="111921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H</a:t>
            </a:r>
            <a:endParaRPr lang="sk-SK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895600" y="2209800"/>
            <a:ext cx="111921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O</a:t>
            </a:r>
            <a:endParaRPr lang="sk-SK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562600" y="2133600"/>
            <a:ext cx="59503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J</a:t>
            </a:r>
            <a:endParaRPr lang="sk-SK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6934200" y="2133600"/>
            <a:ext cx="55976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!</a:t>
            </a:r>
            <a:endParaRPr lang="sk-SK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219200" y="2819400"/>
            <a:ext cx="4762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d</a:t>
            </a:r>
            <a:endParaRPr lang="sk-SK" sz="4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886200" y="2819400"/>
            <a:ext cx="16398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norem</a:t>
            </a:r>
            <a:endParaRPr lang="sk-SK" sz="4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867400" y="2819400"/>
            <a:ext cx="9302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esu</a:t>
            </a:r>
            <a:endParaRPr lang="sk-SK" sz="4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762000"/>
            <a:ext cx="549560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Zoznam použitej literatúry:</a:t>
            </a:r>
            <a:endParaRPr lang="sk-SK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57200" y="4419600"/>
            <a:ext cx="322177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Zdroj obrázkov:</a:t>
            </a:r>
            <a:endParaRPr lang="sk-SK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892" name="BlokTextu 3"/>
          <p:cNvSpPr txBox="1">
            <a:spLocks noChangeArrowheads="1"/>
          </p:cNvSpPr>
          <p:nvPr/>
        </p:nvSpPr>
        <p:spPr bwMode="auto">
          <a:xfrm>
            <a:off x="304800" y="1905000"/>
            <a:ext cx="86121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onstantia" pitchFamily="18" charset="0"/>
              </a:rPr>
              <a:t>Vieroučná konštitúcia Dei Verbum o Božom zjavení. </a:t>
            </a:r>
          </a:p>
          <a:p>
            <a:r>
              <a:rPr lang="sk-SK">
                <a:solidFill>
                  <a:srgbClr val="CC00FF"/>
                </a:solidFill>
                <a:latin typeface="Constantia" pitchFamily="18" charset="0"/>
                <a:hlinkClick r:id="rId3"/>
              </a:rPr>
              <a:t>http://www.intratext.com/IXT/SLK0016/_P4.HTM</a:t>
            </a:r>
            <a:r>
              <a:rPr lang="sk-SK">
                <a:solidFill>
                  <a:srgbClr val="CC00FF"/>
                </a:solidFill>
                <a:latin typeface="Constantia" pitchFamily="18" charset="0"/>
              </a:rPr>
              <a:t> </a:t>
            </a:r>
            <a:r>
              <a:rPr lang="sk-SK">
                <a:latin typeface="Constantia" pitchFamily="18" charset="0"/>
              </a:rPr>
              <a:t>(21.08.2012)</a:t>
            </a:r>
          </a:p>
          <a:p>
            <a:r>
              <a:rPr lang="sk-SK" b="1">
                <a:latin typeface="Constantia" pitchFamily="18" charset="0"/>
              </a:rPr>
              <a:t>Starý Zákon </a:t>
            </a:r>
            <a:r>
              <a:rPr lang="sk-SK">
                <a:latin typeface="Constantia" pitchFamily="18" charset="0"/>
              </a:rPr>
              <a:t>(zoznam kníh) v elektronickej verzii podľa SÚSCM 1995.</a:t>
            </a:r>
          </a:p>
          <a:p>
            <a:r>
              <a:rPr lang="sk-SK" u="sng">
                <a:solidFill>
                  <a:srgbClr val="7030A0"/>
                </a:solidFill>
                <a:latin typeface="Constantia" pitchFamily="18" charset="0"/>
                <a:hlinkClick r:id="rId4"/>
              </a:rPr>
              <a:t>http://www</a:t>
            </a:r>
            <a:r>
              <a:rPr lang="sk-SK" u="sng">
                <a:solidFill>
                  <a:srgbClr val="7030A0"/>
                </a:solidFill>
                <a:latin typeface="Constantia" pitchFamily="18" charset="0"/>
              </a:rPr>
              <a:t>.dcza.sk/application_data/bu/uploads/Data/stary-zakon.doc </a:t>
            </a:r>
            <a:r>
              <a:rPr lang="sk-SK">
                <a:latin typeface="Constantia" pitchFamily="18" charset="0"/>
              </a:rPr>
              <a:t>(23.08.2012)</a:t>
            </a:r>
          </a:p>
          <a:p>
            <a:r>
              <a:rPr lang="sk-SK" b="1">
                <a:latin typeface="Constantia" pitchFamily="18" charset="0"/>
              </a:rPr>
              <a:t>Nový Zákon </a:t>
            </a:r>
            <a:r>
              <a:rPr lang="sk-SK">
                <a:latin typeface="Constantia" pitchFamily="18" charset="0"/>
              </a:rPr>
              <a:t>(zoznam kníh) v elektronickej verzii podľa  SÚSCM 1995.</a:t>
            </a:r>
          </a:p>
          <a:p>
            <a:r>
              <a:rPr lang="sk-SK" u="sng">
                <a:solidFill>
                  <a:srgbClr val="7030A0"/>
                </a:solidFill>
                <a:latin typeface="Constantia" pitchFamily="18" charset="0"/>
              </a:rPr>
              <a:t>http://www. dcza.sk/application_data/bu/uploads/Data/novy-zakon.doc</a:t>
            </a:r>
            <a:r>
              <a:rPr lang="sk-SK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sk-SK">
                <a:latin typeface="Constantia" pitchFamily="18" charset="0"/>
              </a:rPr>
              <a:t>(23.08.2012)</a:t>
            </a:r>
            <a:endParaRPr lang="sk-SK" u="sng">
              <a:latin typeface="Constantia" pitchFamily="18" charset="0"/>
            </a:endParaRPr>
          </a:p>
          <a:p>
            <a:endParaRPr lang="sk-SK" u="sng">
              <a:latin typeface="Constantia" pitchFamily="18" charset="0"/>
            </a:endParaRPr>
          </a:p>
          <a:p>
            <a:endParaRPr lang="sk-SK">
              <a:latin typeface="Constantia" pitchFamily="18" charset="0"/>
            </a:endParaRPr>
          </a:p>
          <a:p>
            <a:endParaRPr lang="sk-SK">
              <a:latin typeface="Constantia" pitchFamily="18" charset="0"/>
            </a:endParaRPr>
          </a:p>
        </p:txBody>
      </p:sp>
      <p:sp>
        <p:nvSpPr>
          <p:cNvPr id="37893" name="BlokTextu 4"/>
          <p:cNvSpPr txBox="1">
            <a:spLocks noChangeArrowheads="1"/>
          </p:cNvSpPr>
          <p:nvPr/>
        </p:nvSpPr>
        <p:spPr bwMode="auto">
          <a:xfrm>
            <a:off x="381000" y="4953000"/>
            <a:ext cx="1081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onstantia" pitchFamily="18" charset="0"/>
              </a:rPr>
              <a:t>internet</a:t>
            </a:r>
          </a:p>
        </p:txBody>
      </p:sp>
      <p:sp>
        <p:nvSpPr>
          <p:cNvPr id="37894" name="BlokTextu 5"/>
          <p:cNvSpPr txBox="1">
            <a:spLocks noChangeArrowheads="1"/>
          </p:cNvSpPr>
          <p:nvPr/>
        </p:nvSpPr>
        <p:spPr bwMode="auto">
          <a:xfrm>
            <a:off x="304800" y="3657600"/>
            <a:ext cx="741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onstantia" pitchFamily="18" charset="0"/>
              </a:rPr>
              <a:t>Dowley,T.: </a:t>
            </a:r>
            <a:r>
              <a:rPr lang="sk-SK">
                <a:latin typeface="Constantia" pitchFamily="18" charset="0"/>
              </a:rPr>
              <a:t>Sprievodca Bibliou pre študentov. SBS - Banská Bystrica, 1994.</a:t>
            </a:r>
          </a:p>
        </p:txBody>
      </p:sp>
      <p:sp>
        <p:nvSpPr>
          <p:cNvPr id="37895" name="BlokTextu 6"/>
          <p:cNvSpPr txBox="1">
            <a:spLocks noChangeArrowheads="1"/>
          </p:cNvSpPr>
          <p:nvPr/>
        </p:nvSpPr>
        <p:spPr bwMode="auto">
          <a:xfrm>
            <a:off x="304800" y="4038600"/>
            <a:ext cx="7820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onstantia" pitchFamily="18" charset="0"/>
              </a:rPr>
              <a:t>Šelinga, J.: </a:t>
            </a:r>
            <a:r>
              <a:rPr lang="sk-SK">
                <a:latin typeface="Constantia" pitchFamily="18" charset="0"/>
              </a:rPr>
              <a:t>Biblická katechéza dospievajúcej mládeže a jej formy. Nitra, 1999.</a:t>
            </a:r>
          </a:p>
        </p:txBody>
      </p:sp>
      <p:sp>
        <p:nvSpPr>
          <p:cNvPr id="8" name="Obdĺžnik 7"/>
          <p:cNvSpPr/>
          <p:nvPr/>
        </p:nvSpPr>
        <p:spPr>
          <a:xfrm>
            <a:off x="457200" y="5334000"/>
            <a:ext cx="761445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Námet na projekt „Biblia z </a:t>
            </a:r>
            <a:r>
              <a:rPr lang="sk-SK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krabičiek</a:t>
            </a:r>
            <a:r>
              <a:rPr lang="sk-SK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“ bol čerpaný z:</a:t>
            </a:r>
            <a:endParaRPr lang="sk-SK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897" name="Obdĺžnik 8"/>
          <p:cNvSpPr>
            <a:spLocks noChangeArrowheads="1"/>
          </p:cNvSpPr>
          <p:nvPr/>
        </p:nvSpPr>
        <p:spPr bwMode="auto">
          <a:xfrm>
            <a:off x="304800" y="59436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u="sng">
                <a:solidFill>
                  <a:srgbClr val="7030A0"/>
                </a:solidFill>
                <a:latin typeface="Constantia" pitchFamily="18" charset="0"/>
              </a:rPr>
              <a:t>http://sestrysvkriza.sk/2009/10/biblia-zo-zapalkovych-krabiciek/</a:t>
            </a:r>
          </a:p>
        </p:txBody>
      </p:sp>
      <p:sp>
        <p:nvSpPr>
          <p:cNvPr id="37898" name="BlokTextu 9"/>
          <p:cNvSpPr txBox="1">
            <a:spLocks noChangeArrowheads="1"/>
          </p:cNvSpPr>
          <p:nvPr/>
        </p:nvSpPr>
        <p:spPr bwMode="auto">
          <a:xfrm>
            <a:off x="304800" y="1600200"/>
            <a:ext cx="549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onstantia" pitchFamily="18" charset="0"/>
              </a:rPr>
              <a:t>Katechizmus katolíckej Cirkvi. </a:t>
            </a:r>
            <a:r>
              <a:rPr lang="sk-SK">
                <a:latin typeface="Constantia" pitchFamily="18" charset="0"/>
              </a:rPr>
              <a:t>SSV – Trnava, 1999.</a:t>
            </a:r>
          </a:p>
        </p:txBody>
      </p:sp>
      <p:sp>
        <p:nvSpPr>
          <p:cNvPr id="37899" name="BlokTextu 10"/>
          <p:cNvSpPr txBox="1">
            <a:spLocks noChangeArrowheads="1"/>
          </p:cNvSpPr>
          <p:nvPr/>
        </p:nvSpPr>
        <p:spPr bwMode="auto">
          <a:xfrm>
            <a:off x="304800" y="1295400"/>
            <a:ext cx="650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onstantia" pitchFamily="18" charset="0"/>
              </a:rPr>
              <a:t>Jednotný katolícky spevník(znotovaný). </a:t>
            </a:r>
            <a:r>
              <a:rPr lang="sk-SK">
                <a:latin typeface="Constantia" pitchFamily="18" charset="0"/>
              </a:rPr>
              <a:t>SSV – Trnava,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ryb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371600"/>
            <a:ext cx="2295000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dĺžnik 2"/>
          <p:cNvSpPr/>
          <p:nvPr/>
        </p:nvSpPr>
        <p:spPr>
          <a:xfrm>
            <a:off x="381000" y="762000"/>
            <a:ext cx="61521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Čo je Sväté Písmo?</a:t>
            </a:r>
            <a:endParaRPr lang="sk-SK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914400" y="1676400"/>
            <a:ext cx="4572000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/>
              <a:t>Je to napísané Božie slovo.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/>
              <a:t>V ňom Pán Boh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/>
              <a:t>hovorí k človeku ľudským spôsobom,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/>
              <a:t>a tak nám dáva poznať seba i svoju svätú vôľu.</a:t>
            </a:r>
          </a:p>
        </p:txBody>
      </p:sp>
      <p:sp>
        <p:nvSpPr>
          <p:cNvPr id="5" name="Obdĺžnik 4"/>
          <p:cNvSpPr/>
          <p:nvPr/>
        </p:nvSpPr>
        <p:spPr>
          <a:xfrm>
            <a:off x="914400" y="3505200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Obsahuje to, čo je pre správny život veriaceho </a:t>
            </a:r>
            <a:r>
              <a:rPr lang="sk-SK" b="1" dirty="0"/>
              <a:t>človeka </a:t>
            </a:r>
            <a:r>
              <a:rPr lang="sk-SK" dirty="0"/>
              <a:t>, pre jeho každý deň  ale i večný život, potrebné vedieť.  Upriamuje jeho kroky, aby nezblúdil z cesty spásy 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838200" y="5105400"/>
            <a:ext cx="7467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/>
              <a:t>Jednoducho povedané... predstavte si kompas. Viete na čo slúži?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/>
              <a:t>To, čo znamená kompas pre námorníka na šíro-šírom mori,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/>
              <a:t>také, a ešte oveľa viac, je Sväté Písmo v živote Kresťana. 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819400" y="685800"/>
            <a:ext cx="615341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Kto je autorom Svätého Písma?</a:t>
            </a:r>
            <a:endParaRPr lang="sk-SK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Picture 3" descr="C:\Users\user\Pictures\ryb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26100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BlokTextu 5"/>
          <p:cNvSpPr txBox="1"/>
          <p:nvPr/>
        </p:nvSpPr>
        <p:spPr>
          <a:xfrm>
            <a:off x="2895600" y="1295400"/>
            <a:ext cx="5948363" cy="92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rgbClr val="00B0F0"/>
                </a:solidFill>
              </a:rPr>
              <a:t>  Autorom je </a:t>
            </a:r>
            <a:r>
              <a:rPr lang="sk-SK" b="1" dirty="0">
                <a:solidFill>
                  <a:srgbClr val="00B0F0"/>
                </a:solidFill>
              </a:rPr>
              <a:t>Pán Boh, </a:t>
            </a:r>
            <a:r>
              <a:rPr lang="sk-SK" dirty="0">
                <a:solidFill>
                  <a:srgbClr val="00B0F0"/>
                </a:solidFill>
              </a:rPr>
              <a:t>ktorý  si vyvolil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rgbClr val="00B0F0"/>
                </a:solidFill>
              </a:rPr>
              <a:t>  ľudí, aby z vnuknutia Ducha Svätého zapísali Božie slovo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rgbClr val="00B0F0"/>
                </a:solidFill>
              </a:rPr>
              <a:t>  tak, ako to chcel On, a tých voláme: </a:t>
            </a:r>
            <a:r>
              <a:rPr lang="sk-SK" b="1" dirty="0">
                <a:solidFill>
                  <a:srgbClr val="00B0F0"/>
                </a:solidFill>
              </a:rPr>
              <a:t>svätopisci.</a:t>
            </a:r>
            <a:endParaRPr lang="sk-SK" b="1" dirty="0">
              <a:solidFill>
                <a:srgbClr val="00B0F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04800" y="2514600"/>
            <a:ext cx="1017588" cy="3698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/>
              <a:t>Napríklad</a:t>
            </a:r>
            <a:r>
              <a:rPr lang="sk-SK" dirty="0"/>
              <a:t>: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52400" y="3048000"/>
            <a:ext cx="6500562" cy="36317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i="1" dirty="0"/>
              <a:t>Nebeský Otče,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i="1" dirty="0"/>
              <a:t>s vierou beriem do rúk Sväté Písmo.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i="1" dirty="0"/>
              <a:t>Verím, že obsahuje slová, ktoré mi majú byť svetlom na životnej ceste. </a:t>
            </a:r>
            <a:br>
              <a:rPr lang="sk-SK" sz="1600" i="1" dirty="0"/>
            </a:br>
            <a:r>
              <a:rPr lang="sk-SK" sz="1600" i="1" dirty="0"/>
              <a:t>Bože Duchu Svätý, Ty si vnukol svätopiscom, čo majú napísať; prosím Ťa, pomáhaj mi pochopiť všetky tieto slová a daj mi silu podľa nich žiť. </a:t>
            </a:r>
            <a:br>
              <a:rPr lang="sk-SK" sz="1600" i="1" dirty="0"/>
            </a:br>
            <a:r>
              <a:rPr lang="sk-SK" sz="1600" i="1" dirty="0"/>
              <a:t>Pane Ježišu, dvom </a:t>
            </a:r>
            <a:r>
              <a:rPr lang="sk-SK" sz="1600" i="1" dirty="0" err="1"/>
              <a:t>emauzským</a:t>
            </a:r>
            <a:r>
              <a:rPr lang="sk-SK" sz="1600" i="1" dirty="0"/>
              <a:t> učeníkom horelo srdce, keď si im vysvetľoval Písmo. Rozohrej aj moje srdce láskou k Tebe, keď budem čítať Sväté Písmo a daj, nech Ťa stále hlbšie poznám. </a:t>
            </a:r>
            <a:br>
              <a:rPr lang="sk-SK" sz="1600" i="1" dirty="0"/>
            </a:br>
            <a:r>
              <a:rPr lang="sk-SK" sz="1600" i="1" dirty="0"/>
              <a:t>Svätý Cyril a Metod, vy ste prví preložili Sväté Písmo do reči našich predkov. Vyproste mi lásku k Svätému Písmu a odhodlanosť stvárňovať podľa neho celý život.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114800" y="2286000"/>
            <a:ext cx="4394729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Keď si zo Svätého Písma čítame,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je dobré pomodliť sa, aby nám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Duch Svätý pomohol správne ho pochopiť,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mať otvorené srdce pre Božie slovo.</a:t>
            </a:r>
            <a:endParaRPr lang="sk-SK" dirty="0"/>
          </a:p>
        </p:txBody>
      </p:sp>
      <p:pic>
        <p:nvPicPr>
          <p:cNvPr id="5" name="Picture 3" descr="C:\Users\user\Pictures\B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1" y="3581400"/>
            <a:ext cx="2688739" cy="295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ryb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"/>
            <a:ext cx="29250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bdĺžnik 3"/>
          <p:cNvSpPr/>
          <p:nvPr/>
        </p:nvSpPr>
        <p:spPr>
          <a:xfrm>
            <a:off x="609600" y="914400"/>
            <a:ext cx="493596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SVÄTÉ PÍSMO</a:t>
            </a:r>
            <a:endParaRPr lang="sk-SK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81000" y="4191000"/>
            <a:ext cx="578453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8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Delí sa na dve časti:</a:t>
            </a:r>
            <a:endParaRPr lang="sk-SK" sz="48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04800" y="5257800"/>
            <a:ext cx="378000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STARÝ  ZÁKON</a:t>
            </a:r>
            <a:endParaRPr lang="sk-SK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876800" y="5257800"/>
            <a:ext cx="367017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NOVÝ  ZÁKON</a:t>
            </a:r>
            <a:endParaRPr lang="sk-SK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415" name="BlokTextu 7"/>
          <p:cNvSpPr txBox="1">
            <a:spLocks noChangeArrowheads="1"/>
          </p:cNvSpPr>
          <p:nvPr/>
        </p:nvSpPr>
        <p:spPr bwMode="auto">
          <a:xfrm>
            <a:off x="4114800" y="3886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k-SK">
              <a:latin typeface="Constantia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191000" y="5257800"/>
            <a:ext cx="6433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A</a:t>
            </a:r>
            <a:endParaRPr lang="sk-SK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81000" y="2057400"/>
            <a:ext cx="5561331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Nie je vlastne len jedna kniha,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ale zbierka kníh, ktoré boli napísané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z vnuknutia Ducha Svätého.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Skladá sa zo 73 kníh – spisov.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Je to taká „Biblická knižnica“.</a:t>
            </a:r>
            <a:endParaRPr lang="sk-SK" sz="24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3400" y="228600"/>
            <a:ext cx="4826962" cy="64633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tabLst>
                <a:tab pos="2700338" algn="l"/>
              </a:tabLst>
            </a:pPr>
            <a:r>
              <a:rPr lang="sk-SK" sz="900" b="1">
                <a:solidFill>
                  <a:srgbClr val="93540A"/>
                </a:solidFill>
                <a:latin typeface="Times New Roman" pitchFamily="18" charset="0"/>
                <a:cs typeface="Times New Roman" pitchFamily="18" charset="0"/>
              </a:rPr>
              <a:t>GENEZIS -</a:t>
            </a:r>
            <a:r>
              <a:rPr lang="sk-SK" sz="900" b="1">
                <a:solidFill>
                  <a:srgbClr val="93540A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		Gn</a:t>
            </a:r>
            <a:endParaRPr lang="sk-SK" sz="900">
              <a:solidFill>
                <a:srgbClr val="93540A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93540A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EXODUS - 			Ex</a:t>
            </a:r>
            <a:endParaRPr lang="sk-SK" sz="900">
              <a:solidFill>
                <a:srgbClr val="93540A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93540A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LEVITIKUS -			Lv</a:t>
            </a:r>
            <a:endParaRPr lang="sk-SK" sz="900">
              <a:solidFill>
                <a:srgbClr val="93540A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93540A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NUMERI –                                                                                                             Nm</a:t>
            </a: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93540A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DEUTERONÓMIUM -                                                                                  	Dt	</a:t>
            </a:r>
            <a:endParaRPr lang="sk-SK" sz="900">
              <a:solidFill>
                <a:srgbClr val="93540A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JOZUE -                                                                                                  Joz</a:t>
            </a:r>
            <a:endParaRPr lang="sk-SK" sz="90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SUDCOV - 			Sdc</a:t>
            </a:r>
            <a:endParaRPr lang="sk-SK" sz="90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RÚT - 			Rút</a:t>
            </a:r>
            <a:endParaRPr lang="sk-SK" sz="90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PRVÁ KNIHA SAMUELOVA - 			1Sam</a:t>
            </a:r>
            <a:endParaRPr lang="sk-SK" sz="90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DRUHÁ KNIHA SAMUELOVA - 			2Sam</a:t>
            </a:r>
            <a:endParaRPr lang="sk-SK" sz="90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PRVÁ KNIHA KRÁĽOV - 			1Kr</a:t>
            </a:r>
            <a:endParaRPr lang="sk-SK" sz="90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DRUHÁ KNIHA KRÁĽOV - 			2Kr</a:t>
            </a:r>
            <a:endParaRPr lang="sk-SK" sz="90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PRVÁ KNIHA KRONÍK - 			1Krn</a:t>
            </a:r>
            <a:endParaRPr lang="sk-SK" sz="90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DRUHÁ KNIHA KRONÍK - 			2Krn</a:t>
            </a:r>
            <a:endParaRPr lang="sk-SK" sz="90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EZDRÁŠOVA - 			Ezd</a:t>
            </a:r>
            <a:endParaRPr lang="sk-SK" sz="90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NEHEMIÁŠOVA - 			Neh</a:t>
            </a:r>
            <a:endParaRPr lang="sk-SK" sz="90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TOBIÁŠ -			Tob</a:t>
            </a:r>
            <a:endParaRPr lang="sk-SK" sz="900">
              <a:solidFill>
                <a:srgbClr val="FF33CC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JUDITA - 			Jdt</a:t>
            </a:r>
            <a:endParaRPr lang="sk-SK" sz="900">
              <a:solidFill>
                <a:srgbClr val="FF33CC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ESTER - 			Est</a:t>
            </a:r>
            <a:endParaRPr lang="sk-SK" sz="90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JÓB - 			Job</a:t>
            </a:r>
            <a:endParaRPr lang="sk-SK" sz="90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ŽALMOV - 			Ž</a:t>
            </a:r>
            <a:endParaRPr lang="sk-SK" sz="90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PRÍSLOVÍ - 			Prís</a:t>
            </a:r>
            <a:endParaRPr lang="sk-SK" sz="90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KAZATEĽ - 			Kaz</a:t>
            </a:r>
            <a:endParaRPr lang="sk-SK" sz="90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PIESEŇ PIESNÍ - 			Pies</a:t>
            </a:r>
            <a:endParaRPr lang="sk-SK" sz="90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MÚDROSTI - 			Múd</a:t>
            </a:r>
            <a:endParaRPr lang="sk-SK" sz="900">
              <a:solidFill>
                <a:srgbClr val="FF33CC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SIRACHOVCOVA - 			Sir</a:t>
            </a:r>
            <a:endParaRPr lang="sk-SK" sz="900">
              <a:solidFill>
                <a:srgbClr val="FF33CC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IZAIÁŠA -			Iz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JEREMIÁŠA - 			Jer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NÁREKY - 			Nár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BARUCHA -			Bar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EZECHIELA - 			Ez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DANIELA -			Dan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OZEÁŠA -			Oz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JOELA -			Joel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AMOSA -			Am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ABDIÁŠA -			Abd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JONÁŠA -			Jon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MICHEÁŠA -			Mich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NAHUMA -			Nah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HABAKUKA -  			Hab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SOFONIÁŠA -			Sof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AGGEA -			Ag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ZACHARIÁŠA -			Zach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KNIHA PROROKA MALACHIÁŠA -			Mal</a:t>
            </a:r>
            <a:endParaRPr lang="sk-SK" sz="90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PRVÁ KNIHA MACHABEJCOV - 			1Mach</a:t>
            </a:r>
          </a:p>
          <a:p>
            <a:pPr eaLnBrk="0" hangingPunct="0">
              <a:tabLst>
                <a:tab pos="2700338" algn="l"/>
              </a:tabLst>
            </a:pPr>
            <a:r>
              <a:rPr lang="sk-SK" sz="9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DRUHÁ KNIHA MACHABEJCOV - 			2Mach</a:t>
            </a:r>
            <a:r>
              <a:rPr lang="sk-SK" sz="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</a:t>
            </a:r>
            <a:r>
              <a:rPr lang="sk-SK" sz="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endParaRPr lang="sk-SK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257800" y="1600200"/>
            <a:ext cx="3331681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tabLst>
                <a:tab pos="2700338" algn="l"/>
              </a:tabLst>
            </a:pPr>
            <a:r>
              <a:rPr lang="sk-SK" sz="1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EVANJELIUM PODĽA MATÚŠA -	Mt</a:t>
            </a:r>
            <a:endParaRPr lang="sk-SK" sz="1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EVANJELIUM PODĽA MARKA -	Mk</a:t>
            </a:r>
            <a:endParaRPr lang="sk-SK" sz="1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EVANJELIUM PODĽA LUKÁŠA -	Lk</a:t>
            </a:r>
            <a:endParaRPr lang="sk-SK" sz="1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EVANJELIUM PODĽA JÁNA -	Jn</a:t>
            </a:r>
            <a:endParaRPr lang="sk-SK" sz="1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SKUTKY APOŠTOLOV -	Sk</a:t>
            </a:r>
            <a:endParaRPr lang="sk-SK" sz="120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LIST RIMANOM -	Rim</a:t>
            </a:r>
            <a:endParaRPr lang="sk-SK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PRVÝ LIST KORINŤANOM -	1Kor</a:t>
            </a:r>
            <a:endParaRPr lang="sk-SK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DRUHÝ LIST KORINŤANOM -	2Kor</a:t>
            </a:r>
            <a:endParaRPr lang="sk-SK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LIST GALAŤANOM -	Gal</a:t>
            </a:r>
            <a:endParaRPr lang="sk-SK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LIST EFEZANOM -	Ef1</a:t>
            </a:r>
            <a:endParaRPr lang="sk-SK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LIST FILIPANOM -	Flp</a:t>
            </a:r>
            <a:endParaRPr lang="sk-SK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LIST KOLOSANOM -	Kol</a:t>
            </a:r>
            <a:endParaRPr lang="sk-SK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PRVÝ LIST SOLÚNČANOM -	1Sol</a:t>
            </a:r>
            <a:endParaRPr lang="sk-SK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DRUHÝ LIST SOLÚNČANOM -	2Sol</a:t>
            </a:r>
            <a:endParaRPr lang="sk-SK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PRVÝ LIST TIMOTEJOVI -	1Tim</a:t>
            </a:r>
            <a:endParaRPr lang="sk-SK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DRUHÝ LIST TIMOTEJOVI -	2Tim</a:t>
            </a:r>
            <a:endParaRPr lang="sk-SK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LIST TÍTOVI -	Tit</a:t>
            </a:r>
            <a:endParaRPr lang="sk-SK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LIST FILEMONOVI -	Flm</a:t>
            </a:r>
            <a:endParaRPr lang="sk-SK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LIST HEBREJOM -	Hebr</a:t>
            </a:r>
            <a:endParaRPr lang="sk-SK" sz="12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E2E707"/>
                </a:solidFill>
                <a:latin typeface="Times New Roman" pitchFamily="18" charset="0"/>
                <a:cs typeface="Times New Roman" pitchFamily="18" charset="0"/>
              </a:rPr>
              <a:t>JAKUBOV LIST -	Jak</a:t>
            </a:r>
            <a:endParaRPr lang="sk-SK" sz="1200">
              <a:solidFill>
                <a:srgbClr val="E2E70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E2E707"/>
                </a:solidFill>
                <a:latin typeface="Times New Roman" pitchFamily="18" charset="0"/>
                <a:cs typeface="Times New Roman" pitchFamily="18" charset="0"/>
              </a:rPr>
              <a:t>PRVÝ PETROV LIST -	1Pt</a:t>
            </a:r>
            <a:endParaRPr lang="sk-SK" sz="1200">
              <a:solidFill>
                <a:srgbClr val="E2E70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E2E707"/>
                </a:solidFill>
                <a:latin typeface="Times New Roman" pitchFamily="18" charset="0"/>
                <a:cs typeface="Times New Roman" pitchFamily="18" charset="0"/>
              </a:rPr>
              <a:t>DRUHÝ PETROV LIST -	2Pt</a:t>
            </a:r>
            <a:endParaRPr lang="sk-SK" sz="1200">
              <a:solidFill>
                <a:srgbClr val="E2E70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E2E707"/>
                </a:solidFill>
                <a:latin typeface="Times New Roman" pitchFamily="18" charset="0"/>
                <a:cs typeface="Times New Roman" pitchFamily="18" charset="0"/>
              </a:rPr>
              <a:t>PRVÝ JÁNOV LIST -	1Jn</a:t>
            </a:r>
            <a:endParaRPr lang="sk-SK" sz="1200">
              <a:solidFill>
                <a:srgbClr val="E2E70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E2E707"/>
                </a:solidFill>
                <a:latin typeface="Times New Roman" pitchFamily="18" charset="0"/>
                <a:cs typeface="Times New Roman" pitchFamily="18" charset="0"/>
              </a:rPr>
              <a:t>DRUHÝ JÁNOV LIST -	2Jn</a:t>
            </a:r>
            <a:endParaRPr lang="sk-SK" sz="1200">
              <a:solidFill>
                <a:srgbClr val="E2E70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E2E707"/>
                </a:solidFill>
                <a:latin typeface="Times New Roman" pitchFamily="18" charset="0"/>
                <a:cs typeface="Times New Roman" pitchFamily="18" charset="0"/>
              </a:rPr>
              <a:t>TRETÍ JÁNOV LIST -	3Jn</a:t>
            </a:r>
            <a:endParaRPr lang="sk-SK" sz="1200">
              <a:solidFill>
                <a:srgbClr val="E2E70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E2E707"/>
                </a:solidFill>
                <a:latin typeface="Times New Roman" pitchFamily="18" charset="0"/>
                <a:cs typeface="Times New Roman" pitchFamily="18" charset="0"/>
              </a:rPr>
              <a:t>JÚDOV LIST -	Júd</a:t>
            </a:r>
          </a:p>
          <a:p>
            <a:pPr eaLnBrk="0" hangingPunct="0">
              <a:tabLst>
                <a:tab pos="2700338" algn="l"/>
              </a:tabLst>
            </a:pPr>
            <a:r>
              <a:rPr lang="sk-SK" sz="12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ZJAVENIE APOŠTOLA JÁNA -	Zjv</a:t>
            </a:r>
            <a:r>
              <a:rPr lang="sk-SK" sz="12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Obdĺžnik 3"/>
          <p:cNvSpPr/>
          <p:nvPr/>
        </p:nvSpPr>
        <p:spPr>
          <a:xfrm>
            <a:off x="6019800" y="0"/>
            <a:ext cx="189026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KNIHY</a:t>
            </a:r>
            <a:endParaRPr lang="sk-SK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295400" y="152400"/>
            <a:ext cx="229030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/>
              <a:t>STARÉHO ZÁKONA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5943600" y="1219200"/>
            <a:ext cx="22318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/>
              <a:t>NOVÉHO ZÁKONA</a:t>
            </a:r>
            <a:endParaRPr lang="sk-SK" b="1" dirty="0"/>
          </a:p>
        </p:txBody>
      </p:sp>
      <p:sp>
        <p:nvSpPr>
          <p:cNvPr id="9" name="Šípka doprava 8"/>
          <p:cNvSpPr/>
          <p:nvPr/>
        </p:nvSpPr>
        <p:spPr>
          <a:xfrm rot="10800000">
            <a:off x="3735388" y="138113"/>
            <a:ext cx="2209800" cy="1571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Šípka dolu 9"/>
          <p:cNvSpPr/>
          <p:nvPr/>
        </p:nvSpPr>
        <p:spPr>
          <a:xfrm>
            <a:off x="7086600" y="762000"/>
            <a:ext cx="304800" cy="381000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ina450.files.wordpress.com/2012/06/zvito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19431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dĺžnik 3"/>
          <p:cNvSpPr/>
          <p:nvPr/>
        </p:nvSpPr>
        <p:spPr>
          <a:xfrm>
            <a:off x="3048000" y="609600"/>
            <a:ext cx="55713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STARÝ  ZÁKON</a:t>
            </a:r>
            <a:endParaRPr lang="sk-SK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124200" y="1676400"/>
            <a:ext cx="569797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k-SK" dirty="0">
                <a:solidFill>
                  <a:srgbClr val="00B050"/>
                </a:solidFill>
              </a:rPr>
              <a:t> skladá sa zo 46 spisov – kníh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k-SK" dirty="0">
                <a:solidFill>
                  <a:srgbClr val="00B050"/>
                </a:solidFill>
              </a:rPr>
              <a:t> zapísali ich svätopisci v priebehu asi 1300 rokov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k-SK" dirty="0">
                <a:solidFill>
                  <a:srgbClr val="00B050"/>
                </a:solidFill>
              </a:rPr>
              <a:t> skoro celý je napísaný v hebrejčine, časť v gréčtine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k-SK" dirty="0">
                <a:solidFill>
                  <a:srgbClr val="00B050"/>
                </a:solidFill>
              </a:rPr>
              <a:t> obsahuje historické knihy, v ktorých sú opísané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rgbClr val="00B050"/>
                </a:solidFill>
              </a:rPr>
              <a:t>     udalosti zo života židovského národa,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rgbClr val="00B050"/>
                </a:solidFill>
              </a:rPr>
              <a:t>     žalmy, prorocké spisy, očakávanie  príchodu Mesiáša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k-SK" dirty="0">
                <a:solidFill>
                  <a:srgbClr val="00B050"/>
                </a:solidFill>
              </a:rPr>
              <a:t> svätopisci ich písali ručne  najmä na pergamen alebo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>
                <a:solidFill>
                  <a:srgbClr val="00B050"/>
                </a:solidFill>
              </a:rPr>
              <a:t>     papyrus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6" name="Picture 5" descr="kumransky-zvitok-jeruzalem-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38600"/>
            <a:ext cx="3990975" cy="262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6" name="Picture 2" descr="http://t1.gstatic.com/images?q=tbn:ANd9GcT_pH7yDVOaRTi0qZTANvJKqdIMi3A8RCuho0qapnzS_sLlz7d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648200"/>
            <a:ext cx="2218034" cy="14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Kumra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914400" y="6324600"/>
            <a:ext cx="79269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err="1">
                <a:solidFill>
                  <a:schemeClr val="accent2">
                    <a:lumMod val="75000"/>
                  </a:schemeClr>
                </a:solidFill>
              </a:rPr>
              <a:t>Kumránske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 zvitky od Mŕtveho mora písané v hebrejčine (číta sa sprava doľava).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447800" y="6324600"/>
            <a:ext cx="72996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err="1"/>
              <a:t>Kumránske</a:t>
            </a:r>
            <a:r>
              <a:rPr lang="sk-SK" dirty="0"/>
              <a:t> jaskyne a nádoby, v akých boli uložené zvitky Svätého Písma.</a:t>
            </a:r>
            <a:endParaRPr lang="sk-SK" dirty="0"/>
          </a:p>
        </p:txBody>
      </p:sp>
      <p:pic>
        <p:nvPicPr>
          <p:cNvPr id="2050" name="Picture 2" descr="http://www.rozmer.sk/data/MediaLibrary/483/eseni1.jpg"/>
          <p:cNvPicPr>
            <a:picLocks noChangeAspect="1" noChangeArrowheads="1"/>
          </p:cNvPicPr>
          <p:nvPr/>
        </p:nvPicPr>
        <p:blipFill>
          <a:blip r:embed="rId3" cstate="print"/>
          <a:srcRect l="1727" t="4507" b="3099"/>
          <a:stretch>
            <a:fillRect/>
          </a:stretch>
        </p:blipFill>
        <p:spPr bwMode="auto">
          <a:xfrm>
            <a:off x="304800" y="152400"/>
            <a:ext cx="4337050" cy="306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frag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"/>
            <a:ext cx="3698875" cy="493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3.bp.blogspot.com/_LI47zUS7S40/TKGKL2NFkgI/AAAAAAAAAkE/ruNIz1-b9f0/s1600/Peleg-deadseascrolls.jpg"/>
          <p:cNvPicPr>
            <a:picLocks noChangeAspect="1" noChangeArrowheads="1"/>
          </p:cNvPicPr>
          <p:nvPr/>
        </p:nvPicPr>
        <p:blipFill>
          <a:blip r:embed="rId5" cstate="print"/>
          <a:srcRect t="11630" r="2308"/>
          <a:stretch>
            <a:fillRect/>
          </a:stretch>
        </p:blipFill>
        <p:spPr bwMode="auto">
          <a:xfrm>
            <a:off x="533400" y="3048000"/>
            <a:ext cx="42672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decorarconarte.com/WebRoot/StoreES2/Shops/61552482/4C06/1217/C6E7/09BE/1726/C0A8/28B8/54CE/qumran.jpg"/>
          <p:cNvPicPr>
            <a:picLocks noChangeAspect="1" noChangeArrowheads="1"/>
          </p:cNvPicPr>
          <p:nvPr/>
        </p:nvPicPr>
        <p:blipFill>
          <a:blip r:embed="rId6" cstate="print"/>
          <a:srcRect l="6106" t="16282" r="5361" b="10449"/>
          <a:stretch>
            <a:fillRect/>
          </a:stretch>
        </p:blipFill>
        <p:spPr bwMode="auto">
          <a:xfrm>
            <a:off x="6248400" y="4800600"/>
            <a:ext cx="2209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946</TotalTime>
  <Words>1108</Words>
  <Application>Microsoft Office PowerPoint</Application>
  <PresentationFormat>Prezentácia na obrazovke (4:3)</PresentationFormat>
  <Paragraphs>293</Paragraphs>
  <Slides>25</Slides>
  <Notes>25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3" baseType="lpstr">
      <vt:lpstr>Constantia</vt:lpstr>
      <vt:lpstr>Arial</vt:lpstr>
      <vt:lpstr>Calibri</vt:lpstr>
      <vt:lpstr>Wingdings 2</vt:lpstr>
      <vt:lpstr>Times New Roman</vt:lpstr>
      <vt:lpstr>Wingdings</vt:lpstr>
      <vt:lpstr>Courier New</vt:lpstr>
      <vt:lpstr>Tok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Rafajdusová</cp:lastModifiedBy>
  <cp:revision>102</cp:revision>
  <dcterms:created xsi:type="dcterms:W3CDTF">2012-08-21T14:36:55Z</dcterms:created>
  <dcterms:modified xsi:type="dcterms:W3CDTF">2014-03-06T11:10:42Z</dcterms:modified>
</cp:coreProperties>
</file>