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4660"/>
  </p:normalViewPr>
  <p:slideViewPr>
    <p:cSldViewPr>
      <p:cViewPr varScale="1">
        <p:scale>
          <a:sx n="118" d="100"/>
          <a:sy n="118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Propagácia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Charakteristika, základné formy</a:t>
            </a:r>
            <a:endParaRPr lang="sk-S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Podpora predaja                      (</a:t>
            </a:r>
            <a:r>
              <a:rPr lang="sk-SK" dirty="0" err="1" smtClean="0"/>
              <a:t>sales</a:t>
            </a:r>
            <a:r>
              <a:rPr lang="sk-SK" dirty="0" smtClean="0"/>
              <a:t> </a:t>
            </a:r>
            <a:r>
              <a:rPr lang="sk-SK" dirty="0" err="1" smtClean="0"/>
              <a:t>promotion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Predstavuje krátkodobé podnety, ktoré zvýšia nákup alebo predaj produktov. </a:t>
            </a:r>
          </a:p>
          <a:p>
            <a:r>
              <a:rPr lang="sk-SK" dirty="0" smtClean="0"/>
              <a:t>Na podporu predaja podnik používa rôzne akcie:</a:t>
            </a:r>
          </a:p>
          <a:p>
            <a:pPr>
              <a:buNone/>
            </a:pP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- Prezentácia tovaru priamo v predajni,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Stojany s tovarom,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Oslovenie zákazníka v predajni, 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Ochutnávky, spotrebiteľské súťaže,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Kupóny, zľavy, vernostné karty, programy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Vzorky zdarma, darčeky ...</a:t>
            </a:r>
          </a:p>
          <a:p>
            <a:pPr>
              <a:buFontTx/>
              <a:buChar char="-"/>
            </a:pPr>
            <a:endParaRPr lang="sk-S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Práca s verejnosťou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3200" dirty="0" smtClean="0"/>
          </a:p>
          <a:p>
            <a:r>
              <a:rPr lang="sk-SK" sz="3200" dirty="0" smtClean="0"/>
              <a:t>Jej cieľom je informovať verejnosť o podniku, vytvárať a rozvíjať dobré vzťahy s verejnosťou, budovať pozitívny imidž podniku, pravdivo vysvetľovať udalosti, ktoré ohrozujú dobré meno podniku ...</a:t>
            </a:r>
            <a:endParaRPr lang="sk-SK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Práca s verejnosťou využíva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200" dirty="0" smtClean="0"/>
              <a:t>Tlačové konferencie</a:t>
            </a:r>
          </a:p>
          <a:p>
            <a:r>
              <a:rPr lang="sk-SK" sz="3200" dirty="0" smtClean="0"/>
              <a:t>Správy v tlači</a:t>
            </a:r>
          </a:p>
          <a:p>
            <a:r>
              <a:rPr lang="sk-SK" sz="3200" dirty="0" smtClean="0"/>
              <a:t>Deň otvorených dverí</a:t>
            </a:r>
          </a:p>
          <a:p>
            <a:r>
              <a:rPr lang="sk-SK" sz="3200" dirty="0" smtClean="0"/>
              <a:t>Príspevky na charitatívne ciele</a:t>
            </a:r>
          </a:p>
          <a:p>
            <a:r>
              <a:rPr lang="sk-SK" sz="3200" dirty="0" smtClean="0"/>
              <a:t>Podporu vedeckých projektov</a:t>
            </a:r>
          </a:p>
          <a:p>
            <a:r>
              <a:rPr lang="sk-SK" sz="3200" dirty="0" smtClean="0"/>
              <a:t>Podporu ochrany životného prostredia</a:t>
            </a:r>
          </a:p>
          <a:p>
            <a:r>
              <a:rPr lang="sk-SK" sz="3200" dirty="0" smtClean="0"/>
              <a:t>Športový a kultúrny sponzoring</a:t>
            </a:r>
          </a:p>
          <a:p>
            <a:r>
              <a:rPr lang="sk-SK" sz="3200" dirty="0" smtClean="0"/>
              <a:t>Zakladanie nadácií a iné</a:t>
            </a:r>
            <a:endParaRPr lang="sk-SK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Osobný predaj (</a:t>
            </a:r>
            <a:r>
              <a:rPr lang="sk-SK" dirty="0" err="1" smtClean="0"/>
              <a:t>personal</a:t>
            </a:r>
            <a:r>
              <a:rPr lang="sk-SK" dirty="0" smtClean="0"/>
              <a:t> </a:t>
            </a:r>
            <a:r>
              <a:rPr lang="sk-SK" dirty="0" err="1" smtClean="0"/>
              <a:t>selling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dvojstranná komunikácia medzi predávajúcim a kupujúcim.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Výhodou je: osobný kontakt so zákazníkom a okamžitá spätná väzba.</a:t>
            </a:r>
          </a:p>
          <a:p>
            <a:r>
              <a:rPr lang="sk-SK" dirty="0" smtClean="0"/>
              <a:t>Vhodný je pri predaji tovarov, ktoré vyžadujú vysvetlenie a poradenstvo (kozmetika, vysávače, kamery...)</a:t>
            </a:r>
          </a:p>
          <a:p>
            <a:r>
              <a:rPr lang="sk-SK" dirty="0" smtClean="0"/>
              <a:t>Základnou formou sú návštevy zákazníka v domácnosti. </a:t>
            </a:r>
            <a:endParaRPr lang="sk-S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25562"/>
          </a:xfrm>
        </p:spPr>
        <p:txBody>
          <a:bodyPr>
            <a:normAutofit/>
          </a:bodyPr>
          <a:lstStyle/>
          <a:p>
            <a:r>
              <a:rPr lang="sk-SK" b="1" dirty="0" smtClean="0"/>
              <a:t>Propagácia 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endParaRPr lang="sk-SK" b="1" dirty="0" smtClean="0"/>
          </a:p>
          <a:p>
            <a:pPr>
              <a:buNone/>
            </a:pPr>
            <a:r>
              <a:rPr lang="sk-SK" sz="4000" dirty="0" smtClean="0"/>
              <a:t>- zameriava </a:t>
            </a:r>
            <a:r>
              <a:rPr lang="sk-SK" sz="4000" dirty="0" smtClean="0"/>
              <a:t>sa na informovanie zákazníkov a ovplyvňovanie ich správania s cieľom predať </a:t>
            </a:r>
            <a:r>
              <a:rPr lang="sk-SK" sz="4000" dirty="0" smtClean="0"/>
              <a:t>produkty.</a:t>
            </a:r>
            <a:endParaRPr lang="sk-SK" sz="4000" b="1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Formy propagácie: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 </a:t>
            </a:r>
            <a:r>
              <a:rPr lang="sk-SK" sz="4000" b="1" dirty="0" smtClean="0"/>
              <a:t>Reklama </a:t>
            </a:r>
            <a:endParaRPr lang="sk-SK" sz="4000" b="1" dirty="0" smtClean="0"/>
          </a:p>
          <a:p>
            <a:r>
              <a:rPr lang="sk-SK" sz="4000" b="1" dirty="0" smtClean="0"/>
              <a:t> Osobný </a:t>
            </a:r>
            <a:r>
              <a:rPr lang="sk-SK" sz="4000" b="1" dirty="0" smtClean="0"/>
              <a:t>predaj</a:t>
            </a:r>
          </a:p>
          <a:p>
            <a:r>
              <a:rPr lang="sk-SK" sz="4000" b="1" dirty="0" smtClean="0"/>
              <a:t> Podpora </a:t>
            </a:r>
            <a:r>
              <a:rPr lang="sk-SK" sz="4000" b="1" dirty="0" smtClean="0"/>
              <a:t>predaja</a:t>
            </a:r>
          </a:p>
          <a:p>
            <a:r>
              <a:rPr lang="sk-SK" sz="4000" b="1" dirty="0" smtClean="0"/>
              <a:t> Práca </a:t>
            </a:r>
            <a:r>
              <a:rPr lang="sk-SK" sz="4000" b="1" dirty="0" smtClean="0"/>
              <a:t>s verejnosťou</a:t>
            </a:r>
            <a:endParaRPr lang="sk-SK" sz="4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REKLAMA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sz="3200" dirty="0" smtClean="0"/>
              <a:t> je prezentácia produktov, zameraná na sprostredkovanie informácií, vyvolanie určitej predstavy, dojmu a pod.</a:t>
            </a:r>
            <a:endParaRPr lang="sk-SK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Úlohy reklamy</a:t>
            </a:r>
            <a:endParaRPr lang="sk-SK" dirty="0"/>
          </a:p>
        </p:txBody>
      </p:sp>
      <p:pic>
        <p:nvPicPr>
          <p:cNvPr id="4" name="Zástupný symbol obsahu 3" descr="Reklam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905000"/>
            <a:ext cx="6379464" cy="41910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Výhody a nevýhody reklamy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sz="2800" dirty="0" smtClean="0">
                <a:solidFill>
                  <a:schemeClr val="tx2">
                    <a:lumMod val="75000"/>
                  </a:schemeClr>
                </a:solidFill>
              </a:rPr>
              <a:t>Výhody:</a:t>
            </a:r>
          </a:p>
          <a:p>
            <a:r>
              <a:rPr lang="sk-SK" sz="2800" dirty="0" smtClean="0"/>
              <a:t>Oslovuje široký okruh spotrebiteľov</a:t>
            </a:r>
          </a:p>
          <a:p>
            <a:r>
              <a:rPr lang="sk-SK" sz="2800" dirty="0" smtClean="0"/>
              <a:t>Umožňuje pútavé propagovanie produktu</a:t>
            </a:r>
          </a:p>
          <a:p>
            <a:pPr>
              <a:buNone/>
            </a:pPr>
            <a:r>
              <a:rPr lang="sk-SK" sz="2800" dirty="0" smtClean="0"/>
              <a:t>(pomocou pútavého zvuku, farieb, písma...)</a:t>
            </a:r>
            <a:endParaRPr lang="sk-SK" sz="2800" dirty="0" smtClean="0"/>
          </a:p>
          <a:p>
            <a:pPr>
              <a:buNone/>
            </a:pPr>
            <a:r>
              <a:rPr lang="sk-SK" sz="2800" dirty="0" smtClean="0">
                <a:solidFill>
                  <a:schemeClr val="tx2">
                    <a:lumMod val="75000"/>
                  </a:schemeClr>
                </a:solidFill>
              </a:rPr>
              <a:t>Nevýhody:</a:t>
            </a:r>
          </a:p>
          <a:p>
            <a:pPr>
              <a:buFontTx/>
              <a:buChar char="-"/>
            </a:pPr>
            <a:r>
              <a:rPr lang="sk-SK" sz="2800" dirty="0" smtClean="0"/>
              <a:t>Je neosobná</a:t>
            </a:r>
          </a:p>
          <a:p>
            <a:pPr>
              <a:buFontTx/>
              <a:buChar char="-"/>
            </a:pPr>
            <a:r>
              <a:rPr lang="sk-SK" sz="2800" dirty="0" smtClean="0"/>
              <a:t>Je to jednosmerná komunikácia, spotrebitelia jej nemusia venovať pozornosť</a:t>
            </a:r>
          </a:p>
          <a:p>
            <a:pPr>
              <a:buFontTx/>
              <a:buChar char="-"/>
            </a:pPr>
            <a:r>
              <a:rPr lang="sk-SK" sz="2800" dirty="0" smtClean="0"/>
              <a:t>Podnik nevie hneď zistiť jej účinnosť</a:t>
            </a:r>
            <a:endParaRPr lang="sk-SK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Ciele reklamy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200" b="1" dirty="0" smtClean="0">
                <a:solidFill>
                  <a:schemeClr val="tx2">
                    <a:lumMod val="75000"/>
                  </a:schemeClr>
                </a:solidFill>
              </a:rPr>
              <a:t>Ekonomické ciele </a:t>
            </a:r>
          </a:p>
          <a:p>
            <a:pPr>
              <a:buNone/>
            </a:pPr>
            <a:r>
              <a:rPr lang="sk-SK" sz="3200" dirty="0" smtClean="0"/>
              <a:t> </a:t>
            </a:r>
            <a:r>
              <a:rPr lang="sk-SK" sz="3200" dirty="0" smtClean="0"/>
              <a:t>– sú zamerané na zvýšenie objemu predaja produktu, na časové rozloženie objemu predaja a pod.</a:t>
            </a:r>
          </a:p>
          <a:p>
            <a:r>
              <a:rPr lang="sk-SK" sz="3200" b="1" dirty="0" smtClean="0">
                <a:solidFill>
                  <a:schemeClr val="tx2">
                    <a:lumMod val="75000"/>
                  </a:schemeClr>
                </a:solidFill>
              </a:rPr>
              <a:t>Komunikačné ciele </a:t>
            </a:r>
          </a:p>
          <a:p>
            <a:pPr>
              <a:buNone/>
            </a:pPr>
            <a:r>
              <a:rPr lang="sk-SK" sz="3200" dirty="0" smtClean="0"/>
              <a:t> – sú zamerané na sprostredkovanie informácií, vyvolanie predstavy, podporu túžby vlastniť produkt a pod.</a:t>
            </a:r>
            <a:endParaRPr lang="sk-SK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Reklama musí byť: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sz="3200" dirty="0" smtClean="0"/>
          </a:p>
          <a:p>
            <a:r>
              <a:rPr lang="sk-SK" sz="3200" b="1" dirty="0" smtClean="0">
                <a:solidFill>
                  <a:schemeClr val="tx2">
                    <a:lumMod val="75000"/>
                  </a:schemeClr>
                </a:solidFill>
              </a:rPr>
              <a:t>Pravdivá</a:t>
            </a:r>
            <a:r>
              <a:rPr lang="sk-SK" sz="3200" dirty="0" smtClean="0"/>
              <a:t>  má poskytovať skutočné informácie o produkte, nepravdivá reklama vyvolá negatívny účinok</a:t>
            </a:r>
          </a:p>
          <a:p>
            <a:r>
              <a:rPr lang="sk-SK" sz="3200" b="1" dirty="0" smtClean="0">
                <a:solidFill>
                  <a:schemeClr val="tx2">
                    <a:lumMod val="75000"/>
                  </a:schemeClr>
                </a:solidFill>
              </a:rPr>
              <a:t>Pôsobivá</a:t>
            </a:r>
            <a:r>
              <a:rPr lang="sk-SK" sz="3200" dirty="0" smtClean="0"/>
              <a:t> (účinná) informuje a motivuje k nákupu</a:t>
            </a:r>
          </a:p>
          <a:p>
            <a:r>
              <a:rPr lang="sk-SK" sz="3200" b="1" dirty="0" smtClean="0">
                <a:solidFill>
                  <a:schemeClr val="tx2">
                    <a:lumMod val="75000"/>
                  </a:schemeClr>
                </a:solidFill>
              </a:rPr>
              <a:t>Hospodárna</a:t>
            </a:r>
            <a:r>
              <a:rPr lang="sk-SK" sz="3200" dirty="0" smtClean="0"/>
              <a:t> – vynaložené prostriedky na reklamu majú byť primerané očakávanému výnosu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Reklamné prostriedky a reklamné nosiče</a:t>
            </a: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521075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1075"/>
              </a:tblGrid>
              <a:tr h="800100">
                <a:tc>
                  <a:txBody>
                    <a:bodyPr/>
                    <a:lstStyle/>
                    <a:p>
                      <a:r>
                        <a:rPr lang="sk-SK" dirty="0" smtClean="0"/>
                        <a:t>Reklamné prostriedky</a:t>
                      </a:r>
                      <a:endParaRPr lang="sk-SK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sk-SK" dirty="0" smtClean="0"/>
                        <a:t>inzeráty</a:t>
                      </a:r>
                      <a:endParaRPr lang="sk-SK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sk-SK" dirty="0" smtClean="0"/>
                        <a:t>Plagáty, reklamné nápisy, reklamné pútače</a:t>
                      </a:r>
                      <a:endParaRPr lang="sk-SK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sk-SK" dirty="0" smtClean="0"/>
                        <a:t>Televízne a rozhlasové šoty</a:t>
                      </a:r>
                      <a:endParaRPr lang="sk-SK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sk-SK" dirty="0" smtClean="0"/>
                        <a:t>Reklamné filmy, reklamné fotografie</a:t>
                      </a:r>
                      <a:endParaRPr lang="sk-SK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sk-SK" dirty="0" smtClean="0"/>
                        <a:t>Reklamné listy, prospekty, letáky, katalógy a i.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Zástupný symbol obsahu 6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797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1075"/>
              </a:tblGrid>
              <a:tr h="755797">
                <a:tc>
                  <a:txBody>
                    <a:bodyPr/>
                    <a:lstStyle/>
                    <a:p>
                      <a:r>
                        <a:rPr lang="sk-SK" dirty="0" smtClean="0"/>
                        <a:t>Reklamné nosiče (médiá)</a:t>
                      </a:r>
                      <a:endParaRPr lang="sk-SK" dirty="0"/>
                    </a:p>
                  </a:txBody>
                  <a:tcPr/>
                </a:tc>
              </a:tr>
              <a:tr h="906956">
                <a:tc>
                  <a:txBody>
                    <a:bodyPr/>
                    <a:lstStyle/>
                    <a:p>
                      <a:r>
                        <a:rPr lang="sk-SK" dirty="0" smtClean="0"/>
                        <a:t>Denná a týždenná tlač, časopisy, špeciálne inzertné noviny zlaté stránky, internet...</a:t>
                      </a:r>
                      <a:endParaRPr lang="sk-SK" dirty="0"/>
                    </a:p>
                  </a:txBody>
                  <a:tcPr/>
                </a:tc>
              </a:tr>
              <a:tr h="1301603">
                <a:tc>
                  <a:txBody>
                    <a:bodyPr/>
                    <a:lstStyle/>
                    <a:p>
                      <a:r>
                        <a:rPr lang="sk-SK" dirty="0" smtClean="0"/>
                        <a:t>Steny na plagáty, dopravné prostriedky,</a:t>
                      </a:r>
                      <a:r>
                        <a:rPr lang="sk-SK" baseline="0" dirty="0" smtClean="0"/>
                        <a:t> reklamné tabule, </a:t>
                      </a:r>
                      <a:r>
                        <a:rPr lang="sk-SK" baseline="0" dirty="0" err="1" smtClean="0"/>
                        <a:t>bilbordy</a:t>
                      </a:r>
                      <a:r>
                        <a:rPr lang="sk-SK" baseline="0" dirty="0" smtClean="0"/>
                        <a:t>, </a:t>
                      </a:r>
                      <a:r>
                        <a:rPr lang="sk-SK" baseline="0" dirty="0" err="1" smtClean="0"/>
                        <a:t>banery</a:t>
                      </a:r>
                      <a:r>
                        <a:rPr lang="sk-SK" baseline="0" dirty="0" smtClean="0"/>
                        <a:t>, výklady, balóny...</a:t>
                      </a:r>
                      <a:endParaRPr lang="sk-SK" dirty="0"/>
                    </a:p>
                  </a:txBody>
                  <a:tcPr/>
                </a:tc>
              </a:tr>
              <a:tr h="570083">
                <a:tc>
                  <a:txBody>
                    <a:bodyPr/>
                    <a:lstStyle/>
                    <a:p>
                      <a:r>
                        <a:rPr lang="sk-SK" dirty="0" smtClean="0"/>
                        <a:t>Televízia, rozhlas</a:t>
                      </a:r>
                      <a:endParaRPr lang="sk-SK" dirty="0"/>
                    </a:p>
                  </a:txBody>
                  <a:tcPr/>
                </a:tc>
              </a:tr>
              <a:tr h="552149">
                <a:tc>
                  <a:txBody>
                    <a:bodyPr/>
                    <a:lstStyle/>
                    <a:p>
                      <a:r>
                        <a:rPr lang="sk-SK" dirty="0" smtClean="0"/>
                        <a:t>Kiná, divadlá, podujatia</a:t>
                      </a:r>
                      <a:endParaRPr lang="sk-SK" dirty="0"/>
                    </a:p>
                  </a:txBody>
                  <a:tcPr/>
                </a:tc>
              </a:tr>
              <a:tr h="703734">
                <a:tc>
                  <a:txBody>
                    <a:bodyPr/>
                    <a:lstStyle/>
                    <a:p>
                      <a:r>
                        <a:rPr lang="sk-SK" dirty="0" smtClean="0"/>
                        <a:t>Pošta, prílohy tlače a časopisov, internet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175</TotalTime>
  <Words>445</Words>
  <Application>Microsoft Office PowerPoint</Application>
  <PresentationFormat>Prezentácia na obrazovke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Luxusný</vt:lpstr>
      <vt:lpstr>Propagácia</vt:lpstr>
      <vt:lpstr>Propagácia  </vt:lpstr>
      <vt:lpstr>Formy propagácie: </vt:lpstr>
      <vt:lpstr>REKLAMA</vt:lpstr>
      <vt:lpstr>Úlohy reklamy</vt:lpstr>
      <vt:lpstr>Výhody a nevýhody reklamy</vt:lpstr>
      <vt:lpstr>Ciele reklamy</vt:lpstr>
      <vt:lpstr>Reklama musí byť:</vt:lpstr>
      <vt:lpstr>Reklamné prostriedky a reklamné nosiče</vt:lpstr>
      <vt:lpstr>Podpora predaja                      (sales promotion)</vt:lpstr>
      <vt:lpstr>Práca s verejnosťou</vt:lpstr>
      <vt:lpstr>Práca s verejnosťou využíva</vt:lpstr>
      <vt:lpstr>Osobný predaj (personal selling)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Propagácia</dc:title>
  <dc:creator>Hriňová</dc:creator>
  <cp:lastModifiedBy>2010</cp:lastModifiedBy>
  <cp:revision>6</cp:revision>
  <dcterms:created xsi:type="dcterms:W3CDTF">2016-05-10T07:04:04Z</dcterms:created>
  <dcterms:modified xsi:type="dcterms:W3CDTF">2016-05-10T10:04:14Z</dcterms:modified>
</cp:coreProperties>
</file>