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4" r:id="rId9"/>
    <p:sldId id="262" r:id="rId10"/>
    <p:sldId id="271" r:id="rId11"/>
    <p:sldId id="272" r:id="rId12"/>
    <p:sldId id="263" r:id="rId13"/>
    <p:sldId id="265" r:id="rId14"/>
    <p:sldId id="266" r:id="rId15"/>
    <p:sldId id="267" r:id="rId16"/>
    <p:sldId id="268" r:id="rId17"/>
    <p:sldId id="270" r:id="rId18"/>
    <p:sldId id="269" r:id="rId19"/>
    <p:sldId id="274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86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B35B0D-5F87-4991-9375-9DD10689C4D0}" type="datetimeFigureOut">
              <a:rPr lang="sk-SK" smtClean="0"/>
              <a:t>18. 5. 2014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98E5610-6F29-447F-A70A-6B66C91CF8B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lanetavedomosti.iedu.sk/page.php/resources/view_all?id=bezstavovce_clankonozce_hlistovce_hubky_makkyse_najjednoduchsie_obruckavce_ostnatokozce_ploskavce_porifera_virniky_page4&amp;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lanetavedomosti.iedu.sk/page.php/resources/view_all?id=bicikate_parazity_malaria_maly_hlistovec_ochorenia_ochorenie_parazit_paraziticke_pasomnice_velky_t_page22&amp;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redmety.skylan.sk/jquiz/biologia/6/ploskavc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lanetavedomosti.iedu.sk/page.php/resources/view_all?id=akromegalia_alergeny_anorexia_antigen_astma_autoimunitne_ochorenia_ochorenie_autozomy_b_lymfocyty_bakterie_bakteriologicke_znecistenie_bunka_cholera_chripka_chromozom_chronicky_stres_civilizacne_choroby_creutzfeldt_jakobsova_chorob_t_page10&amp;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lanetavedomosti.iedu.sk/page.php/resources/view_all?id=bicikate_parazity_malaria_maly_hlistovec_ochorenia_ochorenie_parazit_paraziticke_pasomnice_velky_t_page17&amp;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lanetavedomosti.iedu.sk/page.php/resources/view_all?id=bicikate_parazity_malaria_maly_hlistovec_ochorenia_ochorenie_parazit_paraziticke_pasomnice_velky_t_page20&amp;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458200" cy="10909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k-SK" sz="6000" b="1" dirty="0" smtClean="0"/>
              <a:t>Vnútorné parazity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3573016"/>
            <a:ext cx="5410944" cy="7531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Ploskavce</a:t>
            </a:r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hlístovce</a:t>
            </a:r>
            <a:endParaRPr lang="sk-SK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300192" y="5966683"/>
            <a:ext cx="26148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Mgr. Soňa Verešová </a:t>
            </a:r>
          </a:p>
          <a:p>
            <a:pPr algn="ctr"/>
            <a:r>
              <a:rPr lang="sk-SK" b="1" dirty="0" smtClean="0"/>
              <a:t>2013/2014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4059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Vypracujte a vlepte do zošita!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42222" r="51346" b="10941"/>
          <a:stretch/>
        </p:blipFill>
        <p:spPr bwMode="auto">
          <a:xfrm>
            <a:off x="1043608" y="1293692"/>
            <a:ext cx="7070503" cy="50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t="11624" r="37500" b="44616"/>
          <a:stretch/>
        </p:blipFill>
        <p:spPr bwMode="auto">
          <a:xfrm>
            <a:off x="539552" y="1052736"/>
            <a:ext cx="8138900" cy="54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915816" y="273440"/>
            <a:ext cx="376170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Hlístovce</a:t>
            </a:r>
            <a:endParaRPr lang="sk-SK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81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84" y="332656"/>
            <a:ext cx="8229600" cy="106680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Hlístovce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Nematoda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5784" y="1484784"/>
            <a:ext cx="5454368" cy="2592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/>
              <a:t>ž</a:t>
            </a:r>
            <a:r>
              <a:rPr lang="sk-SK" b="1" dirty="0" smtClean="0"/>
              <a:t>ivočíchy s oválnym telom</a:t>
            </a:r>
          </a:p>
          <a:p>
            <a:r>
              <a:rPr lang="sk-SK" b="1" dirty="0"/>
              <a:t>b</a:t>
            </a:r>
            <a:r>
              <a:rPr lang="sk-SK" b="1" dirty="0" smtClean="0"/>
              <a:t>ezstavovce</a:t>
            </a:r>
          </a:p>
          <a:p>
            <a:r>
              <a:rPr lang="sk-SK" b="1" dirty="0"/>
              <a:t>p</a:t>
            </a:r>
            <a:r>
              <a:rPr lang="sk-SK" b="1" dirty="0" smtClean="0"/>
              <a:t>atrí tu napríklad:</a:t>
            </a:r>
          </a:p>
          <a:p>
            <a:pPr>
              <a:buFontTx/>
              <a:buChar char="-"/>
            </a:pPr>
            <a:r>
              <a:rPr lang="sk-SK" b="1" i="1" dirty="0" smtClean="0">
                <a:solidFill>
                  <a:srgbClr val="C00000"/>
                </a:solidFill>
              </a:rPr>
              <a:t>hlísta detská</a:t>
            </a:r>
          </a:p>
          <a:p>
            <a:pPr>
              <a:buFontTx/>
              <a:buChar char="-"/>
            </a:pPr>
            <a:r>
              <a:rPr lang="sk-SK" b="1" i="1" dirty="0" smtClean="0">
                <a:solidFill>
                  <a:srgbClr val="C00000"/>
                </a:solidFill>
              </a:rPr>
              <a:t>mrľa ľudská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occc.edu/biologylabs/Images/Animal_Images/Nemat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56673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930054" cy="293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668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Hlísta </a:t>
            </a:r>
            <a:r>
              <a:rPr lang="sk-S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detská al. škrkavka </a:t>
            </a:r>
            <a:r>
              <a:rPr lang="sk-SK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7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Ascaris</a:t>
            </a:r>
            <a:r>
              <a:rPr lang="sk-SK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7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lumbricoides</a:t>
            </a:r>
            <a:r>
              <a:rPr lang="sk-SK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7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5295" y="1266444"/>
            <a:ext cx="8229600" cy="18025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/>
              <a:t>ž</a:t>
            </a:r>
            <a:r>
              <a:rPr lang="sk-SK" b="1" dirty="0" smtClean="0"/>
              <a:t>ije v tenkom čreve</a:t>
            </a:r>
          </a:p>
          <a:p>
            <a:r>
              <a:rPr lang="sk-SK" b="1" dirty="0"/>
              <a:t>n</a:t>
            </a:r>
            <a:r>
              <a:rPr lang="sk-SK" b="1" dirty="0" smtClean="0"/>
              <a:t>a prednom konci tela má ústny otvor, ktorým prijíma potravu</a:t>
            </a:r>
            <a:endParaRPr lang="sk-SK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4867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57" y="3428999"/>
            <a:ext cx="321642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1550"/>
            <a:ext cx="8229600" cy="10668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Hlísta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detská </a:t>
            </a:r>
            <a:r>
              <a:rPr lang="sk-SK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Ascaris</a:t>
            </a:r>
            <a:r>
              <a:rPr lang="sk-SK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lumbricoides</a:t>
            </a:r>
            <a:r>
              <a:rPr lang="sk-SK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71616"/>
            <a:ext cx="8229600" cy="4325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Oddeleného pohlavia:</a:t>
            </a:r>
          </a:p>
          <a:p>
            <a:pPr>
              <a:buNone/>
            </a:pPr>
            <a:r>
              <a:rPr lang="sk-SK" b="1" dirty="0" smtClean="0"/>
              <a:t>               </a:t>
            </a:r>
            <a:r>
              <a:rPr lang="sk-SK" b="1" dirty="0">
                <a:solidFill>
                  <a:srgbClr val="0070C0"/>
                </a:solidFill>
              </a:rPr>
              <a:t>s</a:t>
            </a:r>
            <a:r>
              <a:rPr lang="sk-SK" b="1" dirty="0" smtClean="0">
                <a:solidFill>
                  <a:srgbClr val="0070C0"/>
                </a:solidFill>
              </a:rPr>
              <a:t>amec			       samička</a:t>
            </a:r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pPr>
              <a:buNone/>
            </a:pPr>
            <a:r>
              <a:rPr lang="sk-SK" b="1" dirty="0" smtClean="0"/>
              <a:t>                                                   </a:t>
            </a:r>
            <a:r>
              <a:rPr lang="sk-SK" b="1" dirty="0" smtClean="0">
                <a:solidFill>
                  <a:srgbClr val="0070C0"/>
                </a:solidFill>
              </a:rPr>
              <a:t>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3438569" cy="27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538533" cy="27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it-day.ru/article/wp-content/uploads/2008/01/nematod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80" y="4941168"/>
            <a:ext cx="2376264" cy="16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Vývin hlísty detskej</a:t>
            </a:r>
            <a:endParaRPr lang="sk-SK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/>
              <a:t>v</a:t>
            </a:r>
            <a:r>
              <a:rPr lang="sk-SK" b="1" dirty="0" smtClean="0"/>
              <a:t>ajíčka sa dostávajú stolicou von z tela</a:t>
            </a:r>
          </a:p>
          <a:p>
            <a:r>
              <a:rPr lang="sk-SK" b="1" dirty="0" smtClean="0"/>
              <a:t>neumytou zeleninou , ovocím, nakazenou vodou či špinavými rukami sa dostanú do čreva</a:t>
            </a:r>
          </a:p>
          <a:p>
            <a:r>
              <a:rPr lang="sk-SK" b="1" dirty="0" smtClean="0"/>
              <a:t>v čreve sa liahnu larvičky, ktoré prenikajú do pľúc, kašľom do hltana a tak späť do čreva</a:t>
            </a:r>
          </a:p>
          <a:p>
            <a:endParaRPr lang="sk-SK" b="1" dirty="0" smtClean="0"/>
          </a:p>
          <a:p>
            <a:r>
              <a:rPr lang="sk-SK" b="1" u="sng" dirty="0">
                <a:solidFill>
                  <a:srgbClr val="7030A0"/>
                </a:solidFill>
              </a:rPr>
              <a:t>p</a:t>
            </a:r>
            <a:r>
              <a:rPr lang="sk-SK" b="1" u="sng" dirty="0" smtClean="0">
                <a:solidFill>
                  <a:srgbClr val="7030A0"/>
                </a:solidFill>
              </a:rPr>
              <a:t>revencia: </a:t>
            </a:r>
            <a:r>
              <a:rPr lang="sk-SK" b="1" dirty="0" smtClean="0"/>
              <a:t>dôsledná hygiena</a:t>
            </a:r>
            <a:endParaRPr lang="sk-SK" b="1" dirty="0"/>
          </a:p>
        </p:txBody>
      </p:sp>
      <p:sp>
        <p:nvSpPr>
          <p:cNvPr id="4" name="Tlačidlo akcie: Film 3">
            <a:hlinkClick r:id="rId2" highlightClick="1"/>
          </p:cNvPr>
          <p:cNvSpPr/>
          <p:nvPr/>
        </p:nvSpPr>
        <p:spPr>
          <a:xfrm>
            <a:off x="8100392" y="5805264"/>
            <a:ext cx="828636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733" y="1412776"/>
            <a:ext cx="4929222" cy="51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229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Vývin hlísty detskej</a:t>
            </a:r>
            <a:endParaRPr lang="sk-SK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Vypracujte a vlepte do zošita!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14530" r="51828" b="30940"/>
          <a:stretch/>
        </p:blipFill>
        <p:spPr bwMode="auto">
          <a:xfrm>
            <a:off x="971599" y="1124744"/>
            <a:ext cx="7211181" cy="522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1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3409" y="332656"/>
            <a:ext cx="8229600" cy="10668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Mrľa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ľudská 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Enterobius</a:t>
            </a:r>
            <a:r>
              <a:rPr lang="sk-SK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vermicularis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4826" y="1412776"/>
            <a:ext cx="8229600" cy="4325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Žije v hrubom čreve</a:t>
            </a:r>
          </a:p>
          <a:p>
            <a:r>
              <a:rPr lang="sk-SK" b="1" dirty="0" smtClean="0"/>
              <a:t>Je oddeleného pohlavia</a:t>
            </a:r>
          </a:p>
          <a:p>
            <a:r>
              <a:rPr lang="sk-SK" b="1" dirty="0" smtClean="0"/>
              <a:t>Samička v noci vylieza z konečníka a kladie okolo neho vajíčka- svrbenie</a:t>
            </a: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</a:rPr>
              <a:t>     samec          samička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528225" cy="289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55738"/>
            <a:ext cx="17335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55738"/>
            <a:ext cx="1485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Testík</a:t>
            </a:r>
            <a:r>
              <a:rPr lang="sk-SK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záver </a:t>
            </a:r>
            <a:r>
              <a:rPr lang="sk-SK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k-SK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23931" r="75481" b="6667"/>
          <a:stretch/>
        </p:blipFill>
        <p:spPr bwMode="auto">
          <a:xfrm>
            <a:off x="971600" y="1412776"/>
            <a:ext cx="25795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10769" r="65865" b="23932"/>
          <a:stretch/>
        </p:blipFill>
        <p:spPr bwMode="auto">
          <a:xfrm>
            <a:off x="4139952" y="1426949"/>
            <a:ext cx="412594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5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38" y="404664"/>
            <a:ext cx="8229600" cy="1066800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Zopakujme si...</a:t>
            </a:r>
            <a:endParaRPr lang="sk-SK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8638" y="1556792"/>
            <a:ext cx="8229600" cy="4945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Čo je parazit?</a:t>
            </a:r>
          </a:p>
          <a:p>
            <a:r>
              <a:rPr lang="sk-SK" dirty="0" smtClean="0"/>
              <a:t>Organizmus, ktorý sa priživuje na svojom hostiteľovi.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Ako delíme parazity?</a:t>
            </a:r>
          </a:p>
          <a:p>
            <a:r>
              <a:rPr lang="sk-SK" dirty="0" smtClean="0"/>
              <a:t>Na </a:t>
            </a:r>
            <a:r>
              <a:rPr lang="sk-SK" b="1" u="sng" dirty="0" smtClean="0">
                <a:solidFill>
                  <a:srgbClr val="7030A0"/>
                </a:solidFill>
              </a:rPr>
              <a:t>vonkajšie</a:t>
            </a:r>
            <a:r>
              <a:rPr lang="sk-SK" dirty="0" smtClean="0"/>
              <a:t> (parazitujú </a:t>
            </a:r>
            <a:r>
              <a:rPr lang="sk-SK" b="1" u="sng" dirty="0" smtClean="0"/>
              <a:t>NA</a:t>
            </a:r>
            <a:r>
              <a:rPr lang="sk-SK" dirty="0" smtClean="0"/>
              <a:t> tele hostiteľa)  </a:t>
            </a:r>
            <a:endParaRPr lang="sk-SK" dirty="0"/>
          </a:p>
          <a:p>
            <a:pPr marL="109728" indent="0">
              <a:buNone/>
            </a:pPr>
            <a:r>
              <a:rPr lang="sk-SK" dirty="0" smtClean="0"/>
              <a:t>      a </a:t>
            </a:r>
            <a:r>
              <a:rPr lang="sk-SK" b="1" u="sng" dirty="0" smtClean="0">
                <a:solidFill>
                  <a:srgbClr val="7030A0"/>
                </a:solidFill>
              </a:rPr>
              <a:t>vnútorné</a:t>
            </a:r>
            <a:r>
              <a:rPr lang="sk-SK" dirty="0" smtClean="0"/>
              <a:t> (parazitujú </a:t>
            </a:r>
            <a:r>
              <a:rPr lang="sk-SK" b="1" u="sng" dirty="0" smtClean="0"/>
              <a:t>V</a:t>
            </a:r>
            <a:r>
              <a:rPr lang="sk-SK" b="1" dirty="0" smtClean="0"/>
              <a:t> </a:t>
            </a:r>
            <a:r>
              <a:rPr lang="sk-SK" dirty="0" smtClean="0"/>
              <a:t>tele hostiteľa)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604" y="4437111"/>
            <a:ext cx="1912236" cy="20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9353"/>
            <a:ext cx="2875714" cy="19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Zopakujme si...</a:t>
            </a:r>
            <a:endParaRPr lang="sk-SK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11624" r="37596" b="41710"/>
          <a:stretch/>
        </p:blipFill>
        <p:spPr bwMode="auto">
          <a:xfrm>
            <a:off x="1187624" y="1353308"/>
            <a:ext cx="6985067" cy="49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4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06680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Ploskavce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Plathelminthes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84784"/>
            <a:ext cx="3672408" cy="4325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k-SK" b="1" dirty="0"/>
              <a:t>ž</a:t>
            </a:r>
            <a:r>
              <a:rPr lang="sk-SK" b="1" dirty="0" smtClean="0"/>
              <a:t>ivočíchy s plochým telom</a:t>
            </a:r>
          </a:p>
          <a:p>
            <a:r>
              <a:rPr lang="sk-SK" b="1" dirty="0"/>
              <a:t>b</a:t>
            </a:r>
            <a:r>
              <a:rPr lang="sk-SK" b="1" dirty="0" smtClean="0"/>
              <a:t>ezstavovce </a:t>
            </a:r>
          </a:p>
          <a:p>
            <a:r>
              <a:rPr lang="sk-SK" b="1" dirty="0"/>
              <a:t>p</a:t>
            </a:r>
            <a:r>
              <a:rPr lang="sk-SK" b="1" dirty="0" smtClean="0"/>
              <a:t>atrí tu napríklad:</a:t>
            </a:r>
          </a:p>
          <a:p>
            <a:pPr>
              <a:buFontTx/>
              <a:buChar char="-"/>
            </a:pPr>
            <a:r>
              <a:rPr lang="sk-SK" b="1" i="1" dirty="0" err="1" smtClean="0">
                <a:solidFill>
                  <a:srgbClr val="C00000"/>
                </a:solidFill>
              </a:rPr>
              <a:t>ploskuľa</a:t>
            </a:r>
            <a:r>
              <a:rPr lang="sk-SK" b="1" i="1" dirty="0" smtClean="0">
                <a:solidFill>
                  <a:srgbClr val="C00000"/>
                </a:solidFill>
              </a:rPr>
              <a:t> mliečna</a:t>
            </a:r>
          </a:p>
          <a:p>
            <a:pPr>
              <a:buFontTx/>
              <a:buChar char="-"/>
            </a:pPr>
            <a:r>
              <a:rPr lang="sk-SK" b="1" i="1" dirty="0" smtClean="0">
                <a:solidFill>
                  <a:srgbClr val="C00000"/>
                </a:solidFill>
              </a:rPr>
              <a:t>motolica pečeňová</a:t>
            </a:r>
          </a:p>
          <a:p>
            <a:pPr>
              <a:buFontTx/>
              <a:buChar char="-"/>
            </a:pPr>
            <a:r>
              <a:rPr lang="sk-SK" b="1" i="1" dirty="0" smtClean="0">
                <a:solidFill>
                  <a:srgbClr val="C00000"/>
                </a:solidFill>
              </a:rPr>
              <a:t>pásomnica dlhá</a:t>
            </a:r>
            <a:endParaRPr lang="sk-SK" b="1" i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456" y="1628800"/>
            <a:ext cx="4929222" cy="381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408" y="260648"/>
            <a:ext cx="8229600" cy="10668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Pásomnica 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dlhá 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Taenia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saginata</a:t>
            </a:r>
            <a:r>
              <a:rPr lang="sk-SK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3110" y="1409320"/>
            <a:ext cx="8229600" cy="1731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/>
              <a:t>t</a:t>
            </a:r>
            <a:r>
              <a:rPr lang="sk-SK" b="1" dirty="0" smtClean="0"/>
              <a:t>elo tvorí:</a:t>
            </a:r>
          </a:p>
          <a:p>
            <a:r>
              <a:rPr lang="sk-SK" b="1" dirty="0" smtClean="0"/>
              <a:t>hlavička s háčikmi alebo </a:t>
            </a:r>
            <a:r>
              <a:rPr lang="sk-SK" b="1" dirty="0" err="1" smtClean="0"/>
              <a:t>prísavkami</a:t>
            </a:r>
            <a:endParaRPr lang="sk-SK" b="1" dirty="0" smtClean="0"/>
          </a:p>
          <a:p>
            <a:r>
              <a:rPr lang="sk-SK" b="1" dirty="0" smtClean="0"/>
              <a:t>články</a:t>
            </a:r>
            <a:endParaRPr lang="sk-SK" b="1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88640"/>
            <a:ext cx="1785950" cy="151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69782"/>
            <a:ext cx="382870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lačidlo akcie: Film 3">
            <a:hlinkClick r:id="rId2" highlightClick="1"/>
          </p:cNvPr>
          <p:cNvSpPr/>
          <p:nvPr/>
        </p:nvSpPr>
        <p:spPr>
          <a:xfrm>
            <a:off x="8288865" y="1379956"/>
            <a:ext cx="712291" cy="6480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http://images.fineartamerica.com/images-medium-large/scolex-head-of-a-beef-tapeworm-taenia-saginata-pasie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81" y="2780928"/>
            <a:ext cx="3736632" cy="37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895878"/>
            <a:ext cx="1447802" cy="207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601" y="332656"/>
            <a:ext cx="8229600" cy="10668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Pásomnica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dlhá </a:t>
            </a:r>
            <a:r>
              <a:rPr lang="sk-SK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Taenia</a:t>
            </a:r>
            <a:r>
              <a:rPr lang="sk-SK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saginata</a:t>
            </a:r>
            <a:r>
              <a:rPr lang="sk-SK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4366" y="1412776"/>
            <a:ext cx="8229600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/>
              <a:t>ž</a:t>
            </a:r>
            <a:r>
              <a:rPr lang="sk-SK" b="1" dirty="0" smtClean="0"/>
              <a:t>iviny prijíma celým povrchom tela</a:t>
            </a:r>
          </a:p>
          <a:p>
            <a:r>
              <a:rPr lang="sk-SK" b="1" dirty="0"/>
              <a:t>ž</a:t>
            </a:r>
            <a:r>
              <a:rPr lang="sk-SK" b="1" dirty="0" smtClean="0"/>
              <a:t>ije v tenkom čreve</a:t>
            </a:r>
            <a:endParaRPr lang="sk-SK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295"/>
          <a:stretch/>
        </p:blipFill>
        <p:spPr bwMode="auto">
          <a:xfrm>
            <a:off x="4553458" y="2852936"/>
            <a:ext cx="4572032" cy="286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ee_ce_img.s3.amazonaws.com/cache/ce_img/media/remote/ce_img/https_ee_channel_images.s3.amazonaws.com/article-figures/14620/compfig1a_400_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1" y="2852936"/>
            <a:ext cx="3810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delivery.superstock.com/WI/223/1566/PreviewComp/SuperStock_1566-7428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37040"/>
            <a:ext cx="1709031" cy="25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Pásomnica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dlhá </a:t>
            </a:r>
            <a:r>
              <a:rPr lang="sk-SK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Taenia</a:t>
            </a:r>
            <a:r>
              <a:rPr lang="sk-SK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saginata</a:t>
            </a:r>
            <a:r>
              <a:rPr lang="sk-SK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/>
              <a:t>o</a:t>
            </a:r>
            <a:r>
              <a:rPr lang="sk-SK" b="1" dirty="0" smtClean="0"/>
              <a:t>bojpohlavný živočích</a:t>
            </a:r>
          </a:p>
          <a:p>
            <a:r>
              <a:rPr lang="sk-SK" b="1" dirty="0"/>
              <a:t>v</a:t>
            </a:r>
            <a:r>
              <a:rPr lang="sk-SK" b="1" dirty="0" smtClean="0"/>
              <a:t> posledných článkoch sú oplodnené vajíčka, ktoré sa uvoľňujú a stolicou vychádzajú von z hostiteľa</a:t>
            </a:r>
            <a:endParaRPr lang="sk-S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4752"/>
            <a:ext cx="53258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medicine.cmu.ac.th/dept/parasite/cestode/152-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33" y="3883087"/>
            <a:ext cx="3485149" cy="2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Vývin a prenos pásomnice</a:t>
            </a:r>
            <a:endParaRPr lang="sk-SK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oplodnené vajíčka sa dostanú do tela </a:t>
            </a:r>
            <a:r>
              <a:rPr lang="sk-SK" b="1" dirty="0" err="1" smtClean="0">
                <a:hlinkClick r:id="rId2"/>
              </a:rPr>
              <a:t>medzihostiteľa</a:t>
            </a:r>
            <a:r>
              <a:rPr lang="sk-SK" b="1" dirty="0" smtClean="0"/>
              <a:t> (ošípané, hovädzí dobytok)</a:t>
            </a:r>
          </a:p>
          <a:p>
            <a:r>
              <a:rPr lang="sk-SK" b="1" dirty="0"/>
              <a:t>k</a:t>
            </a:r>
            <a:r>
              <a:rPr lang="sk-SK" b="1" dirty="0" smtClean="0"/>
              <a:t>rvou sa dostanú z tráviacej sústavy do svalov, z lariev vzniká </a:t>
            </a:r>
            <a:r>
              <a:rPr lang="sk-SK" b="1" u="sng" dirty="0" smtClean="0">
                <a:solidFill>
                  <a:srgbClr val="C00000"/>
                </a:solidFill>
              </a:rPr>
              <a:t>úhor</a:t>
            </a:r>
          </a:p>
          <a:p>
            <a:r>
              <a:rPr lang="sk-SK" b="1" dirty="0" smtClean="0"/>
              <a:t>človek sa môže pásomnicou nakaziť zjedením „uhrovitého mäsa“</a:t>
            </a:r>
          </a:p>
          <a:p>
            <a:r>
              <a:rPr lang="sk-SK" b="1" u="sng" dirty="0">
                <a:solidFill>
                  <a:srgbClr val="7030A0"/>
                </a:solidFill>
              </a:rPr>
              <a:t>p</a:t>
            </a:r>
            <a:r>
              <a:rPr lang="sk-SK" b="1" u="sng" dirty="0" smtClean="0">
                <a:solidFill>
                  <a:srgbClr val="7030A0"/>
                </a:solidFill>
              </a:rPr>
              <a:t>revencia-</a:t>
            </a:r>
            <a:r>
              <a:rPr lang="sk-SK" dirty="0" smtClean="0"/>
              <a:t> </a:t>
            </a:r>
            <a:r>
              <a:rPr lang="sk-SK" b="1" dirty="0" smtClean="0"/>
              <a:t>dostatočná tepelná úprava mäsa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287" y="1556792"/>
            <a:ext cx="5448098" cy="495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332656"/>
            <a:ext cx="8229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Vývin a prenos pásomnice</a:t>
            </a:r>
            <a:endParaRPr lang="sk-SK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240</TotalTime>
  <Words>319</Words>
  <Application>Microsoft Office PowerPoint</Application>
  <PresentationFormat>Prezentácia na obrazovke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Mestský</vt:lpstr>
      <vt:lpstr>Vnútorné parazity</vt:lpstr>
      <vt:lpstr>Zopakujme si...</vt:lpstr>
      <vt:lpstr>Zopakujme si...</vt:lpstr>
      <vt:lpstr>Ploskavce (Plathelminthes) </vt:lpstr>
      <vt:lpstr>Pásomnica dlhá (Taenia saginata)</vt:lpstr>
      <vt:lpstr>Pásomnica dlhá (Taenia saginata)</vt:lpstr>
      <vt:lpstr>Pásomnica dlhá (Taenia saginata)</vt:lpstr>
      <vt:lpstr>Vývin a prenos pásomnice</vt:lpstr>
      <vt:lpstr>Prezentácia programu PowerPoint</vt:lpstr>
      <vt:lpstr>Vypracujte a vlepte do zošita!</vt:lpstr>
      <vt:lpstr>Prezentácia programu PowerPoint</vt:lpstr>
      <vt:lpstr>Hlístovce (Nematoda)</vt:lpstr>
      <vt:lpstr>Hlísta detská al. škrkavka (Ascaris lumbricoides)</vt:lpstr>
      <vt:lpstr>Hlísta detská (Ascaris lumbricoides)</vt:lpstr>
      <vt:lpstr>Vývin hlísty detskej</vt:lpstr>
      <vt:lpstr>Prezentácia programu PowerPoint</vt:lpstr>
      <vt:lpstr>Vypracujte a vlepte do zošita!</vt:lpstr>
      <vt:lpstr>Mrľa ľudská (Enterobius vermicularis)</vt:lpstr>
      <vt:lpstr>Testík na záver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Vnútorné parazity</dc:title>
  <dc:creator>ZŠ Ruskov 4</dc:creator>
  <cp:lastModifiedBy>Sona</cp:lastModifiedBy>
  <cp:revision>24</cp:revision>
  <dcterms:created xsi:type="dcterms:W3CDTF">2010-03-29T15:59:24Z</dcterms:created>
  <dcterms:modified xsi:type="dcterms:W3CDTF">2014-05-18T22:14:07Z</dcterms:modified>
</cp:coreProperties>
</file>