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5" r:id="rId8"/>
    <p:sldId id="266"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F99D6-E8D0-43EE-8442-EAD0DB876473}" v="432" dt="2024-02-10T19:17:46.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03" d="100"/>
          <a:sy n="103" d="100"/>
        </p:scale>
        <p:origin x="-20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24726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05.03.24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3693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22352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6880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89538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889541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94689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20961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7748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3521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05.03.24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07879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05.03.24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2694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05.03.24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13865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0355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103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05.03.24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62222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05.03.24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412351230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05.03.24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extLst>
      <p:ext uri="{BB962C8B-B14F-4D97-AF65-F5344CB8AC3E}">
        <p14:creationId xmlns:p14="http://schemas.microsoft.com/office/powerpoint/2010/main" val="635291802"/>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xmlns=""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4872012" y="1447800"/>
            <a:ext cx="5222325" cy="3329581"/>
          </a:xfrm>
        </p:spPr>
        <p:txBody>
          <a:bodyPr>
            <a:normAutofit/>
          </a:bodyPr>
          <a:lstStyle/>
          <a:p>
            <a:r>
              <a:rPr lang="ru-RU">
                <a:solidFill>
                  <a:srgbClr val="EBEBEB"/>
                </a:solidFill>
              </a:rPr>
              <a:t>Ewolucja pieniądza</a:t>
            </a:r>
            <a:endParaRPr lang="ru-RU">
              <a:solidFill>
                <a:srgbClr val="EBEBEB"/>
              </a:solidFill>
              <a:ea typeface="Calibri Light"/>
              <a:cs typeface="Calibri Light"/>
            </a:endParaRPr>
          </a:p>
        </p:txBody>
      </p:sp>
      <p:sp>
        <p:nvSpPr>
          <p:cNvPr id="9" name="Freeform 8">
            <a:extLst>
              <a:ext uri="{FF2B5EF4-FFF2-40B4-BE49-F238E27FC236}">
                <a16:creationId xmlns:a16="http://schemas.microsoft.com/office/drawing/2014/main" xmlns=""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2">
            <a:extLst>
              <a:ext uri="{FF2B5EF4-FFF2-40B4-BE49-F238E27FC236}">
                <a16:creationId xmlns:a16="http://schemas.microsoft.com/office/drawing/2014/main" xmlns="" id="{24F0AADA-6B3C-E1CE-70BE-1F65EC23E495}"/>
              </a:ext>
            </a:extLst>
          </p:cNvPr>
          <p:cNvPicPr>
            <a:picLocks noChangeAspect="1"/>
          </p:cNvPicPr>
          <p:nvPr/>
        </p:nvPicPr>
        <p:blipFill rotWithShape="1">
          <a:blip r:embed="rId3"/>
          <a:srcRect l="30906" r="29882"/>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1" name="Rectangle 13">
            <a:extLst>
              <a:ext uri="{FF2B5EF4-FFF2-40B4-BE49-F238E27FC236}">
                <a16:creationId xmlns:a16="http://schemas.microsoft.com/office/drawing/2014/main" xmlns=""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14">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Рисунок 3" descr="Pęczek Pieniędzy, Banknoty Euro, Banknoty I Monety, Dolar Amerykański,  Dinar Serbski Zdjęcia royalty free, obrazki, obrazy oraz fotografia  seryjna. Image 127978405">
            <a:extLst>
              <a:ext uri="{FF2B5EF4-FFF2-40B4-BE49-F238E27FC236}">
                <a16:creationId xmlns:a16="http://schemas.microsoft.com/office/drawing/2014/main" xmlns="" id="{3EEF03D6-07CF-3CD3-5236-854D20B55091}"/>
              </a:ext>
            </a:extLst>
          </p:cNvPr>
          <p:cNvPicPr>
            <a:picLocks noChangeAspect="1"/>
          </p:cNvPicPr>
          <p:nvPr/>
        </p:nvPicPr>
        <p:blipFill rotWithShape="1">
          <a:blip r:embed="rId7">
            <a:duotone>
              <a:prstClr val="black"/>
              <a:schemeClr val="accent5">
                <a:tint val="45000"/>
                <a:satMod val="400000"/>
              </a:schemeClr>
            </a:duotone>
            <a:alphaModFix amt="25000"/>
          </a:blip>
          <a:srcRect t="22813" r="9091"/>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xmlns="" id="{F93D01D0-3FE8-C7D5-ACDD-3320ED214697}"/>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cap="all" spc="300"/>
              <a:t/>
            </a:r>
            <a:br>
              <a:rPr lang="en-US" sz="7200" cap="all" spc="300"/>
            </a:br>
            <a:r>
              <a:rPr lang="en-US" sz="7200" cap="all" spc="300"/>
              <a:t>Dziękuję za uwagę</a:t>
            </a:r>
          </a:p>
        </p:txBody>
      </p:sp>
      <p:sp>
        <p:nvSpPr>
          <p:cNvPr id="3" name="Объект 2">
            <a:extLst>
              <a:ext uri="{FF2B5EF4-FFF2-40B4-BE49-F238E27FC236}">
                <a16:creationId xmlns:a16="http://schemas.microsoft.com/office/drawing/2014/main" xmlns="" id="{CF441204-A151-12BA-6BB8-536CC036948F}"/>
              </a:ext>
            </a:extLst>
          </p:cNvPr>
          <p:cNvSpPr>
            <a:spLocks noGrp="1"/>
          </p:cNvSpPr>
          <p:nvPr>
            <p:ph idx="1"/>
          </p:nvPr>
        </p:nvSpPr>
        <p:spPr>
          <a:xfrm>
            <a:off x="1154955" y="4777380"/>
            <a:ext cx="8825658" cy="861420"/>
          </a:xfrm>
        </p:spPr>
        <p:txBody>
          <a:bodyPr vert="horz" lIns="91440" tIns="45720" rIns="91440" bIns="45720" rtlCol="0" anchor="t">
            <a:normAutofit/>
          </a:bodyPr>
          <a:lstStyle/>
          <a:p>
            <a:pPr marL="0" indent="0">
              <a:buNone/>
            </a:pPr>
            <a:r>
              <a:rPr lang="en-US" cap="all">
                <a:solidFill>
                  <a:schemeClr val="bg2">
                    <a:lumMod val="40000"/>
                    <a:lumOff val="60000"/>
                  </a:schemeClr>
                </a:solidFill>
              </a:rPr>
              <a:t>Praca Darii Lohvynenko 1a1</a:t>
            </a:r>
          </a:p>
        </p:txBody>
      </p:sp>
      <p:sp>
        <p:nvSpPr>
          <p:cNvPr id="21" name="Rectangle 20">
            <a:extLst>
              <a:ext uri="{FF2B5EF4-FFF2-40B4-BE49-F238E27FC236}">
                <a16:creationId xmlns:a16="http://schemas.microsoft.com/office/drawing/2014/main" xmlns=""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017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Рисунок 4" descr="Podlasie. Chciał pomnożyć oszczędności. Stracił pieniądze, mieszkanie i  samochód - TVN24">
            <a:extLst>
              <a:ext uri="{FF2B5EF4-FFF2-40B4-BE49-F238E27FC236}">
                <a16:creationId xmlns:a16="http://schemas.microsoft.com/office/drawing/2014/main" xmlns="" id="{D1906070-DD0E-186A-09B1-285B36FA9F3C}"/>
              </a:ext>
            </a:extLst>
          </p:cNvPr>
          <p:cNvPicPr>
            <a:picLocks noChangeAspect="1"/>
          </p:cNvPicPr>
          <p:nvPr/>
        </p:nvPicPr>
        <p:blipFill rotWithShape="1">
          <a:blip r:embed="rId7">
            <a:duotone>
              <a:prstClr val="black"/>
              <a:schemeClr val="accent5">
                <a:tint val="45000"/>
                <a:satMod val="400000"/>
              </a:schemeClr>
            </a:duotone>
            <a:alphaModFix amt="25000"/>
          </a:blip>
          <a:srcRect t="9091" r="9091"/>
          <a:stretch/>
        </p:blipFill>
        <p:spPr>
          <a:xfrm>
            <a:off x="20" y="-3"/>
            <a:ext cx="12191980" cy="6858001"/>
          </a:xfrm>
          <a:prstGeom prst="rect">
            <a:avLst/>
          </a:prstGeom>
        </p:spPr>
      </p:pic>
      <p:sp>
        <p:nvSpPr>
          <p:cNvPr id="2" name="Заголовок 1">
            <a:extLst>
              <a:ext uri="{FF2B5EF4-FFF2-40B4-BE49-F238E27FC236}">
                <a16:creationId xmlns:a16="http://schemas.microsoft.com/office/drawing/2014/main" xmlns="" id="{AC56B6DC-CBF1-7938-EFAB-EE1AC48D58D0}"/>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2300" cap="all" spc="300"/>
              <a:t>Najpierw za pieniądz uznawano barter, następnie pojawiły się monety bite ze szlachetnych kruszców, które z czasem ewoluowały w kwity depozytowe, a te w banknoty by następnie przybrać postać pieniądza elektronicznego, a być może w fazie następnej ewolucji przekształcą się w kryptowaluty.</a:t>
            </a:r>
          </a:p>
        </p:txBody>
      </p:sp>
      <p:sp>
        <p:nvSpPr>
          <p:cNvPr id="7" name="Rectangle 21">
            <a:extLst>
              <a:ext uri="{FF2B5EF4-FFF2-40B4-BE49-F238E27FC236}">
                <a16:creationId xmlns:a16="http://schemas.microsoft.com/office/drawing/2014/main" xmlns=""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71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C47E30F-D55E-E292-FA9E-88387C6663DA}"/>
              </a:ext>
            </a:extLst>
          </p:cNvPr>
          <p:cNvSpPr>
            <a:spLocks noGrp="1"/>
          </p:cNvSpPr>
          <p:nvPr>
            <p:ph type="title"/>
          </p:nvPr>
        </p:nvSpPr>
        <p:spPr>
          <a:xfrm>
            <a:off x="648930" y="629266"/>
            <a:ext cx="6188190" cy="1622321"/>
          </a:xfrm>
        </p:spPr>
        <p:txBody>
          <a:bodyPr>
            <a:normAutofit/>
          </a:bodyPr>
          <a:lstStyle/>
          <a:p>
            <a:r>
              <a:rPr lang="ru-RU">
                <a:solidFill>
                  <a:srgbClr val="EBEBEB"/>
                </a:solidFill>
              </a:rPr>
              <a:t>Barter</a:t>
            </a:r>
          </a:p>
        </p:txBody>
      </p:sp>
      <p:sp>
        <p:nvSpPr>
          <p:cNvPr id="3" name="Объект 2">
            <a:extLst>
              <a:ext uri="{FF2B5EF4-FFF2-40B4-BE49-F238E27FC236}">
                <a16:creationId xmlns:a16="http://schemas.microsoft.com/office/drawing/2014/main" xmlns="" id="{EDB342FB-4B38-7294-C3F4-7E04B5B8212A}"/>
              </a:ext>
            </a:extLst>
          </p:cNvPr>
          <p:cNvSpPr>
            <a:spLocks noGrp="1"/>
          </p:cNvSpPr>
          <p:nvPr>
            <p:ph idx="1"/>
          </p:nvPr>
        </p:nvSpPr>
        <p:spPr>
          <a:xfrm>
            <a:off x="648930" y="2438400"/>
            <a:ext cx="6188189" cy="3785419"/>
          </a:xfrm>
        </p:spPr>
        <p:txBody>
          <a:bodyPr vert="horz" lIns="91440" tIns="45720" rIns="91440" bIns="45720" rtlCol="0">
            <a:normAutofit/>
          </a:bodyPr>
          <a:lstStyle/>
          <a:p>
            <a:pPr marL="0" indent="0">
              <a:lnSpc>
                <a:spcPct val="90000"/>
              </a:lnSpc>
              <a:buNone/>
            </a:pPr>
            <a:r>
              <a:rPr lang="ru-RU" sz="1900" b="1">
                <a:solidFill>
                  <a:srgbClr val="FFFFFF"/>
                </a:solidFill>
                <a:ea typeface="+mn-lt"/>
                <a:cs typeface="+mn-lt"/>
              </a:rPr>
              <a:t>Barter</a:t>
            </a:r>
            <a:r>
              <a:rPr lang="ru-RU" sz="1900">
                <a:solidFill>
                  <a:srgbClr val="FFFFFF"/>
                </a:solidFill>
                <a:ea typeface="+mn-lt"/>
                <a:cs typeface="+mn-lt"/>
              </a:rPr>
              <a:t> – wymiana towaru lub usługi na inny towar lub usługę.</a:t>
            </a:r>
            <a:endParaRPr lang="ru-RU" sz="1900">
              <a:solidFill>
                <a:srgbClr val="FFFFFF"/>
              </a:solidFill>
            </a:endParaRPr>
          </a:p>
          <a:p>
            <a:pPr marL="0" indent="0">
              <a:lnSpc>
                <a:spcPct val="90000"/>
              </a:lnSpc>
              <a:buNone/>
            </a:pPr>
            <a:r>
              <a:rPr lang="ru-RU" sz="1900">
                <a:solidFill>
                  <a:srgbClr val="FFFFFF"/>
                </a:solidFill>
                <a:ea typeface="+mn-lt"/>
                <a:cs typeface="+mn-lt"/>
              </a:rPr>
              <a:t>W barterze osoby, które dokonują wymian, oddają dobra, których mają w nadmiarze, w zamian za te, które chcą sami skonsumować lub wykorzystać w produkcji.</a:t>
            </a:r>
          </a:p>
          <a:p>
            <a:pPr marL="0" indent="0">
              <a:lnSpc>
                <a:spcPct val="90000"/>
              </a:lnSpc>
              <a:buNone/>
            </a:pPr>
            <a:r>
              <a:rPr lang="ru-RU" sz="1900">
                <a:solidFill>
                  <a:srgbClr val="FFFFFF"/>
                </a:solidFill>
                <a:ea typeface="+mn-lt"/>
                <a:cs typeface="+mn-lt"/>
              </a:rPr>
              <a:t>Barter wykorzystywany jest w wymianie handlowej w celu obejścia restrykcji walutowych lub z państwami cierpiącymi na brak zasobów walut wymienialnych. Strony uzgadniają wartość towarów lub usług i dążą do tego, żeby bilans był zerowy.</a:t>
            </a:r>
            <a:endParaRPr lang="ru-RU" sz="1900">
              <a:solidFill>
                <a:srgbClr val="FFFFFF"/>
              </a:solidFill>
            </a:endParaRPr>
          </a:p>
        </p:txBody>
      </p:sp>
      <p:sp>
        <p:nvSpPr>
          <p:cNvPr id="7"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Рисунок 3" descr="Where Did it Come From? – A Note on the Origin of Money | YIP Institute">
            <a:extLst>
              <a:ext uri="{FF2B5EF4-FFF2-40B4-BE49-F238E27FC236}">
                <a16:creationId xmlns:a16="http://schemas.microsoft.com/office/drawing/2014/main" xmlns="" id="{C99EF3C4-566E-2790-163B-B426C23C958F}"/>
              </a:ext>
            </a:extLst>
          </p:cNvPr>
          <p:cNvPicPr>
            <a:picLocks noChangeAspect="1"/>
          </p:cNvPicPr>
          <p:nvPr/>
        </p:nvPicPr>
        <p:blipFill rotWithShape="1">
          <a:blip r:embed="rId3"/>
          <a:srcRect l="13868" r="13396"/>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08251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7CB89E-38C2-63F7-A2E9-C194C2A85D27}"/>
              </a:ext>
            </a:extLst>
          </p:cNvPr>
          <p:cNvSpPr>
            <a:spLocks noGrp="1"/>
          </p:cNvSpPr>
          <p:nvPr>
            <p:ph type="title"/>
          </p:nvPr>
        </p:nvSpPr>
        <p:spPr>
          <a:xfrm>
            <a:off x="648930" y="629266"/>
            <a:ext cx="4795482" cy="1641987"/>
          </a:xfrm>
        </p:spPr>
        <p:txBody>
          <a:bodyPr vert="horz" lIns="91440" tIns="45720" rIns="91440" bIns="45720" rtlCol="0">
            <a:normAutofit/>
          </a:bodyPr>
          <a:lstStyle/>
          <a:p>
            <a:pPr>
              <a:lnSpc>
                <a:spcPct val="90000"/>
              </a:lnSpc>
            </a:pPr>
            <a:r>
              <a:rPr lang="ru-RU" sz="1400" err="1">
                <a:latin typeface="Georgia"/>
              </a:rPr>
              <a:t>Początki</a:t>
            </a:r>
            <a:r>
              <a:rPr lang="ru-RU" sz="1400">
                <a:latin typeface="Georgia"/>
              </a:rPr>
              <a:t> </a:t>
            </a:r>
            <a:r>
              <a:rPr lang="ru-RU" sz="1400" err="1">
                <a:latin typeface="Georgia"/>
              </a:rPr>
              <a:t>historii</a:t>
            </a:r>
            <a:r>
              <a:rPr lang="ru-RU" sz="1400">
                <a:latin typeface="Georgia"/>
              </a:rPr>
              <a:t> </a:t>
            </a:r>
            <a:r>
              <a:rPr lang="ru-RU" sz="1400" err="1">
                <a:ea typeface="+mj-lt"/>
                <a:cs typeface="+mj-lt"/>
              </a:rPr>
              <a:t>pieniądza</a:t>
            </a:r>
            <a:r>
              <a:rPr lang="ru-RU" sz="1400">
                <a:latin typeface="Georgia"/>
              </a:rPr>
              <a:t> </a:t>
            </a:r>
            <a:r>
              <a:rPr lang="ru-RU" sz="1400" err="1">
                <a:latin typeface="Georgia"/>
              </a:rPr>
              <a:t>sięgają</a:t>
            </a:r>
            <a:r>
              <a:rPr lang="ru-RU" sz="1400">
                <a:latin typeface="Georgia"/>
              </a:rPr>
              <a:t> </a:t>
            </a:r>
            <a:r>
              <a:rPr lang="ru-RU" sz="1400" err="1">
                <a:latin typeface="Georgia"/>
              </a:rPr>
              <a:t>czasów</a:t>
            </a:r>
            <a:r>
              <a:rPr lang="ru-RU" sz="1400">
                <a:latin typeface="Georgia"/>
              </a:rPr>
              <a:t> </a:t>
            </a:r>
            <a:r>
              <a:rPr lang="ru-RU" sz="1400" err="1">
                <a:latin typeface="Georgia"/>
              </a:rPr>
              <a:t>pierwotnych</a:t>
            </a:r>
            <a:r>
              <a:rPr lang="ru-RU" sz="1400">
                <a:latin typeface="Georgia"/>
              </a:rPr>
              <a:t>, </a:t>
            </a:r>
            <a:r>
              <a:rPr lang="ru-RU" sz="1400" err="1">
                <a:latin typeface="Georgia"/>
              </a:rPr>
              <a:t>kiedy</a:t>
            </a:r>
            <a:r>
              <a:rPr lang="ru-RU" sz="1400">
                <a:latin typeface="Georgia"/>
              </a:rPr>
              <a:t> </a:t>
            </a:r>
            <a:r>
              <a:rPr lang="ru-RU" sz="1400" err="1">
                <a:latin typeface="Georgia"/>
              </a:rPr>
              <a:t>to</a:t>
            </a:r>
            <a:r>
              <a:rPr lang="ru-RU" sz="1400">
                <a:latin typeface="Georgia"/>
              </a:rPr>
              <a:t> </a:t>
            </a:r>
            <a:r>
              <a:rPr lang="ru-RU" sz="1400" err="1">
                <a:latin typeface="Georgia"/>
              </a:rPr>
              <a:t>pojęcie</a:t>
            </a:r>
            <a:r>
              <a:rPr lang="ru-RU" sz="1400">
                <a:latin typeface="Georgia"/>
              </a:rPr>
              <a:t> </a:t>
            </a:r>
            <a:r>
              <a:rPr lang="ru-RU" sz="1400" err="1">
                <a:latin typeface="Georgia"/>
              </a:rPr>
              <a:t>pieniądza</a:t>
            </a:r>
            <a:r>
              <a:rPr lang="ru-RU" sz="1400">
                <a:latin typeface="Georgia"/>
              </a:rPr>
              <a:t> </a:t>
            </a:r>
            <a:r>
              <a:rPr lang="ru-RU" sz="1400" err="1">
                <a:latin typeface="Georgia"/>
              </a:rPr>
              <a:t>nie</a:t>
            </a:r>
            <a:r>
              <a:rPr lang="ru-RU" sz="1400">
                <a:latin typeface="Georgia"/>
              </a:rPr>
              <a:t> </a:t>
            </a:r>
            <a:r>
              <a:rPr lang="ru-RU" sz="1400" err="1">
                <a:latin typeface="Georgia"/>
              </a:rPr>
              <a:t>istniało</a:t>
            </a:r>
            <a:r>
              <a:rPr lang="ru-RU" sz="1400">
                <a:latin typeface="Georgia"/>
              </a:rPr>
              <a:t>. </a:t>
            </a:r>
            <a:r>
              <a:rPr lang="ru-RU" sz="1400" err="1">
                <a:latin typeface="Georgia"/>
              </a:rPr>
              <a:t>Ludzie</a:t>
            </a:r>
            <a:r>
              <a:rPr lang="ru-RU" sz="1400">
                <a:latin typeface="Georgia"/>
              </a:rPr>
              <a:t> </a:t>
            </a:r>
            <a:r>
              <a:rPr lang="ru-RU" sz="1400" err="1">
                <a:latin typeface="Georgia"/>
              </a:rPr>
              <a:t>stosowali</a:t>
            </a:r>
            <a:r>
              <a:rPr lang="ru-RU" sz="1400">
                <a:latin typeface="Georgia"/>
              </a:rPr>
              <a:t> </a:t>
            </a:r>
            <a:r>
              <a:rPr lang="ru-RU" sz="1400" err="1">
                <a:latin typeface="Georgia"/>
              </a:rPr>
              <a:t>barter</a:t>
            </a:r>
            <a:r>
              <a:rPr lang="ru-RU" sz="1400">
                <a:latin typeface="Georgia"/>
              </a:rPr>
              <a:t>, </a:t>
            </a:r>
            <a:r>
              <a:rPr lang="ru-RU" sz="1400" err="1">
                <a:latin typeface="Georgia"/>
              </a:rPr>
              <a:t>czyli</a:t>
            </a:r>
            <a:r>
              <a:rPr lang="ru-RU" sz="1400">
                <a:latin typeface="Georgia"/>
              </a:rPr>
              <a:t> </a:t>
            </a:r>
            <a:r>
              <a:rPr lang="ru-RU" sz="1400" err="1">
                <a:latin typeface="Georgia"/>
              </a:rPr>
              <a:t>bezpośrednią</a:t>
            </a:r>
            <a:r>
              <a:rPr lang="ru-RU" sz="1400">
                <a:latin typeface="Georgia"/>
              </a:rPr>
              <a:t> </a:t>
            </a:r>
            <a:r>
              <a:rPr lang="ru-RU" sz="1400" err="1">
                <a:latin typeface="Georgia"/>
              </a:rPr>
              <a:t>wymianę</a:t>
            </a:r>
            <a:r>
              <a:rPr lang="ru-RU" sz="1400">
                <a:latin typeface="Georgia"/>
              </a:rPr>
              <a:t> </a:t>
            </a:r>
            <a:r>
              <a:rPr lang="ru-RU" sz="1400" err="1">
                <a:latin typeface="Georgia"/>
              </a:rPr>
              <a:t>towaru</a:t>
            </a:r>
            <a:r>
              <a:rPr lang="ru-RU" sz="1400">
                <a:latin typeface="Georgia"/>
              </a:rPr>
              <a:t> </a:t>
            </a:r>
            <a:r>
              <a:rPr lang="ru-RU" sz="1400" err="1">
                <a:latin typeface="Georgia"/>
              </a:rPr>
              <a:t>za</a:t>
            </a:r>
            <a:r>
              <a:rPr lang="ru-RU" sz="1400">
                <a:latin typeface="Georgia"/>
              </a:rPr>
              <a:t> </a:t>
            </a:r>
            <a:r>
              <a:rPr lang="ru-RU" sz="1400" err="1">
                <a:latin typeface="Georgia"/>
              </a:rPr>
              <a:t>towar</a:t>
            </a:r>
            <a:r>
              <a:rPr lang="ru-RU" sz="1400">
                <a:latin typeface="Georgia"/>
              </a:rPr>
              <a:t>. </a:t>
            </a:r>
            <a:r>
              <a:rPr lang="ru-RU" sz="1400" err="1">
                <a:latin typeface="Georgia"/>
              </a:rPr>
              <a:t>Jednak</a:t>
            </a:r>
            <a:r>
              <a:rPr lang="ru-RU" sz="1400">
                <a:latin typeface="Georgia"/>
              </a:rPr>
              <a:t> </a:t>
            </a:r>
            <a:r>
              <a:rPr lang="ru-RU" sz="1400" err="1">
                <a:latin typeface="Georgia"/>
              </a:rPr>
              <a:t>taka</a:t>
            </a:r>
            <a:r>
              <a:rPr lang="ru-RU" sz="1400">
                <a:latin typeface="Georgia"/>
              </a:rPr>
              <a:t> </a:t>
            </a:r>
            <a:r>
              <a:rPr lang="ru-RU" sz="1400" err="1">
                <a:latin typeface="Georgia"/>
              </a:rPr>
              <a:t>wymiana</a:t>
            </a:r>
            <a:r>
              <a:rPr lang="ru-RU" sz="1400">
                <a:latin typeface="Georgia"/>
              </a:rPr>
              <a:t> </a:t>
            </a:r>
            <a:r>
              <a:rPr lang="ru-RU" sz="1400" err="1">
                <a:latin typeface="Georgia"/>
              </a:rPr>
              <a:t>nie</a:t>
            </a:r>
            <a:r>
              <a:rPr lang="ru-RU" sz="1400">
                <a:latin typeface="Georgia"/>
              </a:rPr>
              <a:t> </a:t>
            </a:r>
            <a:r>
              <a:rPr lang="ru-RU" sz="1400" err="1">
                <a:latin typeface="Georgia"/>
              </a:rPr>
              <a:t>zawsze</a:t>
            </a:r>
            <a:r>
              <a:rPr lang="ru-RU" sz="1400">
                <a:latin typeface="Georgia"/>
              </a:rPr>
              <a:t> </a:t>
            </a:r>
            <a:r>
              <a:rPr lang="ru-RU" sz="1400" err="1">
                <a:latin typeface="Georgia"/>
              </a:rPr>
              <a:t>była</a:t>
            </a:r>
            <a:r>
              <a:rPr lang="ru-RU" sz="1400">
                <a:latin typeface="Georgia"/>
              </a:rPr>
              <a:t> </a:t>
            </a:r>
            <a:r>
              <a:rPr lang="ru-RU" sz="1400" err="1">
                <a:latin typeface="Georgia"/>
              </a:rPr>
              <a:t>sprawiedliwa</a:t>
            </a:r>
            <a:r>
              <a:rPr lang="ru-RU" sz="1400">
                <a:latin typeface="Georgia"/>
              </a:rPr>
              <a:t>, </a:t>
            </a:r>
            <a:r>
              <a:rPr lang="ru-RU" sz="1400" err="1">
                <a:latin typeface="Georgia"/>
              </a:rPr>
              <a:t>ponieważ</a:t>
            </a:r>
            <a:r>
              <a:rPr lang="ru-RU" sz="1400">
                <a:latin typeface="Georgia"/>
              </a:rPr>
              <a:t> </a:t>
            </a:r>
            <a:r>
              <a:rPr lang="ru-RU" sz="1400" err="1">
                <a:latin typeface="Georgia"/>
              </a:rPr>
              <a:t>często</a:t>
            </a:r>
            <a:r>
              <a:rPr lang="ru-RU" sz="1400">
                <a:latin typeface="Georgia"/>
              </a:rPr>
              <a:t> </a:t>
            </a:r>
            <a:r>
              <a:rPr lang="ru-RU" sz="1400" err="1">
                <a:latin typeface="Georgia"/>
              </a:rPr>
              <a:t>wymieniano</a:t>
            </a:r>
            <a:r>
              <a:rPr lang="ru-RU" sz="1400">
                <a:latin typeface="Georgia"/>
              </a:rPr>
              <a:t> </a:t>
            </a:r>
            <a:r>
              <a:rPr lang="ru-RU" sz="1400" err="1">
                <a:latin typeface="Georgia"/>
              </a:rPr>
              <a:t>produkty</a:t>
            </a:r>
            <a:r>
              <a:rPr lang="ru-RU" sz="1400">
                <a:latin typeface="Georgia"/>
              </a:rPr>
              <a:t> o </a:t>
            </a:r>
            <a:r>
              <a:rPr lang="ru-RU" sz="1400" err="1">
                <a:latin typeface="Georgia"/>
              </a:rPr>
              <a:t>nieporównywalnej</a:t>
            </a:r>
            <a:r>
              <a:rPr lang="ru-RU" sz="1400">
                <a:latin typeface="Georgia"/>
              </a:rPr>
              <a:t> </a:t>
            </a:r>
            <a:r>
              <a:rPr lang="ru-RU" sz="1400" err="1">
                <a:latin typeface="Georgia"/>
              </a:rPr>
              <a:t>wartości</a:t>
            </a:r>
            <a:r>
              <a:rPr lang="ru-RU" sz="1400">
                <a:latin typeface="Georgia"/>
              </a:rPr>
              <a:t>. </a:t>
            </a:r>
            <a:r>
              <a:rPr lang="ru-RU" sz="1400" err="1">
                <a:ea typeface="+mj-lt"/>
                <a:cs typeface="+mj-lt"/>
              </a:rPr>
              <a:t>Zorientowano</a:t>
            </a:r>
            <a:r>
              <a:rPr lang="ru-RU" sz="1400">
                <a:ea typeface="+mj-lt"/>
                <a:cs typeface="+mj-lt"/>
              </a:rPr>
              <a:t> </a:t>
            </a:r>
            <a:r>
              <a:rPr lang="ru-RU" sz="1400" err="1">
                <a:ea typeface="+mj-lt"/>
                <a:cs typeface="+mj-lt"/>
              </a:rPr>
              <a:t>się</a:t>
            </a:r>
            <a:r>
              <a:rPr lang="ru-RU" sz="1400">
                <a:ea typeface="+mj-lt"/>
                <a:cs typeface="+mj-lt"/>
              </a:rPr>
              <a:t>, </a:t>
            </a:r>
            <a:r>
              <a:rPr lang="ru-RU" sz="1400" err="1">
                <a:ea typeface="+mj-lt"/>
                <a:cs typeface="+mj-lt"/>
              </a:rPr>
              <a:t>że</a:t>
            </a:r>
            <a:r>
              <a:rPr lang="ru-RU" sz="1400">
                <a:ea typeface="+mj-lt"/>
                <a:cs typeface="+mj-lt"/>
              </a:rPr>
              <a:t> </a:t>
            </a:r>
            <a:r>
              <a:rPr lang="ru-RU" sz="1400" err="1">
                <a:ea typeface="+mj-lt"/>
                <a:cs typeface="+mj-lt"/>
              </a:rPr>
              <a:t>takie</a:t>
            </a:r>
            <a:r>
              <a:rPr lang="ru-RU" sz="1400">
                <a:ea typeface="+mj-lt"/>
                <a:cs typeface="+mj-lt"/>
              </a:rPr>
              <a:t> </a:t>
            </a:r>
            <a:r>
              <a:rPr lang="ru-RU" sz="1400" err="1">
                <a:ea typeface="+mj-lt"/>
                <a:cs typeface="+mj-lt"/>
              </a:rPr>
              <a:t>rozwiązanie</a:t>
            </a:r>
            <a:r>
              <a:rPr lang="ru-RU" sz="1400">
                <a:ea typeface="+mj-lt"/>
                <a:cs typeface="+mj-lt"/>
              </a:rPr>
              <a:t> </a:t>
            </a:r>
            <a:r>
              <a:rPr lang="ru-RU" sz="1400" err="1">
                <a:ea typeface="+mj-lt"/>
                <a:cs typeface="+mj-lt"/>
              </a:rPr>
              <a:t>jest</a:t>
            </a:r>
            <a:r>
              <a:rPr lang="ru-RU" sz="1400">
                <a:ea typeface="+mj-lt"/>
                <a:cs typeface="+mj-lt"/>
              </a:rPr>
              <a:t> </a:t>
            </a:r>
            <a:r>
              <a:rPr lang="ru-RU" sz="1400" err="1">
                <a:ea typeface="+mj-lt"/>
                <a:cs typeface="+mj-lt"/>
              </a:rPr>
              <a:t>niepraktyczne</a:t>
            </a:r>
            <a:r>
              <a:rPr lang="ru-RU" sz="1400">
                <a:ea typeface="+mj-lt"/>
                <a:cs typeface="+mj-lt"/>
              </a:rPr>
              <a:t> i </a:t>
            </a:r>
            <a:r>
              <a:rPr lang="ru-RU" sz="1400" err="1">
                <a:ea typeface="+mj-lt"/>
                <a:cs typeface="+mj-lt"/>
              </a:rPr>
              <a:t>posiada</a:t>
            </a:r>
            <a:r>
              <a:rPr lang="ru-RU" sz="1400">
                <a:ea typeface="+mj-lt"/>
                <a:cs typeface="+mj-lt"/>
              </a:rPr>
              <a:t> </a:t>
            </a:r>
            <a:r>
              <a:rPr lang="ru-RU" sz="1400" err="1">
                <a:ea typeface="+mj-lt"/>
                <a:cs typeface="+mj-lt"/>
              </a:rPr>
              <a:t>wiele</a:t>
            </a:r>
            <a:r>
              <a:rPr lang="ru-RU" sz="1400">
                <a:ea typeface="+mj-lt"/>
                <a:cs typeface="+mj-lt"/>
              </a:rPr>
              <a:t> </a:t>
            </a:r>
            <a:r>
              <a:rPr lang="ru-RU" sz="1400" err="1">
                <a:ea typeface="+mj-lt"/>
                <a:cs typeface="+mj-lt"/>
              </a:rPr>
              <a:t>wad</a:t>
            </a:r>
            <a:r>
              <a:rPr lang="ru-RU" sz="1400">
                <a:ea typeface="+mj-lt"/>
                <a:cs typeface="+mj-lt"/>
              </a:rPr>
              <a:t>.</a:t>
            </a:r>
            <a:endParaRPr lang="ru-RU" sz="1400"/>
          </a:p>
        </p:txBody>
      </p:sp>
      <p:pic>
        <p:nvPicPr>
          <p:cNvPr id="4" name="Рисунок 3" descr="Polskie zboże zalega w magazynach. Szykują się protesty rolników">
            <a:extLst>
              <a:ext uri="{FF2B5EF4-FFF2-40B4-BE49-F238E27FC236}">
                <a16:creationId xmlns:a16="http://schemas.microsoft.com/office/drawing/2014/main" xmlns="" id="{D1D9C68D-AA7E-FD74-4B28-7A61DDA5AADF}"/>
              </a:ext>
            </a:extLst>
          </p:cNvPr>
          <p:cNvPicPr>
            <a:picLocks noChangeAspect="1"/>
          </p:cNvPicPr>
          <p:nvPr/>
        </p:nvPicPr>
        <p:blipFill rotWithShape="1">
          <a:blip r:embed="rId3"/>
          <a:srcRect l="23205" r="12521" b="-2"/>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6" name="Rectangle 8">
            <a:extLst>
              <a:ext uri="{FF2B5EF4-FFF2-40B4-BE49-F238E27FC236}">
                <a16:creationId xmlns:a16="http://schemas.microsoft.com/office/drawing/2014/main" xmlns="" id="{AA047838-7F9E-43CF-A116-26E7AAA8F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xmlns="" id="{B42E0EEF-C673-9483-FC3C-A5AFA0EE6C16}"/>
              </a:ext>
            </a:extLst>
          </p:cNvPr>
          <p:cNvSpPr>
            <a:spLocks noGrp="1"/>
          </p:cNvSpPr>
          <p:nvPr>
            <p:ph idx="1"/>
          </p:nvPr>
        </p:nvSpPr>
        <p:spPr>
          <a:xfrm>
            <a:off x="647701" y="2438401"/>
            <a:ext cx="4797256" cy="3809998"/>
          </a:xfrm>
        </p:spPr>
        <p:txBody>
          <a:bodyPr vert="horz" lIns="91440" tIns="45720" rIns="91440" bIns="45720" rtlCol="0">
            <a:normAutofit/>
          </a:bodyPr>
          <a:lstStyle/>
          <a:p>
            <a:pPr marL="0" indent="0">
              <a:buNone/>
            </a:pPr>
            <a:r>
              <a:rPr lang="ru-RU" err="1">
                <a:latin typeface="Georgia"/>
              </a:rPr>
              <a:t>Zaczęto</a:t>
            </a:r>
            <a:r>
              <a:rPr lang="ru-RU">
                <a:latin typeface="Georgia"/>
              </a:rPr>
              <a:t> </a:t>
            </a:r>
            <a:r>
              <a:rPr lang="ru-RU" err="1">
                <a:latin typeface="Georgia"/>
              </a:rPr>
              <a:t>więc</a:t>
            </a:r>
            <a:r>
              <a:rPr lang="ru-RU">
                <a:latin typeface="Georgia"/>
              </a:rPr>
              <a:t> </a:t>
            </a:r>
            <a:r>
              <a:rPr lang="ru-RU" err="1">
                <a:latin typeface="Georgia"/>
              </a:rPr>
              <a:t>szukać</a:t>
            </a:r>
            <a:r>
              <a:rPr lang="ru-RU">
                <a:latin typeface="Georgia"/>
              </a:rPr>
              <a:t> </a:t>
            </a:r>
            <a:r>
              <a:rPr lang="ru-RU" err="1">
                <a:latin typeface="Georgia"/>
              </a:rPr>
              <a:t>tzw</a:t>
            </a:r>
            <a:r>
              <a:rPr lang="ru-RU">
                <a:latin typeface="Georgia"/>
              </a:rPr>
              <a:t>. </a:t>
            </a:r>
            <a:r>
              <a:rPr lang="ru-RU" err="1">
                <a:latin typeface="Georgia"/>
              </a:rPr>
              <a:t>pośredników</a:t>
            </a:r>
            <a:r>
              <a:rPr lang="ru-RU">
                <a:latin typeface="Georgia"/>
              </a:rPr>
              <a:t> </a:t>
            </a:r>
            <a:r>
              <a:rPr lang="ru-RU" err="1">
                <a:latin typeface="Georgia"/>
              </a:rPr>
              <a:t>wymiany</a:t>
            </a:r>
            <a:r>
              <a:rPr lang="ru-RU">
                <a:latin typeface="Georgia"/>
              </a:rPr>
              <a:t>, </a:t>
            </a:r>
            <a:r>
              <a:rPr lang="ru-RU" err="1">
                <a:latin typeface="Georgia"/>
              </a:rPr>
              <a:t>czyli</a:t>
            </a:r>
            <a:r>
              <a:rPr lang="ru-RU">
                <a:latin typeface="Georgia"/>
              </a:rPr>
              <a:t> </a:t>
            </a:r>
            <a:r>
              <a:rPr lang="ru-RU" err="1">
                <a:latin typeface="Georgia"/>
              </a:rPr>
              <a:t>dóbr</a:t>
            </a:r>
            <a:r>
              <a:rPr lang="ru-RU">
                <a:latin typeface="Georgia"/>
              </a:rPr>
              <a:t>, </a:t>
            </a:r>
            <a:r>
              <a:rPr lang="ru-RU" err="1">
                <a:latin typeface="Georgia"/>
              </a:rPr>
              <a:t>które</a:t>
            </a:r>
            <a:r>
              <a:rPr lang="ru-RU">
                <a:latin typeface="Georgia"/>
              </a:rPr>
              <a:t> </a:t>
            </a:r>
            <a:r>
              <a:rPr lang="ru-RU" err="1">
                <a:latin typeface="Georgia"/>
              </a:rPr>
              <a:t>będą</a:t>
            </a:r>
            <a:r>
              <a:rPr lang="ru-RU">
                <a:latin typeface="Georgia"/>
              </a:rPr>
              <a:t> </a:t>
            </a:r>
            <a:r>
              <a:rPr lang="ru-RU" err="1">
                <a:latin typeface="Georgia"/>
              </a:rPr>
              <a:t>jednorodne</a:t>
            </a:r>
            <a:r>
              <a:rPr lang="ru-RU">
                <a:latin typeface="Georgia"/>
              </a:rPr>
              <a:t>, </a:t>
            </a:r>
            <a:r>
              <a:rPr lang="ru-RU" err="1">
                <a:latin typeface="Georgia"/>
              </a:rPr>
              <a:t>podzielne</a:t>
            </a:r>
            <a:r>
              <a:rPr lang="ru-RU">
                <a:latin typeface="Georgia"/>
              </a:rPr>
              <a:t>, </a:t>
            </a:r>
            <a:r>
              <a:rPr lang="ru-RU" err="1">
                <a:latin typeface="Georgia"/>
              </a:rPr>
              <a:t>trwałe</a:t>
            </a:r>
            <a:r>
              <a:rPr lang="ru-RU">
                <a:latin typeface="Georgia"/>
              </a:rPr>
              <a:t> i </a:t>
            </a:r>
            <a:r>
              <a:rPr lang="ru-RU" err="1">
                <a:latin typeface="Georgia"/>
              </a:rPr>
              <a:t>stosunkowo</a:t>
            </a:r>
            <a:r>
              <a:rPr lang="ru-RU">
                <a:latin typeface="Georgia"/>
              </a:rPr>
              <a:t> </a:t>
            </a:r>
            <a:r>
              <a:rPr lang="ru-RU" err="1">
                <a:latin typeface="Georgia"/>
              </a:rPr>
              <a:t>rzadko</a:t>
            </a:r>
            <a:r>
              <a:rPr lang="ru-RU">
                <a:latin typeface="Georgia"/>
              </a:rPr>
              <a:t> </a:t>
            </a:r>
            <a:r>
              <a:rPr lang="ru-RU" err="1">
                <a:latin typeface="Georgia"/>
              </a:rPr>
              <a:t>występujące</a:t>
            </a:r>
            <a:r>
              <a:rPr lang="ru-RU">
                <a:latin typeface="Georgia"/>
              </a:rPr>
              <a:t>. </a:t>
            </a:r>
            <a:r>
              <a:rPr lang="ru-RU" err="1">
                <a:latin typeface="Georgia"/>
              </a:rPr>
              <a:t>Takie</a:t>
            </a:r>
            <a:r>
              <a:rPr lang="ru-RU">
                <a:latin typeface="Georgia"/>
              </a:rPr>
              <a:t> </a:t>
            </a:r>
            <a:r>
              <a:rPr lang="ru-RU" err="1">
                <a:latin typeface="Georgia"/>
              </a:rPr>
              <a:t>wymagania</a:t>
            </a:r>
            <a:r>
              <a:rPr lang="ru-RU">
                <a:latin typeface="Georgia"/>
              </a:rPr>
              <a:t> </a:t>
            </a:r>
            <a:r>
              <a:rPr lang="ru-RU" err="1">
                <a:latin typeface="Georgia"/>
              </a:rPr>
              <a:t>spełniały</a:t>
            </a:r>
            <a:r>
              <a:rPr lang="ru-RU">
                <a:latin typeface="Georgia"/>
              </a:rPr>
              <a:t> </a:t>
            </a:r>
            <a:r>
              <a:rPr lang="ru-RU" err="1">
                <a:latin typeface="Georgia"/>
              </a:rPr>
              <a:t>skóry</a:t>
            </a:r>
            <a:r>
              <a:rPr lang="ru-RU">
                <a:latin typeface="Georgia"/>
              </a:rPr>
              <a:t>, </a:t>
            </a:r>
            <a:r>
              <a:rPr lang="ru-RU" err="1">
                <a:latin typeface="Georgia"/>
              </a:rPr>
              <a:t>zboże</a:t>
            </a:r>
            <a:r>
              <a:rPr lang="ru-RU">
                <a:latin typeface="Georgia"/>
              </a:rPr>
              <a:t>, </a:t>
            </a:r>
            <a:r>
              <a:rPr lang="ru-RU" err="1">
                <a:latin typeface="Georgia"/>
              </a:rPr>
              <a:t>sól</a:t>
            </a:r>
            <a:r>
              <a:rPr lang="ru-RU">
                <a:latin typeface="Georgia"/>
              </a:rPr>
              <a:t>, </a:t>
            </a:r>
            <a:r>
              <a:rPr lang="ru-RU" err="1">
                <a:latin typeface="Georgia"/>
              </a:rPr>
              <a:t>narzędzia</a:t>
            </a:r>
            <a:r>
              <a:rPr lang="ru-RU">
                <a:latin typeface="Georgia"/>
              </a:rPr>
              <a:t>, </a:t>
            </a:r>
            <a:r>
              <a:rPr lang="ru-RU" err="1">
                <a:latin typeface="Georgia"/>
              </a:rPr>
              <a:t>bydło</a:t>
            </a:r>
            <a:r>
              <a:rPr lang="ru-RU">
                <a:latin typeface="Georgia"/>
              </a:rPr>
              <a:t> i </a:t>
            </a:r>
            <a:r>
              <a:rPr lang="ru-RU" err="1">
                <a:latin typeface="Georgia"/>
              </a:rPr>
              <a:t>drogocenne</a:t>
            </a:r>
            <a:r>
              <a:rPr lang="ru-RU">
                <a:latin typeface="Georgia"/>
              </a:rPr>
              <a:t> </a:t>
            </a:r>
            <a:r>
              <a:rPr lang="ru-RU" err="1">
                <a:latin typeface="Georgia"/>
              </a:rPr>
              <a:t>kruszce</a:t>
            </a:r>
            <a:r>
              <a:rPr lang="ru-RU">
                <a:latin typeface="Georgia"/>
              </a:rPr>
              <a:t>. </a:t>
            </a:r>
            <a:r>
              <a:rPr lang="ru-RU" err="1">
                <a:ea typeface="+mn-lt"/>
                <a:cs typeface="+mn-lt"/>
              </a:rPr>
              <a:t>Towary</a:t>
            </a:r>
            <a:r>
              <a:rPr lang="ru-RU">
                <a:ea typeface="+mn-lt"/>
                <a:cs typeface="+mn-lt"/>
              </a:rPr>
              <a:t> </a:t>
            </a:r>
            <a:r>
              <a:rPr lang="ru-RU" err="1">
                <a:ea typeface="+mn-lt"/>
                <a:cs typeface="+mn-lt"/>
              </a:rPr>
              <a:t>te</a:t>
            </a:r>
            <a:r>
              <a:rPr lang="ru-RU">
                <a:ea typeface="+mn-lt"/>
                <a:cs typeface="+mn-lt"/>
              </a:rPr>
              <a:t> </a:t>
            </a:r>
            <a:r>
              <a:rPr lang="ru-RU" err="1">
                <a:ea typeface="+mn-lt"/>
                <a:cs typeface="+mn-lt"/>
              </a:rPr>
              <a:t>zaczęto</a:t>
            </a:r>
            <a:r>
              <a:rPr lang="ru-RU">
                <a:ea typeface="+mn-lt"/>
                <a:cs typeface="+mn-lt"/>
              </a:rPr>
              <a:t> </a:t>
            </a:r>
            <a:r>
              <a:rPr lang="ru-RU" err="1">
                <a:ea typeface="+mn-lt"/>
                <a:cs typeface="+mn-lt"/>
              </a:rPr>
              <a:t>stosować</a:t>
            </a:r>
            <a:r>
              <a:rPr lang="ru-RU">
                <a:ea typeface="+mn-lt"/>
                <a:cs typeface="+mn-lt"/>
              </a:rPr>
              <a:t> w </a:t>
            </a:r>
            <a:r>
              <a:rPr lang="ru-RU" err="1">
                <a:ea typeface="+mn-lt"/>
                <a:cs typeface="+mn-lt"/>
              </a:rPr>
              <a:t>roli</a:t>
            </a:r>
            <a:r>
              <a:rPr lang="ru-RU">
                <a:ea typeface="+mn-lt"/>
                <a:cs typeface="+mn-lt"/>
              </a:rPr>
              <a:t> </a:t>
            </a:r>
            <a:r>
              <a:rPr lang="ru-RU" err="1">
                <a:ea typeface="+mn-lt"/>
                <a:cs typeface="+mn-lt"/>
              </a:rPr>
              <a:t>powszechnego</a:t>
            </a:r>
            <a:r>
              <a:rPr lang="ru-RU">
                <a:ea typeface="+mn-lt"/>
                <a:cs typeface="+mn-lt"/>
              </a:rPr>
              <a:t> </a:t>
            </a:r>
            <a:r>
              <a:rPr lang="ru-RU" err="1">
                <a:ea typeface="+mn-lt"/>
                <a:cs typeface="+mn-lt"/>
              </a:rPr>
              <a:t>środka</a:t>
            </a:r>
            <a:r>
              <a:rPr lang="ru-RU">
                <a:ea typeface="+mn-lt"/>
                <a:cs typeface="+mn-lt"/>
              </a:rPr>
              <a:t> </a:t>
            </a:r>
            <a:r>
              <a:rPr lang="ru-RU" err="1">
                <a:ea typeface="+mn-lt"/>
                <a:cs typeface="+mn-lt"/>
              </a:rPr>
              <a:t>płatniczego</a:t>
            </a:r>
            <a:r>
              <a:rPr lang="ru-RU">
                <a:ea typeface="+mn-lt"/>
                <a:cs typeface="+mn-lt"/>
              </a:rPr>
              <a:t>. W </a:t>
            </a:r>
            <a:r>
              <a:rPr lang="ru-RU" err="1">
                <a:ea typeface="+mn-lt"/>
                <a:cs typeface="+mn-lt"/>
              </a:rPr>
              <a:t>Azji</a:t>
            </a:r>
            <a:r>
              <a:rPr lang="ru-RU">
                <a:ea typeface="+mn-lt"/>
                <a:cs typeface="+mn-lt"/>
              </a:rPr>
              <a:t> </a:t>
            </a:r>
            <a:r>
              <a:rPr lang="ru-RU" err="1">
                <a:ea typeface="+mn-lt"/>
                <a:cs typeface="+mn-lt"/>
              </a:rPr>
              <a:t>popularnym</a:t>
            </a:r>
            <a:r>
              <a:rPr lang="ru-RU">
                <a:ea typeface="+mn-lt"/>
                <a:cs typeface="+mn-lt"/>
              </a:rPr>
              <a:t> </a:t>
            </a:r>
            <a:r>
              <a:rPr lang="ru-RU" err="1">
                <a:ea typeface="+mn-lt"/>
                <a:cs typeface="+mn-lt"/>
              </a:rPr>
              <a:t>środkiem</a:t>
            </a:r>
            <a:r>
              <a:rPr lang="ru-RU">
                <a:ea typeface="+mn-lt"/>
                <a:cs typeface="+mn-lt"/>
              </a:rPr>
              <a:t> </a:t>
            </a:r>
            <a:r>
              <a:rPr lang="ru-RU" err="1">
                <a:ea typeface="+mn-lt"/>
                <a:cs typeface="+mn-lt"/>
              </a:rPr>
              <a:t>płatniczym</a:t>
            </a:r>
            <a:r>
              <a:rPr lang="ru-RU">
                <a:ea typeface="+mn-lt"/>
                <a:cs typeface="+mn-lt"/>
              </a:rPr>
              <a:t> </a:t>
            </a:r>
            <a:r>
              <a:rPr lang="ru-RU" err="1">
                <a:ea typeface="+mn-lt"/>
                <a:cs typeface="+mn-lt"/>
              </a:rPr>
              <a:t>były</a:t>
            </a:r>
            <a:r>
              <a:rPr lang="ru-RU">
                <a:ea typeface="+mn-lt"/>
                <a:cs typeface="+mn-lt"/>
              </a:rPr>
              <a:t> </a:t>
            </a:r>
            <a:r>
              <a:rPr lang="ru-RU" err="1">
                <a:ea typeface="+mn-lt"/>
                <a:cs typeface="+mn-lt"/>
              </a:rPr>
              <a:t>muszle</a:t>
            </a:r>
            <a:r>
              <a:rPr lang="ru-RU">
                <a:ea typeface="+mn-lt"/>
                <a:cs typeface="+mn-lt"/>
              </a:rPr>
              <a:t>.</a:t>
            </a:r>
            <a:endParaRPr lang="ru-RU"/>
          </a:p>
        </p:txBody>
      </p:sp>
    </p:spTree>
    <p:extLst>
      <p:ext uri="{BB962C8B-B14F-4D97-AF65-F5344CB8AC3E}">
        <p14:creationId xmlns:p14="http://schemas.microsoft.com/office/powerpoint/2010/main" val="67141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xmlns="" id="{94DDC893-E5EF-4CDE-B040-BA5B53AADD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xmlns="" id="{85F1A06D-D369-4974-8208-56120C5E7A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 name="Oval 13">
            <a:extLst>
              <a:ext uri="{FF2B5EF4-FFF2-40B4-BE49-F238E27FC236}">
                <a16:creationId xmlns:a16="http://schemas.microsoft.com/office/drawing/2014/main" xmlns="" id="{DAD27A50-88D7-4E2A-8488-F2879768A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 name="Picture 15">
            <a:extLst>
              <a:ext uri="{FF2B5EF4-FFF2-40B4-BE49-F238E27FC236}">
                <a16:creationId xmlns:a16="http://schemas.microsoft.com/office/drawing/2014/main" xmlns="" id="{A47C6ACD-2325-48C6-B9F3-C21563A05E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xmlns="" id="{1081DF83-4F35-4560-87E6-0DE8AAAC33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xmlns="" id="{7C704F0F-1CD8-4DC1-AEE9-225958232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Monety bite podczas powstania listopadowego są jedynym pieniądzem  suwerennej państwowości polskiej w XIX wieku - WNET.fm">
            <a:extLst>
              <a:ext uri="{FF2B5EF4-FFF2-40B4-BE49-F238E27FC236}">
                <a16:creationId xmlns:a16="http://schemas.microsoft.com/office/drawing/2014/main" xmlns="" id="{4AE6333B-1BD4-A6E3-9F2A-2CAF45B41223}"/>
              </a:ext>
            </a:extLst>
          </p:cNvPr>
          <p:cNvPicPr>
            <a:picLocks noChangeAspect="1"/>
          </p:cNvPicPr>
          <p:nvPr/>
        </p:nvPicPr>
        <p:blipFill rotWithShape="1">
          <a:blip r:embed="rId6">
            <a:alphaModFix amt="40000"/>
          </a:blip>
          <a:srcRect l="21906" r="18924"/>
          <a:stretch/>
        </p:blipFill>
        <p:spPr>
          <a:xfrm>
            <a:off x="20" y="10"/>
            <a:ext cx="6102076" cy="6857990"/>
          </a:xfrm>
          <a:prstGeom prst="rect">
            <a:avLst/>
          </a:prstGeom>
        </p:spPr>
      </p:pic>
      <p:pic>
        <p:nvPicPr>
          <p:cNvPr id="4" name="Рисунок 3" descr="Monety pamiątkowe i okolicznościowe na zamówienie | MCC">
            <a:extLst>
              <a:ext uri="{FF2B5EF4-FFF2-40B4-BE49-F238E27FC236}">
                <a16:creationId xmlns:a16="http://schemas.microsoft.com/office/drawing/2014/main" xmlns="" id="{4524B27C-B408-5B32-9B73-0D07B229742C}"/>
              </a:ext>
            </a:extLst>
          </p:cNvPr>
          <p:cNvPicPr>
            <a:picLocks noChangeAspect="1"/>
          </p:cNvPicPr>
          <p:nvPr/>
        </p:nvPicPr>
        <p:blipFill rotWithShape="1">
          <a:blip r:embed="rId7">
            <a:alphaModFix amt="40000"/>
          </a:blip>
          <a:srcRect l="9719" r="1481"/>
          <a:stretch/>
        </p:blipFill>
        <p:spPr>
          <a:xfrm>
            <a:off x="6102096" y="10"/>
            <a:ext cx="6089904" cy="6857990"/>
          </a:xfrm>
          <a:prstGeom prst="rect">
            <a:avLst/>
          </a:prstGeom>
        </p:spPr>
      </p:pic>
      <p:sp>
        <p:nvSpPr>
          <p:cNvPr id="2" name="Заголовок 1">
            <a:extLst>
              <a:ext uri="{FF2B5EF4-FFF2-40B4-BE49-F238E27FC236}">
                <a16:creationId xmlns:a16="http://schemas.microsoft.com/office/drawing/2014/main" xmlns="" id="{8A5E71EF-8445-CF20-5F34-7B9B1199608B}"/>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1800" cap="all" spc="300">
                <a:solidFill>
                  <a:schemeClr val="tx1"/>
                </a:solidFill>
              </a:rPr>
              <a:t>W trakcie rozwoju cywilizacji i gospodarki płacenie za produkty przy pomocy worków zboża, czy innych towarów konsumpcyjnych okazało się niepraktyczne i uciążliwe. Stale rosnący poziom produkcji i konsumpcji oraz szybko rozwijający się handel wykształciły potrzebę znalezienia środka płatniczego, który będzie łatwiejszy do transportu i rozliczeń.</a:t>
            </a:r>
          </a:p>
          <a:p>
            <a:pPr>
              <a:lnSpc>
                <a:spcPct val="90000"/>
              </a:lnSpc>
            </a:pPr>
            <a:r>
              <a:rPr lang="en-US" sz="1800" cap="all" spc="300">
                <a:solidFill>
                  <a:schemeClr val="tx1"/>
                </a:solidFill>
              </a:rPr>
              <a:t>Na kilka wieków przed naszą erą rolę pieniądza zaczęły pełnić metale. Na początku używano jedynie metali nieszlachetnych, takich jak żelazo, miedź i brąz. W późniejszym czasie formą pieniądza stały się metale szlachetne, czyli złoto i srebro, a czasem też platyna.</a:t>
            </a:r>
          </a:p>
          <a:p>
            <a:pPr>
              <a:lnSpc>
                <a:spcPct val="90000"/>
              </a:lnSpc>
            </a:pPr>
            <a:endParaRPr lang="en-US" sz="1800" cap="all" spc="300">
              <a:solidFill>
                <a:schemeClr val="tx1"/>
              </a:solidFill>
            </a:endParaRPr>
          </a:p>
        </p:txBody>
      </p:sp>
    </p:spTree>
    <p:extLst>
      <p:ext uri="{BB962C8B-B14F-4D97-AF65-F5344CB8AC3E}">
        <p14:creationId xmlns:p14="http://schemas.microsoft.com/office/powerpoint/2010/main" val="47880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xmlns="" id="{94DDC893-E5EF-4CDE-B040-BA5B53AADD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xmlns="" id="{85F1A06D-D369-4974-8208-56120C5E7A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 name="Oval 13">
            <a:extLst>
              <a:ext uri="{FF2B5EF4-FFF2-40B4-BE49-F238E27FC236}">
                <a16:creationId xmlns:a16="http://schemas.microsoft.com/office/drawing/2014/main" xmlns="" id="{DAD27A50-88D7-4E2A-8488-F2879768A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 name="Picture 15">
            <a:extLst>
              <a:ext uri="{FF2B5EF4-FFF2-40B4-BE49-F238E27FC236}">
                <a16:creationId xmlns:a16="http://schemas.microsoft.com/office/drawing/2014/main" xmlns="" id="{A47C6ACD-2325-48C6-B9F3-C21563A05E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 name="Picture 17">
            <a:extLst>
              <a:ext uri="{FF2B5EF4-FFF2-40B4-BE49-F238E27FC236}">
                <a16:creationId xmlns:a16="http://schemas.microsoft.com/office/drawing/2014/main" xmlns="" id="{1081DF83-4F35-4560-87E6-0DE8AAAC33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xmlns="" id="{7C704F0F-1CD8-4DC1-AEE9-225958232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xmlns="" id="{BD7AAFAB-9762-69C5-B5ED-B5B684B37A91}"/>
              </a:ext>
            </a:extLst>
          </p:cNvPr>
          <p:cNvSpPr>
            <a:spLocks noGrp="1"/>
          </p:cNvSpPr>
          <p:nvPr>
            <p:ph type="title"/>
          </p:nvPr>
        </p:nvSpPr>
        <p:spPr>
          <a:xfrm>
            <a:off x="8201840" y="1159477"/>
            <a:ext cx="3435135" cy="4204850"/>
          </a:xfrm>
        </p:spPr>
        <p:txBody>
          <a:bodyPr vert="horz" lIns="91440" tIns="45720" rIns="91440" bIns="45720" rtlCol="0" anchor="b">
            <a:normAutofit fontScale="90000"/>
          </a:bodyPr>
          <a:lstStyle/>
          <a:p>
            <a:pPr>
              <a:lnSpc>
                <a:spcPct val="90000"/>
              </a:lnSpc>
            </a:pPr>
            <a:r>
              <a:rPr lang="en-US" sz="1500" cap="all" spc="300"/>
              <a:t>Wraz z rozwojem technologii i gospodarki pojawiły się kolejne formy pieniądza, takie jak pieniądz papierowy i elektroniczny. Dziś coraz częściej korzystamy z cyfrowych transakcji, a płacenie bezgotówkowe staje się coraz bardziej popularne. Jednak bez względu na formę, pieniądz pozostaje nieodłącznym elementem naszego życia i gospodarki.</a:t>
            </a:r>
          </a:p>
          <a:p>
            <a:pPr>
              <a:lnSpc>
                <a:spcPct val="90000"/>
              </a:lnSpc>
            </a:pPr>
            <a:r>
              <a:rPr lang="en-US" sz="1500" cap="all" spc="300"/>
              <a:t/>
            </a:r>
            <a:br>
              <a:rPr lang="en-US" sz="1500" cap="all" spc="300"/>
            </a:br>
            <a:endParaRPr lang="en-US" sz="1500" cap="all" spc="300"/>
          </a:p>
        </p:txBody>
      </p:sp>
      <p:pic>
        <p:nvPicPr>
          <p:cNvPr id="5" name="Рисунок 4" descr="Poczta i SKOK-i będą mogły wydawać pieniądz elektroniczny - Bankier.pl">
            <a:extLst>
              <a:ext uri="{FF2B5EF4-FFF2-40B4-BE49-F238E27FC236}">
                <a16:creationId xmlns:a16="http://schemas.microsoft.com/office/drawing/2014/main" xmlns="" id="{4F35B3D9-9115-B54B-9BAC-0BB3656DD97C}"/>
              </a:ext>
            </a:extLst>
          </p:cNvPr>
          <p:cNvPicPr>
            <a:picLocks noChangeAspect="1"/>
          </p:cNvPicPr>
          <p:nvPr/>
        </p:nvPicPr>
        <p:blipFill rotWithShape="1">
          <a:blip r:embed="rId7"/>
          <a:srcRect r="2060" b="-1"/>
          <a:stretch/>
        </p:blipFill>
        <p:spPr>
          <a:xfrm>
            <a:off x="607848" y="609601"/>
            <a:ext cx="6946290" cy="2766059"/>
          </a:xfrm>
          <a:prstGeom prst="rect">
            <a:avLst/>
          </a:prstGeom>
          <a:effectLst>
            <a:outerShdw blurRad="50800" dist="38100" dir="5400000" algn="t" rotWithShape="0">
              <a:prstClr val="black">
                <a:alpha val="43000"/>
              </a:prstClr>
            </a:outerShdw>
          </a:effectLst>
        </p:spPr>
      </p:pic>
      <p:pic>
        <p:nvPicPr>
          <p:cNvPr id="4" name="Рисунок 3" descr="Skąd się wzięły pieniądze? - Szkolne Blogi">
            <a:extLst>
              <a:ext uri="{FF2B5EF4-FFF2-40B4-BE49-F238E27FC236}">
                <a16:creationId xmlns:a16="http://schemas.microsoft.com/office/drawing/2014/main" xmlns="" id="{2F9D850F-0DCB-69F7-1C6E-9B45E6664734}"/>
              </a:ext>
            </a:extLst>
          </p:cNvPr>
          <p:cNvPicPr>
            <a:picLocks noChangeAspect="1"/>
          </p:cNvPicPr>
          <p:nvPr/>
        </p:nvPicPr>
        <p:blipFill rotWithShape="1">
          <a:blip r:embed="rId8"/>
          <a:srcRect t="10019" b="25863"/>
          <a:stretch/>
        </p:blipFill>
        <p:spPr>
          <a:xfrm>
            <a:off x="607848" y="3482341"/>
            <a:ext cx="6946290" cy="276605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79600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793F94-2693-6FC1-F3E1-362936A3BC40}"/>
              </a:ext>
            </a:extLst>
          </p:cNvPr>
          <p:cNvSpPr>
            <a:spLocks noGrp="1"/>
          </p:cNvSpPr>
          <p:nvPr>
            <p:ph type="title"/>
          </p:nvPr>
        </p:nvSpPr>
        <p:spPr>
          <a:xfrm>
            <a:off x="648930" y="629266"/>
            <a:ext cx="3322912" cy="1641987"/>
          </a:xfrm>
        </p:spPr>
        <p:txBody>
          <a:bodyPr>
            <a:normAutofit/>
          </a:bodyPr>
          <a:lstStyle/>
          <a:p>
            <a:r>
              <a:rPr lang="ru-RU" sz="3600" err="1"/>
              <a:t>Kryptowaluta</a:t>
            </a:r>
            <a:endParaRPr lang="ru-RU" sz="3600"/>
          </a:p>
        </p:txBody>
      </p:sp>
      <p:pic>
        <p:nvPicPr>
          <p:cNvPr id="4" name="Рисунок 3" descr="Giełda kryptowalut - którą wybrać, aby nie żałować i nie trafić na oszustów?">
            <a:extLst>
              <a:ext uri="{FF2B5EF4-FFF2-40B4-BE49-F238E27FC236}">
                <a16:creationId xmlns:a16="http://schemas.microsoft.com/office/drawing/2014/main" xmlns="" id="{FD7DE136-D41D-41C6-F910-944AC8E9033D}"/>
              </a:ext>
            </a:extLst>
          </p:cNvPr>
          <p:cNvPicPr>
            <a:picLocks noChangeAspect="1"/>
          </p:cNvPicPr>
          <p:nvPr/>
        </p:nvPicPr>
        <p:blipFill rotWithShape="1">
          <a:blip r:embed="rId3"/>
          <a:srcRect l="17828" r="20769"/>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6" name="Rectangle 8">
            <a:extLst>
              <a:ext uri="{FF2B5EF4-FFF2-40B4-BE49-F238E27FC236}">
                <a16:creationId xmlns:a16="http://schemas.microsoft.com/office/drawing/2014/main" xmlns="" id="{A93A089E-0A16-452C-B341-0F769780D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xmlns="" id="{DDE5892C-FCD9-17E2-B80D-7F536E2811C6}"/>
              </a:ext>
            </a:extLst>
          </p:cNvPr>
          <p:cNvSpPr>
            <a:spLocks noGrp="1"/>
          </p:cNvSpPr>
          <p:nvPr>
            <p:ph idx="1"/>
          </p:nvPr>
        </p:nvSpPr>
        <p:spPr>
          <a:xfrm>
            <a:off x="452052" y="1779374"/>
            <a:ext cx="3530086" cy="3809998"/>
          </a:xfrm>
        </p:spPr>
        <p:txBody>
          <a:bodyPr vert="horz" lIns="91440" tIns="45720" rIns="91440" bIns="45720" rtlCol="0" anchor="t">
            <a:noAutofit/>
          </a:bodyPr>
          <a:lstStyle/>
          <a:p>
            <a:pPr marL="0" indent="0">
              <a:lnSpc>
                <a:spcPct val="90000"/>
              </a:lnSpc>
              <a:buNone/>
            </a:pPr>
            <a:r>
              <a:rPr lang="ru-RU" sz="1600" b="1" err="1">
                <a:ea typeface="+mn-lt"/>
                <a:cs typeface="+mn-lt"/>
              </a:rPr>
              <a:t>Kryptowaluta</a:t>
            </a:r>
            <a:r>
              <a:rPr lang="ru-RU" sz="1600" dirty="0">
                <a:ea typeface="+mn-lt"/>
                <a:cs typeface="+mn-lt"/>
              </a:rPr>
              <a:t>, </a:t>
            </a:r>
            <a:r>
              <a:rPr lang="ru-RU" sz="1600" err="1">
                <a:ea typeface="+mn-lt"/>
                <a:cs typeface="+mn-lt"/>
              </a:rPr>
              <a:t>rzadziej</a:t>
            </a:r>
            <a:r>
              <a:rPr lang="ru-RU" sz="1600" dirty="0">
                <a:ea typeface="+mn-lt"/>
                <a:cs typeface="+mn-lt"/>
              </a:rPr>
              <a:t> </a:t>
            </a:r>
            <a:r>
              <a:rPr lang="ru-RU" sz="1600" b="1" err="1">
                <a:ea typeface="+mn-lt"/>
                <a:cs typeface="+mn-lt"/>
              </a:rPr>
              <a:t>waluta</a:t>
            </a:r>
            <a:r>
              <a:rPr lang="ru-RU" sz="1600" b="1" dirty="0">
                <a:ea typeface="+mn-lt"/>
                <a:cs typeface="+mn-lt"/>
              </a:rPr>
              <a:t> </a:t>
            </a:r>
            <a:r>
              <a:rPr lang="ru-RU" sz="1600" b="1" err="1">
                <a:ea typeface="+mn-lt"/>
                <a:cs typeface="+mn-lt"/>
              </a:rPr>
              <a:t>kryptograficzna</a:t>
            </a:r>
            <a:r>
              <a:rPr lang="ru-RU" sz="1600" dirty="0">
                <a:ea typeface="+mn-lt"/>
                <a:cs typeface="+mn-lt"/>
              </a:rPr>
              <a:t> – </a:t>
            </a:r>
            <a:r>
              <a:rPr lang="ru-RU" sz="1600" err="1">
                <a:ea typeface="+mn-lt"/>
                <a:cs typeface="+mn-lt"/>
              </a:rPr>
              <a:t>rozproszony</a:t>
            </a:r>
            <a:r>
              <a:rPr lang="ru-RU" sz="1600" dirty="0">
                <a:ea typeface="+mn-lt"/>
                <a:cs typeface="+mn-lt"/>
              </a:rPr>
              <a:t> </a:t>
            </a:r>
            <a:r>
              <a:rPr lang="ru-RU" sz="1600" err="1">
                <a:ea typeface="+mn-lt"/>
                <a:cs typeface="+mn-lt"/>
              </a:rPr>
              <a:t>system</a:t>
            </a:r>
            <a:r>
              <a:rPr lang="ru-RU" sz="1600" dirty="0">
                <a:ea typeface="+mn-lt"/>
                <a:cs typeface="+mn-lt"/>
              </a:rPr>
              <a:t> </a:t>
            </a:r>
            <a:r>
              <a:rPr lang="ru-RU" sz="1600" err="1">
                <a:ea typeface="+mn-lt"/>
                <a:cs typeface="+mn-lt"/>
              </a:rPr>
              <a:t>księgowy</a:t>
            </a:r>
            <a:r>
              <a:rPr lang="ru-RU" sz="1600" dirty="0">
                <a:ea typeface="+mn-lt"/>
                <a:cs typeface="+mn-lt"/>
              </a:rPr>
              <a:t> </a:t>
            </a:r>
            <a:r>
              <a:rPr lang="ru-RU" sz="1600" err="1">
                <a:ea typeface="+mn-lt"/>
                <a:cs typeface="+mn-lt"/>
              </a:rPr>
              <a:t>bazujący</a:t>
            </a:r>
            <a:r>
              <a:rPr lang="ru-RU" sz="1600" dirty="0">
                <a:ea typeface="+mn-lt"/>
                <a:cs typeface="+mn-lt"/>
              </a:rPr>
              <a:t> </a:t>
            </a:r>
            <a:r>
              <a:rPr lang="ru-RU" sz="1600" err="1">
                <a:ea typeface="+mn-lt"/>
                <a:cs typeface="+mn-lt"/>
              </a:rPr>
              <a:t>na</a:t>
            </a:r>
            <a:r>
              <a:rPr lang="ru-RU" sz="1600" dirty="0">
                <a:ea typeface="+mn-lt"/>
                <a:cs typeface="+mn-lt"/>
              </a:rPr>
              <a:t> </a:t>
            </a:r>
            <a:r>
              <a:rPr lang="ru-RU" sz="1600" err="1">
                <a:ea typeface="+mn-lt"/>
                <a:cs typeface="+mn-lt"/>
              </a:rPr>
              <a:t>kryptografii</a:t>
            </a:r>
            <a:r>
              <a:rPr lang="ru-RU" sz="1600" dirty="0">
                <a:ea typeface="+mn-lt"/>
                <a:cs typeface="+mn-lt"/>
              </a:rPr>
              <a:t>, </a:t>
            </a:r>
            <a:r>
              <a:rPr lang="ru-RU" sz="1600" err="1">
                <a:ea typeface="+mn-lt"/>
                <a:cs typeface="+mn-lt"/>
              </a:rPr>
              <a:t>przechowujący</a:t>
            </a:r>
            <a:r>
              <a:rPr lang="ru-RU" sz="1600" dirty="0">
                <a:ea typeface="+mn-lt"/>
                <a:cs typeface="+mn-lt"/>
              </a:rPr>
              <a:t> </a:t>
            </a:r>
            <a:r>
              <a:rPr lang="ru-RU" sz="1600" err="1">
                <a:ea typeface="+mn-lt"/>
                <a:cs typeface="+mn-lt"/>
              </a:rPr>
              <a:t>informację</a:t>
            </a:r>
            <a:r>
              <a:rPr lang="ru-RU" sz="1600" dirty="0">
                <a:ea typeface="+mn-lt"/>
                <a:cs typeface="+mn-lt"/>
              </a:rPr>
              <a:t> o </a:t>
            </a:r>
            <a:r>
              <a:rPr lang="ru-RU" sz="1600" err="1">
                <a:ea typeface="+mn-lt"/>
                <a:cs typeface="+mn-lt"/>
              </a:rPr>
              <a:t>stanie</a:t>
            </a:r>
            <a:r>
              <a:rPr lang="ru-RU" sz="1600" dirty="0">
                <a:ea typeface="+mn-lt"/>
                <a:cs typeface="+mn-lt"/>
              </a:rPr>
              <a:t> </a:t>
            </a:r>
            <a:r>
              <a:rPr lang="ru-RU" sz="1600" err="1">
                <a:ea typeface="+mn-lt"/>
                <a:cs typeface="+mn-lt"/>
              </a:rPr>
              <a:t>posiadania</a:t>
            </a:r>
            <a:r>
              <a:rPr lang="ru-RU" sz="1600" dirty="0">
                <a:ea typeface="+mn-lt"/>
                <a:cs typeface="+mn-lt"/>
              </a:rPr>
              <a:t> w </a:t>
            </a:r>
            <a:r>
              <a:rPr lang="ru-RU" sz="1600" err="1">
                <a:ea typeface="+mn-lt"/>
                <a:cs typeface="+mn-lt"/>
              </a:rPr>
              <a:t>umownych</a:t>
            </a:r>
            <a:r>
              <a:rPr lang="ru-RU" sz="1600" dirty="0">
                <a:ea typeface="+mn-lt"/>
                <a:cs typeface="+mn-lt"/>
              </a:rPr>
              <a:t> </a:t>
            </a:r>
            <a:r>
              <a:rPr lang="ru-RU" sz="1600" err="1">
                <a:ea typeface="+mn-lt"/>
                <a:cs typeface="+mn-lt"/>
              </a:rPr>
              <a:t>jednostkach</a:t>
            </a:r>
            <a:r>
              <a:rPr lang="ru-RU" sz="1600" dirty="0">
                <a:ea typeface="+mn-lt"/>
                <a:cs typeface="+mn-lt"/>
              </a:rPr>
              <a:t>. </a:t>
            </a:r>
            <a:r>
              <a:rPr lang="ru-RU" sz="1600" err="1">
                <a:ea typeface="+mn-lt"/>
                <a:cs typeface="+mn-lt"/>
              </a:rPr>
              <a:t>Stan</a:t>
            </a:r>
            <a:r>
              <a:rPr lang="ru-RU" sz="1600" dirty="0">
                <a:ea typeface="+mn-lt"/>
                <a:cs typeface="+mn-lt"/>
              </a:rPr>
              <a:t> </a:t>
            </a:r>
            <a:r>
              <a:rPr lang="ru-RU" sz="1600" err="1">
                <a:ea typeface="+mn-lt"/>
                <a:cs typeface="+mn-lt"/>
              </a:rPr>
              <a:t>posiadania</a:t>
            </a:r>
            <a:r>
              <a:rPr lang="ru-RU" sz="1600" dirty="0">
                <a:ea typeface="+mn-lt"/>
                <a:cs typeface="+mn-lt"/>
              </a:rPr>
              <a:t> </a:t>
            </a:r>
            <a:r>
              <a:rPr lang="ru-RU" sz="1600" err="1">
                <a:ea typeface="+mn-lt"/>
                <a:cs typeface="+mn-lt"/>
              </a:rPr>
              <a:t>związany</a:t>
            </a:r>
            <a:r>
              <a:rPr lang="ru-RU" sz="1600" dirty="0">
                <a:ea typeface="+mn-lt"/>
                <a:cs typeface="+mn-lt"/>
              </a:rPr>
              <a:t> </a:t>
            </a:r>
            <a:r>
              <a:rPr lang="ru-RU" sz="1600" err="1">
                <a:ea typeface="+mn-lt"/>
                <a:cs typeface="+mn-lt"/>
              </a:rPr>
              <a:t>jest</a:t>
            </a:r>
            <a:r>
              <a:rPr lang="ru-RU" sz="1600" dirty="0">
                <a:ea typeface="+mn-lt"/>
                <a:cs typeface="+mn-lt"/>
              </a:rPr>
              <a:t> z </a:t>
            </a:r>
            <a:r>
              <a:rPr lang="ru-RU" sz="1600" err="1">
                <a:ea typeface="+mn-lt"/>
                <a:cs typeface="+mn-lt"/>
              </a:rPr>
              <a:t>poszczególnymi</a:t>
            </a:r>
            <a:r>
              <a:rPr lang="ru-RU" sz="1600" dirty="0">
                <a:ea typeface="+mn-lt"/>
                <a:cs typeface="+mn-lt"/>
              </a:rPr>
              <a:t> </a:t>
            </a:r>
            <a:r>
              <a:rPr lang="ru-RU" sz="1600" err="1">
                <a:ea typeface="+mn-lt"/>
                <a:cs typeface="+mn-lt"/>
              </a:rPr>
              <a:t>węzłami</a:t>
            </a:r>
            <a:r>
              <a:rPr lang="ru-RU" sz="1600" dirty="0">
                <a:ea typeface="+mn-lt"/>
                <a:cs typeface="+mn-lt"/>
              </a:rPr>
              <a:t> </a:t>
            </a:r>
            <a:r>
              <a:rPr lang="ru-RU" sz="1600" err="1">
                <a:ea typeface="+mn-lt"/>
                <a:cs typeface="+mn-lt"/>
              </a:rPr>
              <a:t>systemu</a:t>
            </a:r>
            <a:r>
              <a:rPr lang="ru-RU" sz="1600" dirty="0">
                <a:ea typeface="+mn-lt"/>
                <a:cs typeface="+mn-lt"/>
              </a:rPr>
              <a:t> („</a:t>
            </a:r>
            <a:r>
              <a:rPr lang="ru-RU" sz="1600" err="1">
                <a:ea typeface="+mn-lt"/>
                <a:cs typeface="+mn-lt"/>
              </a:rPr>
              <a:t>portfelami</a:t>
            </a:r>
            <a:r>
              <a:rPr lang="ru-RU" sz="1600" dirty="0">
                <a:ea typeface="+mn-lt"/>
                <a:cs typeface="+mn-lt"/>
              </a:rPr>
              <a:t>”) w </a:t>
            </a:r>
            <a:r>
              <a:rPr lang="ru-RU" sz="1600" err="1">
                <a:ea typeface="+mn-lt"/>
                <a:cs typeface="+mn-lt"/>
              </a:rPr>
              <a:t>taki</a:t>
            </a:r>
            <a:r>
              <a:rPr lang="ru-RU" sz="1600" dirty="0">
                <a:ea typeface="+mn-lt"/>
                <a:cs typeface="+mn-lt"/>
              </a:rPr>
              <a:t> </a:t>
            </a:r>
            <a:r>
              <a:rPr lang="ru-RU" sz="1600" err="1">
                <a:ea typeface="+mn-lt"/>
                <a:cs typeface="+mn-lt"/>
              </a:rPr>
              <a:t>sposób</a:t>
            </a:r>
            <a:r>
              <a:rPr lang="ru-RU" sz="1600" dirty="0">
                <a:ea typeface="+mn-lt"/>
                <a:cs typeface="+mn-lt"/>
              </a:rPr>
              <a:t>, </a:t>
            </a:r>
            <a:r>
              <a:rPr lang="ru-RU" sz="1600" err="1">
                <a:ea typeface="+mn-lt"/>
                <a:cs typeface="+mn-lt"/>
              </a:rPr>
              <a:t>aby</a:t>
            </a:r>
            <a:r>
              <a:rPr lang="ru-RU" sz="1600" dirty="0">
                <a:ea typeface="+mn-lt"/>
                <a:cs typeface="+mn-lt"/>
              </a:rPr>
              <a:t> </a:t>
            </a:r>
            <a:r>
              <a:rPr lang="ru-RU" sz="1600" err="1">
                <a:ea typeface="+mn-lt"/>
                <a:cs typeface="+mn-lt"/>
              </a:rPr>
              <a:t>kontrolę</a:t>
            </a:r>
            <a:r>
              <a:rPr lang="ru-RU" sz="1600" dirty="0">
                <a:ea typeface="+mn-lt"/>
                <a:cs typeface="+mn-lt"/>
              </a:rPr>
              <a:t> </a:t>
            </a:r>
            <a:r>
              <a:rPr lang="ru-RU" sz="1600" err="1">
                <a:ea typeface="+mn-lt"/>
                <a:cs typeface="+mn-lt"/>
              </a:rPr>
              <a:t>nad</a:t>
            </a:r>
            <a:r>
              <a:rPr lang="ru-RU" sz="1600" dirty="0">
                <a:ea typeface="+mn-lt"/>
                <a:cs typeface="+mn-lt"/>
              </a:rPr>
              <a:t> </a:t>
            </a:r>
            <a:r>
              <a:rPr lang="ru-RU" sz="1600" err="1">
                <a:ea typeface="+mn-lt"/>
                <a:cs typeface="+mn-lt"/>
              </a:rPr>
              <a:t>danym</a:t>
            </a:r>
            <a:r>
              <a:rPr lang="ru-RU" sz="1600" dirty="0">
                <a:ea typeface="+mn-lt"/>
                <a:cs typeface="+mn-lt"/>
              </a:rPr>
              <a:t> </a:t>
            </a:r>
            <a:r>
              <a:rPr lang="ru-RU" sz="1600" err="1">
                <a:ea typeface="+mn-lt"/>
                <a:cs typeface="+mn-lt"/>
              </a:rPr>
              <a:t>portfelem</a:t>
            </a:r>
            <a:r>
              <a:rPr lang="ru-RU" sz="1600" dirty="0">
                <a:ea typeface="+mn-lt"/>
                <a:cs typeface="+mn-lt"/>
              </a:rPr>
              <a:t> </a:t>
            </a:r>
            <a:r>
              <a:rPr lang="ru-RU" sz="1600" err="1">
                <a:ea typeface="+mn-lt"/>
                <a:cs typeface="+mn-lt"/>
              </a:rPr>
              <a:t>kryptowalutowym</a:t>
            </a:r>
            <a:r>
              <a:rPr lang="ru-RU" sz="1600" dirty="0">
                <a:ea typeface="+mn-lt"/>
                <a:cs typeface="+mn-lt"/>
              </a:rPr>
              <a:t> </a:t>
            </a:r>
            <a:r>
              <a:rPr lang="ru-RU" sz="1600" err="1">
                <a:ea typeface="+mn-lt"/>
                <a:cs typeface="+mn-lt"/>
              </a:rPr>
              <a:t>miał</a:t>
            </a:r>
            <a:r>
              <a:rPr lang="ru-RU" sz="1600" dirty="0">
                <a:ea typeface="+mn-lt"/>
                <a:cs typeface="+mn-lt"/>
              </a:rPr>
              <a:t> </a:t>
            </a:r>
            <a:r>
              <a:rPr lang="ru-RU" sz="1600" err="1">
                <a:ea typeface="+mn-lt"/>
                <a:cs typeface="+mn-lt"/>
              </a:rPr>
              <a:t>wyłącznie</a:t>
            </a:r>
            <a:r>
              <a:rPr lang="ru-RU" sz="1600" dirty="0">
                <a:ea typeface="+mn-lt"/>
                <a:cs typeface="+mn-lt"/>
              </a:rPr>
              <a:t> </a:t>
            </a:r>
            <a:r>
              <a:rPr lang="ru-RU" sz="1600" err="1">
                <a:ea typeface="+mn-lt"/>
                <a:cs typeface="+mn-lt"/>
              </a:rPr>
              <a:t>posiadacz</a:t>
            </a:r>
            <a:r>
              <a:rPr lang="ru-RU" sz="1600" dirty="0">
                <a:ea typeface="+mn-lt"/>
                <a:cs typeface="+mn-lt"/>
              </a:rPr>
              <a:t> </a:t>
            </a:r>
            <a:r>
              <a:rPr lang="ru-RU" sz="1600" err="1">
                <a:ea typeface="+mn-lt"/>
                <a:cs typeface="+mn-lt"/>
              </a:rPr>
              <a:t>odpowiadającego</a:t>
            </a:r>
            <a:r>
              <a:rPr lang="ru-RU" sz="1600" dirty="0">
                <a:ea typeface="+mn-lt"/>
                <a:cs typeface="+mn-lt"/>
              </a:rPr>
              <a:t> </a:t>
            </a:r>
            <a:r>
              <a:rPr lang="ru-RU" sz="1600" err="1">
                <a:ea typeface="+mn-lt"/>
                <a:cs typeface="+mn-lt"/>
              </a:rPr>
              <a:t>mu</a:t>
            </a:r>
            <a:r>
              <a:rPr lang="ru-RU" sz="1600" dirty="0">
                <a:ea typeface="+mn-lt"/>
                <a:cs typeface="+mn-lt"/>
              </a:rPr>
              <a:t> </a:t>
            </a:r>
            <a:r>
              <a:rPr lang="ru-RU" sz="1600" err="1">
                <a:ea typeface="+mn-lt"/>
                <a:cs typeface="+mn-lt"/>
              </a:rPr>
              <a:t>klucza</a:t>
            </a:r>
            <a:r>
              <a:rPr lang="ru-RU" sz="1600" dirty="0">
                <a:ea typeface="+mn-lt"/>
                <a:cs typeface="+mn-lt"/>
              </a:rPr>
              <a:t> </a:t>
            </a:r>
            <a:r>
              <a:rPr lang="ru-RU" sz="1600" err="1">
                <a:ea typeface="+mn-lt"/>
                <a:cs typeface="+mn-lt"/>
              </a:rPr>
              <a:t>prywatnego</a:t>
            </a:r>
            <a:r>
              <a:rPr lang="ru-RU" sz="1600" dirty="0">
                <a:ea typeface="+mn-lt"/>
                <a:cs typeface="+mn-lt"/>
              </a:rPr>
              <a:t> i </a:t>
            </a:r>
            <a:r>
              <a:rPr lang="ru-RU" sz="1600" err="1">
                <a:ea typeface="+mn-lt"/>
                <a:cs typeface="+mn-lt"/>
              </a:rPr>
              <a:t>niemożliwe</a:t>
            </a:r>
            <a:r>
              <a:rPr lang="ru-RU" sz="1600" dirty="0">
                <a:ea typeface="+mn-lt"/>
                <a:cs typeface="+mn-lt"/>
              </a:rPr>
              <a:t> </a:t>
            </a:r>
            <a:r>
              <a:rPr lang="ru-RU" sz="1600" err="1">
                <a:ea typeface="+mn-lt"/>
                <a:cs typeface="+mn-lt"/>
              </a:rPr>
              <a:t>było</a:t>
            </a:r>
            <a:r>
              <a:rPr lang="ru-RU" sz="1600" dirty="0">
                <a:ea typeface="+mn-lt"/>
                <a:cs typeface="+mn-lt"/>
              </a:rPr>
              <a:t> </a:t>
            </a:r>
            <a:r>
              <a:rPr lang="ru-RU" sz="1600" err="1">
                <a:ea typeface="+mn-lt"/>
                <a:cs typeface="+mn-lt"/>
              </a:rPr>
              <a:t>dwukrotne</a:t>
            </a:r>
            <a:r>
              <a:rPr lang="ru-RU" sz="1600" dirty="0">
                <a:ea typeface="+mn-lt"/>
                <a:cs typeface="+mn-lt"/>
              </a:rPr>
              <a:t> </a:t>
            </a:r>
            <a:r>
              <a:rPr lang="ru-RU" sz="1600" err="1">
                <a:ea typeface="+mn-lt"/>
                <a:cs typeface="+mn-lt"/>
              </a:rPr>
              <a:t>wydanie</a:t>
            </a:r>
            <a:r>
              <a:rPr lang="ru-RU" sz="1600" dirty="0">
                <a:ea typeface="+mn-lt"/>
                <a:cs typeface="+mn-lt"/>
              </a:rPr>
              <a:t> </a:t>
            </a:r>
            <a:r>
              <a:rPr lang="ru-RU" sz="1600" err="1">
                <a:ea typeface="+mn-lt"/>
                <a:cs typeface="+mn-lt"/>
              </a:rPr>
              <a:t>tej</a:t>
            </a:r>
            <a:r>
              <a:rPr lang="ru-RU" sz="1600" dirty="0">
                <a:ea typeface="+mn-lt"/>
                <a:cs typeface="+mn-lt"/>
              </a:rPr>
              <a:t> </a:t>
            </a:r>
            <a:r>
              <a:rPr lang="ru-RU" sz="1600" err="1">
                <a:ea typeface="+mn-lt"/>
                <a:cs typeface="+mn-lt"/>
              </a:rPr>
              <a:t>samej</a:t>
            </a:r>
            <a:r>
              <a:rPr lang="ru-RU" sz="1600" dirty="0">
                <a:ea typeface="+mn-lt"/>
                <a:cs typeface="+mn-lt"/>
              </a:rPr>
              <a:t> </a:t>
            </a:r>
            <a:r>
              <a:rPr lang="ru-RU" sz="1600" err="1">
                <a:ea typeface="+mn-lt"/>
                <a:cs typeface="+mn-lt"/>
              </a:rPr>
              <a:t>jednostki</a:t>
            </a:r>
            <a:r>
              <a:rPr lang="ru-RU" sz="1600" dirty="0">
                <a:ea typeface="+mn-lt"/>
                <a:cs typeface="+mn-lt"/>
              </a:rPr>
              <a:t>. </a:t>
            </a:r>
            <a:r>
              <a:rPr lang="ru-RU" sz="1600" err="1">
                <a:ea typeface="+mn-lt"/>
                <a:cs typeface="+mn-lt"/>
              </a:rPr>
              <a:t>Kryptowaluta</a:t>
            </a:r>
            <a:r>
              <a:rPr lang="ru-RU" sz="1600" dirty="0">
                <a:ea typeface="+mn-lt"/>
                <a:cs typeface="+mn-lt"/>
              </a:rPr>
              <a:t> </a:t>
            </a:r>
            <a:r>
              <a:rPr lang="ru-RU" sz="1600" err="1">
                <a:ea typeface="+mn-lt"/>
                <a:cs typeface="+mn-lt"/>
              </a:rPr>
              <a:t>jest</a:t>
            </a:r>
            <a:r>
              <a:rPr lang="ru-RU" sz="1600" dirty="0">
                <a:ea typeface="+mn-lt"/>
                <a:cs typeface="+mn-lt"/>
              </a:rPr>
              <a:t> </a:t>
            </a:r>
            <a:r>
              <a:rPr lang="ru-RU" sz="1600" err="1">
                <a:ea typeface="+mn-lt"/>
                <a:cs typeface="+mn-lt"/>
              </a:rPr>
              <a:t>szczególnym</a:t>
            </a:r>
            <a:r>
              <a:rPr lang="ru-RU" sz="1600" dirty="0">
                <a:ea typeface="+mn-lt"/>
                <a:cs typeface="+mn-lt"/>
              </a:rPr>
              <a:t> </a:t>
            </a:r>
            <a:r>
              <a:rPr lang="ru-RU" sz="1600" err="1">
                <a:ea typeface="+mn-lt"/>
                <a:cs typeface="+mn-lt"/>
              </a:rPr>
              <a:t>przypadkiem</a:t>
            </a:r>
            <a:r>
              <a:rPr lang="ru-RU" sz="1600" dirty="0">
                <a:ea typeface="+mn-lt"/>
                <a:cs typeface="+mn-lt"/>
              </a:rPr>
              <a:t> </a:t>
            </a:r>
            <a:r>
              <a:rPr lang="ru-RU" sz="1600" err="1">
                <a:ea typeface="+mn-lt"/>
                <a:cs typeface="+mn-lt"/>
              </a:rPr>
              <a:t>waluty</a:t>
            </a:r>
            <a:r>
              <a:rPr lang="ru-RU" sz="1600" dirty="0">
                <a:ea typeface="+mn-lt"/>
                <a:cs typeface="+mn-lt"/>
              </a:rPr>
              <a:t> </a:t>
            </a:r>
            <a:r>
              <a:rPr lang="ru-RU" sz="1600" err="1">
                <a:ea typeface="+mn-lt"/>
                <a:cs typeface="+mn-lt"/>
              </a:rPr>
              <a:t>wirtualnej</a:t>
            </a:r>
            <a:r>
              <a:rPr lang="ru-RU" sz="1600" dirty="0">
                <a:ea typeface="+mn-lt"/>
                <a:cs typeface="+mn-lt"/>
              </a:rPr>
              <a:t>.</a:t>
            </a:r>
            <a:endParaRPr lang="ru-RU" sz="1600" dirty="0"/>
          </a:p>
        </p:txBody>
      </p:sp>
    </p:spTree>
    <p:extLst>
      <p:ext uri="{BB962C8B-B14F-4D97-AF65-F5344CB8AC3E}">
        <p14:creationId xmlns:p14="http://schemas.microsoft.com/office/powerpoint/2010/main" val="15251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5F8BB96-0CE9-F8C7-D036-C00C6E81EBC9}"/>
              </a:ext>
            </a:extLst>
          </p:cNvPr>
          <p:cNvSpPr>
            <a:spLocks noGrp="1"/>
          </p:cNvSpPr>
          <p:nvPr>
            <p:ph type="title"/>
          </p:nvPr>
        </p:nvSpPr>
        <p:spPr>
          <a:xfrm>
            <a:off x="648930" y="629266"/>
            <a:ext cx="6188190" cy="1622321"/>
          </a:xfrm>
        </p:spPr>
        <p:txBody>
          <a:bodyPr>
            <a:normAutofit/>
          </a:bodyPr>
          <a:lstStyle/>
          <a:p>
            <a:r>
              <a:rPr lang="ru-RU">
                <a:solidFill>
                  <a:srgbClr val="EBEBEB"/>
                </a:solidFill>
              </a:rPr>
              <a:t>Bitcoin</a:t>
            </a:r>
          </a:p>
        </p:txBody>
      </p:sp>
      <p:sp>
        <p:nvSpPr>
          <p:cNvPr id="3" name="Объект 2">
            <a:extLst>
              <a:ext uri="{FF2B5EF4-FFF2-40B4-BE49-F238E27FC236}">
                <a16:creationId xmlns:a16="http://schemas.microsoft.com/office/drawing/2014/main" xmlns="" id="{FB7AF21C-C6C5-F9B2-4CF4-7E3E13C89E1A}"/>
              </a:ext>
            </a:extLst>
          </p:cNvPr>
          <p:cNvSpPr>
            <a:spLocks noGrp="1"/>
          </p:cNvSpPr>
          <p:nvPr>
            <p:ph idx="1"/>
          </p:nvPr>
        </p:nvSpPr>
        <p:spPr>
          <a:xfrm>
            <a:off x="648930" y="2438400"/>
            <a:ext cx="6188189" cy="3785419"/>
          </a:xfrm>
        </p:spPr>
        <p:txBody>
          <a:bodyPr vert="horz" lIns="91440" tIns="45720" rIns="91440" bIns="45720" rtlCol="0">
            <a:normAutofit/>
          </a:bodyPr>
          <a:lstStyle/>
          <a:p>
            <a:pPr marL="0" indent="0">
              <a:lnSpc>
                <a:spcPct val="90000"/>
              </a:lnSpc>
              <a:buNone/>
            </a:pPr>
            <a:r>
              <a:rPr lang="ru-RU" sz="1700">
                <a:solidFill>
                  <a:srgbClr val="FFFFFF"/>
                </a:solidFill>
                <a:ea typeface="+mn-lt"/>
                <a:cs typeface="+mn-lt"/>
              </a:rPr>
              <a:t>Bitcoin (w skrócie btc.) to nazwa waluty internetowej, której koncepcja została opracowana w roku 2009 przez nieznaną bliżej osobę (lub grupę osób) kryjącą się pod pseudonimem Satoshi Nakamoto. U podstaw legła nieco szalona idea poszukiwania środka płatniczego tańszego i lepszego, a przede wszystkim niezależnego od rządów i banków centralnych. Bitcoin to zarazem nazwa dostępnego dla wszystkich bezpłatnego oprogramowania, którego zadaniem jest obsługiwanie zawieranych transakcji. Aby z niego korzystać, wystarczy zainstalować na swoim komputerze odpowiedni program i założyć wirtualny portfel, w którym zapisany będzie nasz stan konta. W danym momencie bitcoin wynosi 189 838,04</a:t>
            </a:r>
            <a:r>
              <a:rPr lang="ru-RU" sz="1700">
                <a:solidFill>
                  <a:srgbClr val="FFFFFF"/>
                </a:solidFill>
                <a:latin typeface="Arial"/>
                <a:ea typeface="+mn-lt"/>
                <a:cs typeface="Arial"/>
              </a:rPr>
              <a:t>PLN</a:t>
            </a:r>
            <a:endParaRPr lang="ru-RU" sz="1700">
              <a:solidFill>
                <a:srgbClr val="FFFFFF"/>
              </a:solidFill>
            </a:endParaRPr>
          </a:p>
        </p:txBody>
      </p:sp>
      <p:sp>
        <p:nvSpPr>
          <p:cNvPr id="7"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Рисунок 3" descr="W USA bitcoin na równi z tradycyjnym pieniądzem? Gazeta Bankowa">
            <a:extLst>
              <a:ext uri="{FF2B5EF4-FFF2-40B4-BE49-F238E27FC236}">
                <a16:creationId xmlns:a16="http://schemas.microsoft.com/office/drawing/2014/main" xmlns="" id="{029056A9-BADD-4DDA-B9D2-AC0ACA67B4B0}"/>
              </a:ext>
            </a:extLst>
          </p:cNvPr>
          <p:cNvPicPr>
            <a:picLocks noChangeAspect="1"/>
          </p:cNvPicPr>
          <p:nvPr/>
        </p:nvPicPr>
        <p:blipFill rotWithShape="1">
          <a:blip r:embed="rId3"/>
          <a:srcRect l="29977" r="30762"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52430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9BC9D0-6F2C-35AD-C92E-F0F37645855A}"/>
              </a:ext>
            </a:extLst>
          </p:cNvPr>
          <p:cNvSpPr>
            <a:spLocks noGrp="1"/>
          </p:cNvSpPr>
          <p:nvPr>
            <p:ph type="title"/>
          </p:nvPr>
        </p:nvSpPr>
        <p:spPr>
          <a:xfrm>
            <a:off x="648930" y="629266"/>
            <a:ext cx="9252154" cy="1223983"/>
          </a:xfrm>
        </p:spPr>
        <p:txBody>
          <a:bodyPr>
            <a:normAutofit/>
          </a:bodyPr>
          <a:lstStyle/>
          <a:p>
            <a:r>
              <a:rPr lang="ru-RU"/>
              <a:t>+BONUS</a:t>
            </a:r>
          </a:p>
        </p:txBody>
      </p:sp>
      <p:sp>
        <p:nvSpPr>
          <p:cNvPr id="3" name="Объект 2">
            <a:extLst>
              <a:ext uri="{FF2B5EF4-FFF2-40B4-BE49-F238E27FC236}">
                <a16:creationId xmlns:a16="http://schemas.microsoft.com/office/drawing/2014/main" xmlns="" id="{8387819C-7944-818C-BB55-140745D61981}"/>
              </a:ext>
            </a:extLst>
          </p:cNvPr>
          <p:cNvSpPr>
            <a:spLocks noGrp="1"/>
          </p:cNvSpPr>
          <p:nvPr>
            <p:ph idx="1"/>
          </p:nvPr>
        </p:nvSpPr>
        <p:spPr>
          <a:xfrm>
            <a:off x="763500" y="1434376"/>
            <a:ext cx="4884165" cy="4196185"/>
          </a:xfrm>
        </p:spPr>
        <p:txBody>
          <a:bodyPr vert="horz" lIns="91440" tIns="45720" rIns="91440" bIns="45720" rtlCol="0" anchor="t">
            <a:noAutofit/>
          </a:bodyPr>
          <a:lstStyle/>
          <a:p>
            <a:pPr marL="0" indent="0">
              <a:lnSpc>
                <a:spcPct val="90000"/>
              </a:lnSpc>
              <a:buNone/>
            </a:pPr>
            <a:r>
              <a:rPr lang="ru-RU" sz="1600" err="1">
                <a:latin typeface="Georgia"/>
              </a:rPr>
              <a:t>Takie</a:t>
            </a:r>
            <a:r>
              <a:rPr lang="ru-RU" sz="1600" dirty="0">
                <a:latin typeface="Georgia"/>
              </a:rPr>
              <a:t> </a:t>
            </a:r>
            <a:r>
              <a:rPr lang="ru-RU" sz="1600" err="1">
                <a:latin typeface="Georgia"/>
              </a:rPr>
              <a:t>rozwiązanie</a:t>
            </a:r>
            <a:r>
              <a:rPr lang="ru-RU" sz="1600" dirty="0">
                <a:latin typeface="Georgia"/>
              </a:rPr>
              <a:t> </a:t>
            </a:r>
            <a:r>
              <a:rPr lang="ru-RU" sz="1600" err="1">
                <a:latin typeface="Georgia"/>
              </a:rPr>
              <a:t>jednak</a:t>
            </a:r>
            <a:r>
              <a:rPr lang="ru-RU" sz="1600" dirty="0">
                <a:latin typeface="Georgia"/>
              </a:rPr>
              <a:t> </a:t>
            </a:r>
            <a:r>
              <a:rPr lang="ru-RU" sz="1600" err="1">
                <a:latin typeface="Georgia"/>
              </a:rPr>
              <a:t>również</a:t>
            </a:r>
            <a:r>
              <a:rPr lang="ru-RU" sz="1600" dirty="0">
                <a:latin typeface="Georgia"/>
              </a:rPr>
              <a:t> </a:t>
            </a:r>
            <a:r>
              <a:rPr lang="ru-RU" sz="1600" err="1">
                <a:latin typeface="Georgia"/>
              </a:rPr>
              <a:t>przyniosło</a:t>
            </a:r>
            <a:r>
              <a:rPr lang="ru-RU" sz="1600" dirty="0">
                <a:latin typeface="Georgia"/>
              </a:rPr>
              <a:t> </a:t>
            </a:r>
            <a:r>
              <a:rPr lang="ru-RU" sz="1600" err="1">
                <a:latin typeface="Georgia"/>
              </a:rPr>
              <a:t>pewne</a:t>
            </a:r>
            <a:r>
              <a:rPr lang="ru-RU" sz="1600" dirty="0">
                <a:latin typeface="Georgia"/>
              </a:rPr>
              <a:t> </a:t>
            </a:r>
            <a:r>
              <a:rPr lang="ru-RU" sz="1600" err="1">
                <a:latin typeface="Georgia"/>
              </a:rPr>
              <a:t>trudności</a:t>
            </a:r>
            <a:r>
              <a:rPr lang="ru-RU" sz="1600" dirty="0">
                <a:latin typeface="Georgia"/>
              </a:rPr>
              <a:t>. </a:t>
            </a:r>
            <a:r>
              <a:rPr lang="ru-RU" sz="1600" err="1">
                <a:latin typeface="Georgia"/>
              </a:rPr>
              <a:t>Metale</a:t>
            </a:r>
            <a:r>
              <a:rPr lang="ru-RU" sz="1600" dirty="0">
                <a:latin typeface="Georgia"/>
              </a:rPr>
              <a:t> </a:t>
            </a:r>
            <a:r>
              <a:rPr lang="ru-RU" sz="1600" err="1">
                <a:latin typeface="Georgia"/>
              </a:rPr>
              <a:t>nie</a:t>
            </a:r>
            <a:r>
              <a:rPr lang="ru-RU" sz="1600" dirty="0">
                <a:latin typeface="Georgia"/>
              </a:rPr>
              <a:t> </a:t>
            </a:r>
            <a:r>
              <a:rPr lang="ru-RU" sz="1600" err="1">
                <a:latin typeface="Georgia"/>
              </a:rPr>
              <a:t>zawsze</a:t>
            </a:r>
            <a:r>
              <a:rPr lang="ru-RU" sz="1600" dirty="0">
                <a:latin typeface="Georgia"/>
              </a:rPr>
              <a:t> </a:t>
            </a:r>
            <a:r>
              <a:rPr lang="ru-RU" sz="1600" err="1">
                <a:latin typeface="Georgia"/>
              </a:rPr>
              <a:t>były</a:t>
            </a:r>
            <a:r>
              <a:rPr lang="ru-RU" sz="1600" dirty="0">
                <a:latin typeface="Georgia"/>
              </a:rPr>
              <a:t> </a:t>
            </a:r>
            <a:r>
              <a:rPr lang="ru-RU" sz="1600" err="1">
                <a:latin typeface="Georgia"/>
              </a:rPr>
              <a:t>takich</a:t>
            </a:r>
            <a:r>
              <a:rPr lang="ru-RU" sz="1600" dirty="0">
                <a:latin typeface="Georgia"/>
              </a:rPr>
              <a:t> </a:t>
            </a:r>
            <a:r>
              <a:rPr lang="ru-RU" sz="1600" err="1">
                <a:latin typeface="Georgia"/>
              </a:rPr>
              <a:t>samych</a:t>
            </a:r>
            <a:r>
              <a:rPr lang="ru-RU" sz="1600" dirty="0">
                <a:latin typeface="Georgia"/>
              </a:rPr>
              <a:t> </a:t>
            </a:r>
            <a:r>
              <a:rPr lang="ru-RU" sz="1600" err="1">
                <a:latin typeface="Georgia"/>
              </a:rPr>
              <a:t>rozmiarów</a:t>
            </a:r>
            <a:r>
              <a:rPr lang="ru-RU" sz="1600" dirty="0">
                <a:latin typeface="Georgia"/>
              </a:rPr>
              <a:t>. </a:t>
            </a:r>
            <a:r>
              <a:rPr lang="ru-RU" sz="1600" err="1">
                <a:latin typeface="Georgia"/>
              </a:rPr>
              <a:t>Sztaby</a:t>
            </a:r>
            <a:r>
              <a:rPr lang="ru-RU" sz="1600" dirty="0">
                <a:latin typeface="Georgia"/>
              </a:rPr>
              <a:t> </a:t>
            </a:r>
            <a:r>
              <a:rPr lang="ru-RU" sz="1600" err="1">
                <a:latin typeface="Georgia"/>
              </a:rPr>
              <a:t>złota</a:t>
            </a:r>
            <a:r>
              <a:rPr lang="ru-RU" sz="1600" dirty="0">
                <a:latin typeface="Georgia"/>
              </a:rPr>
              <a:t> i </a:t>
            </a:r>
            <a:r>
              <a:rPr lang="ru-RU" sz="1600" err="1">
                <a:latin typeface="Georgia"/>
              </a:rPr>
              <a:t>srebra</a:t>
            </a:r>
            <a:r>
              <a:rPr lang="ru-RU" sz="1600" dirty="0">
                <a:latin typeface="Georgia"/>
              </a:rPr>
              <a:t> </a:t>
            </a:r>
            <a:r>
              <a:rPr lang="ru-RU" sz="1600" err="1">
                <a:latin typeface="Georgia"/>
              </a:rPr>
              <a:t>były</a:t>
            </a:r>
            <a:r>
              <a:rPr lang="ru-RU" sz="1600" dirty="0">
                <a:latin typeface="Georgia"/>
              </a:rPr>
              <a:t> </a:t>
            </a:r>
            <a:r>
              <a:rPr lang="ru-RU" sz="1600" err="1">
                <a:latin typeface="Georgia"/>
              </a:rPr>
              <a:t>zwykle</a:t>
            </a:r>
            <a:r>
              <a:rPr lang="ru-RU" sz="1600" dirty="0">
                <a:latin typeface="Georgia"/>
              </a:rPr>
              <a:t> </a:t>
            </a:r>
            <a:r>
              <a:rPr lang="ru-RU" sz="1600" err="1">
                <a:latin typeface="Georgia"/>
              </a:rPr>
              <a:t>zbyt</a:t>
            </a:r>
            <a:r>
              <a:rPr lang="ru-RU" sz="1600" dirty="0">
                <a:latin typeface="Georgia"/>
              </a:rPr>
              <a:t> </a:t>
            </a:r>
            <a:r>
              <a:rPr lang="ru-RU" sz="1600" err="1">
                <a:latin typeface="Georgia"/>
              </a:rPr>
              <a:t>duże</a:t>
            </a:r>
            <a:r>
              <a:rPr lang="ru-RU" sz="1600" dirty="0">
                <a:latin typeface="Georgia"/>
              </a:rPr>
              <a:t> i </a:t>
            </a:r>
            <a:r>
              <a:rPr lang="ru-RU" sz="1600" err="1">
                <a:latin typeface="Georgia"/>
              </a:rPr>
              <a:t>wartościowe</a:t>
            </a:r>
            <a:r>
              <a:rPr lang="ru-RU" sz="1600" dirty="0">
                <a:latin typeface="Georgia"/>
              </a:rPr>
              <a:t>, </a:t>
            </a:r>
            <a:r>
              <a:rPr lang="ru-RU" sz="1600" err="1">
                <a:latin typeface="Georgia"/>
              </a:rPr>
              <a:t>aby</a:t>
            </a:r>
            <a:r>
              <a:rPr lang="ru-RU" sz="1600" dirty="0">
                <a:latin typeface="Georgia"/>
              </a:rPr>
              <a:t> </a:t>
            </a:r>
            <a:r>
              <a:rPr lang="ru-RU" sz="1600" err="1">
                <a:latin typeface="Georgia"/>
              </a:rPr>
              <a:t>można</a:t>
            </a:r>
            <a:r>
              <a:rPr lang="ru-RU" sz="1600" dirty="0">
                <a:latin typeface="Georgia"/>
              </a:rPr>
              <a:t> </a:t>
            </a:r>
            <a:r>
              <a:rPr lang="ru-RU" sz="1600" err="1">
                <a:latin typeface="Georgia"/>
              </a:rPr>
              <a:t>było</a:t>
            </a:r>
            <a:r>
              <a:rPr lang="ru-RU" sz="1600" dirty="0">
                <a:latin typeface="Georgia"/>
              </a:rPr>
              <a:t> </a:t>
            </a:r>
            <a:r>
              <a:rPr lang="ru-RU" sz="1600" err="1">
                <a:latin typeface="Georgia"/>
              </a:rPr>
              <a:t>nimi</a:t>
            </a:r>
            <a:r>
              <a:rPr lang="ru-RU" sz="1600" dirty="0">
                <a:latin typeface="Georgia"/>
              </a:rPr>
              <a:t> </a:t>
            </a:r>
            <a:r>
              <a:rPr lang="ru-RU" sz="1600" err="1">
                <a:latin typeface="Georgia"/>
              </a:rPr>
              <a:t>zapłacić</a:t>
            </a:r>
            <a:r>
              <a:rPr lang="ru-RU" sz="1600" dirty="0">
                <a:latin typeface="Georgia"/>
              </a:rPr>
              <a:t> </a:t>
            </a:r>
            <a:r>
              <a:rPr lang="ru-RU" sz="1600" err="1">
                <a:latin typeface="Georgia"/>
              </a:rPr>
              <a:t>podczas</a:t>
            </a:r>
            <a:r>
              <a:rPr lang="ru-RU" sz="1600" dirty="0">
                <a:latin typeface="Georgia"/>
              </a:rPr>
              <a:t> </a:t>
            </a:r>
            <a:r>
              <a:rPr lang="ru-RU" sz="1600" err="1">
                <a:latin typeface="Georgia"/>
              </a:rPr>
              <a:t>jednej</a:t>
            </a:r>
            <a:r>
              <a:rPr lang="ru-RU" sz="1600" dirty="0">
                <a:latin typeface="Georgia"/>
              </a:rPr>
              <a:t> </a:t>
            </a:r>
            <a:r>
              <a:rPr lang="ru-RU" sz="1600" err="1">
                <a:latin typeface="Georgia"/>
              </a:rPr>
              <a:t>transakcji</a:t>
            </a:r>
            <a:r>
              <a:rPr lang="ru-RU" sz="1600" dirty="0">
                <a:latin typeface="Georgia"/>
              </a:rPr>
              <a:t>, a </a:t>
            </a:r>
            <a:r>
              <a:rPr lang="ru-RU" sz="1600" err="1">
                <a:latin typeface="Georgia"/>
              </a:rPr>
              <a:t>ich</a:t>
            </a:r>
            <a:r>
              <a:rPr lang="ru-RU" sz="1600" dirty="0">
                <a:latin typeface="Georgia"/>
              </a:rPr>
              <a:t> </a:t>
            </a:r>
            <a:r>
              <a:rPr lang="ru-RU" sz="1600" err="1">
                <a:latin typeface="Georgia"/>
              </a:rPr>
              <a:t>rozdrabnianie</a:t>
            </a:r>
            <a:r>
              <a:rPr lang="ru-RU" sz="1600" dirty="0">
                <a:latin typeface="Georgia"/>
              </a:rPr>
              <a:t>, </a:t>
            </a:r>
            <a:r>
              <a:rPr lang="ru-RU" sz="1600" err="1">
                <a:latin typeface="Georgia"/>
              </a:rPr>
              <a:t>dzielenie</a:t>
            </a:r>
            <a:r>
              <a:rPr lang="ru-RU" sz="1600" dirty="0">
                <a:latin typeface="Georgia"/>
              </a:rPr>
              <a:t> i </a:t>
            </a:r>
            <a:r>
              <a:rPr lang="ru-RU" sz="1600" err="1">
                <a:latin typeface="Georgia"/>
              </a:rPr>
              <a:t>ważenie</a:t>
            </a:r>
            <a:r>
              <a:rPr lang="ru-RU" sz="1600" dirty="0">
                <a:latin typeface="Georgia"/>
              </a:rPr>
              <a:t> </a:t>
            </a:r>
            <a:r>
              <a:rPr lang="ru-RU" sz="1600" err="1">
                <a:latin typeface="Georgia"/>
              </a:rPr>
              <a:t>było</a:t>
            </a:r>
            <a:r>
              <a:rPr lang="ru-RU" sz="1600" dirty="0">
                <a:latin typeface="Georgia"/>
              </a:rPr>
              <a:t> </a:t>
            </a:r>
            <a:r>
              <a:rPr lang="ru-RU" sz="1600" err="1">
                <a:latin typeface="Georgia"/>
              </a:rPr>
              <a:t>stanowczo</a:t>
            </a:r>
            <a:r>
              <a:rPr lang="ru-RU" sz="1600" dirty="0">
                <a:latin typeface="Georgia"/>
              </a:rPr>
              <a:t> </a:t>
            </a:r>
            <a:r>
              <a:rPr lang="ru-RU" sz="1600" err="1">
                <a:latin typeface="Georgia"/>
              </a:rPr>
              <a:t>zbyt</a:t>
            </a:r>
            <a:r>
              <a:rPr lang="ru-RU" sz="1600" dirty="0">
                <a:latin typeface="Georgia"/>
              </a:rPr>
              <a:t> </a:t>
            </a:r>
            <a:r>
              <a:rPr lang="ru-RU" sz="1600" err="1">
                <a:latin typeface="Georgia"/>
              </a:rPr>
              <a:t>czasochłonne</a:t>
            </a:r>
            <a:r>
              <a:rPr lang="ru-RU" sz="1600" dirty="0">
                <a:latin typeface="Georgia"/>
              </a:rPr>
              <a:t>. </a:t>
            </a:r>
            <a:r>
              <a:rPr lang="ru-RU" sz="1600" err="1">
                <a:latin typeface="Georgia"/>
              </a:rPr>
              <a:t>Metale</a:t>
            </a:r>
            <a:r>
              <a:rPr lang="ru-RU" sz="1600" dirty="0">
                <a:latin typeface="Georgia"/>
              </a:rPr>
              <a:t> </a:t>
            </a:r>
            <a:r>
              <a:rPr lang="ru-RU" sz="1600" err="1">
                <a:latin typeface="Georgia"/>
              </a:rPr>
              <a:t>rozdrabniano</a:t>
            </a:r>
            <a:r>
              <a:rPr lang="ru-RU" sz="1600" dirty="0">
                <a:latin typeface="Georgia"/>
              </a:rPr>
              <a:t> </a:t>
            </a:r>
            <a:r>
              <a:rPr lang="ru-RU" sz="1600" err="1">
                <a:latin typeface="Georgia"/>
              </a:rPr>
              <a:t>na</a:t>
            </a:r>
            <a:r>
              <a:rPr lang="ru-RU" sz="1600" dirty="0">
                <a:latin typeface="Georgia"/>
              </a:rPr>
              <a:t> </a:t>
            </a:r>
            <a:r>
              <a:rPr lang="ru-RU" sz="1600" err="1">
                <a:latin typeface="Georgia"/>
              </a:rPr>
              <a:t>mniejsze</a:t>
            </a:r>
            <a:r>
              <a:rPr lang="ru-RU" sz="1600" dirty="0">
                <a:latin typeface="Georgia"/>
              </a:rPr>
              <a:t> </a:t>
            </a:r>
            <a:r>
              <a:rPr lang="ru-RU" sz="1600" err="1">
                <a:latin typeface="Georgia"/>
              </a:rPr>
              <a:t>kawałki</a:t>
            </a:r>
            <a:r>
              <a:rPr lang="ru-RU" sz="1600" dirty="0">
                <a:latin typeface="Georgia"/>
              </a:rPr>
              <a:t>, w </a:t>
            </a:r>
            <a:r>
              <a:rPr lang="ru-RU" sz="1600" err="1">
                <a:latin typeface="Georgia"/>
              </a:rPr>
              <a:t>kształcie</a:t>
            </a:r>
            <a:r>
              <a:rPr lang="ru-RU" sz="1600" dirty="0">
                <a:latin typeface="Georgia"/>
              </a:rPr>
              <a:t> </a:t>
            </a:r>
            <a:r>
              <a:rPr lang="ru-RU" sz="1600" err="1">
                <a:latin typeface="Georgia"/>
              </a:rPr>
              <a:t>okrągłych</a:t>
            </a:r>
            <a:r>
              <a:rPr lang="ru-RU" sz="1600" dirty="0">
                <a:latin typeface="Georgia"/>
              </a:rPr>
              <a:t> </a:t>
            </a:r>
            <a:r>
              <a:rPr lang="ru-RU" sz="1600" err="1">
                <a:latin typeface="Georgia"/>
              </a:rPr>
              <a:t>lub</a:t>
            </a:r>
            <a:r>
              <a:rPr lang="ru-RU" sz="1600" dirty="0">
                <a:latin typeface="Georgia"/>
              </a:rPr>
              <a:t> </a:t>
            </a:r>
            <a:r>
              <a:rPr lang="ru-RU" sz="1600" err="1">
                <a:latin typeface="Georgia"/>
              </a:rPr>
              <a:t>spłaszczonych</a:t>
            </a:r>
            <a:r>
              <a:rPr lang="ru-RU" sz="1600" dirty="0">
                <a:latin typeface="Georgia"/>
              </a:rPr>
              <a:t> </a:t>
            </a:r>
            <a:r>
              <a:rPr lang="ru-RU" sz="1600" err="1">
                <a:latin typeface="Georgia"/>
              </a:rPr>
              <a:t>kulek</a:t>
            </a:r>
            <a:r>
              <a:rPr lang="ru-RU" sz="1600" dirty="0">
                <a:latin typeface="Georgia"/>
              </a:rPr>
              <a:t>. </a:t>
            </a:r>
            <a:r>
              <a:rPr lang="ru-RU" sz="1600" err="1">
                <a:latin typeface="Georgia"/>
              </a:rPr>
              <a:t>Podobnie</a:t>
            </a:r>
            <a:r>
              <a:rPr lang="ru-RU" sz="1600" dirty="0">
                <a:latin typeface="Georgia"/>
              </a:rPr>
              <a:t> </a:t>
            </a:r>
            <a:r>
              <a:rPr lang="ru-RU" sz="1600" err="1">
                <a:latin typeface="Georgia"/>
              </a:rPr>
              <a:t>jak</a:t>
            </a:r>
            <a:r>
              <a:rPr lang="ru-RU" sz="1600" dirty="0">
                <a:latin typeface="Georgia"/>
              </a:rPr>
              <a:t> w </a:t>
            </a:r>
            <a:r>
              <a:rPr lang="ru-RU" sz="1600" err="1">
                <a:latin typeface="Georgia"/>
              </a:rPr>
              <a:t>dzisiejszych</a:t>
            </a:r>
            <a:r>
              <a:rPr lang="ru-RU" sz="1600" dirty="0">
                <a:latin typeface="Georgia"/>
              </a:rPr>
              <a:t> </a:t>
            </a:r>
            <a:r>
              <a:rPr lang="ru-RU" sz="1600" err="1">
                <a:latin typeface="Georgia"/>
              </a:rPr>
              <a:t>czasach</a:t>
            </a:r>
            <a:r>
              <a:rPr lang="ru-RU" sz="1600" dirty="0">
                <a:latin typeface="Georgia"/>
              </a:rPr>
              <a:t>, </a:t>
            </a:r>
            <a:r>
              <a:rPr lang="ru-RU" sz="1600" err="1">
                <a:latin typeface="Georgia"/>
              </a:rPr>
              <a:t>również</a:t>
            </a:r>
            <a:r>
              <a:rPr lang="ru-RU" sz="1600" dirty="0">
                <a:latin typeface="Georgia"/>
              </a:rPr>
              <a:t> </a:t>
            </a:r>
            <a:r>
              <a:rPr lang="ru-RU" sz="1600" err="1">
                <a:latin typeface="Georgia"/>
              </a:rPr>
              <a:t>wówczas</a:t>
            </a:r>
            <a:r>
              <a:rPr lang="ru-RU" sz="1600" dirty="0">
                <a:latin typeface="Georgia"/>
              </a:rPr>
              <a:t> </a:t>
            </a:r>
            <a:r>
              <a:rPr lang="ru-RU" sz="1600" err="1">
                <a:latin typeface="Georgia"/>
              </a:rPr>
              <a:t>dochodziło</a:t>
            </a:r>
            <a:r>
              <a:rPr lang="ru-RU" sz="1600" dirty="0">
                <a:latin typeface="Georgia"/>
              </a:rPr>
              <a:t> </a:t>
            </a:r>
            <a:r>
              <a:rPr lang="ru-RU" sz="1600" err="1">
                <a:latin typeface="Georgia"/>
              </a:rPr>
              <a:t>do</a:t>
            </a:r>
            <a:r>
              <a:rPr lang="ru-RU" sz="1600" dirty="0">
                <a:latin typeface="Georgia"/>
              </a:rPr>
              <a:t> </a:t>
            </a:r>
            <a:r>
              <a:rPr lang="ru-RU" sz="1600" err="1">
                <a:latin typeface="Georgia"/>
              </a:rPr>
              <a:t>fałszerstw</a:t>
            </a:r>
            <a:r>
              <a:rPr lang="ru-RU" sz="1600" dirty="0">
                <a:latin typeface="Georgia"/>
              </a:rPr>
              <a:t>, </a:t>
            </a:r>
            <a:r>
              <a:rPr lang="ru-RU" sz="1600" err="1">
                <a:latin typeface="Georgia"/>
              </a:rPr>
              <a:t>polegających</a:t>
            </a:r>
            <a:r>
              <a:rPr lang="ru-RU" sz="1600" dirty="0">
                <a:latin typeface="Georgia"/>
              </a:rPr>
              <a:t> </a:t>
            </a:r>
            <a:r>
              <a:rPr lang="ru-RU" sz="1600" err="1">
                <a:latin typeface="Georgia"/>
              </a:rPr>
              <a:t>na</a:t>
            </a:r>
            <a:r>
              <a:rPr lang="ru-RU" sz="1600" dirty="0">
                <a:latin typeface="Georgia"/>
              </a:rPr>
              <a:t> </a:t>
            </a:r>
            <a:r>
              <a:rPr lang="ru-RU" sz="1600" err="1">
                <a:latin typeface="Georgia"/>
              </a:rPr>
              <a:t>przetapianiu</a:t>
            </a:r>
            <a:r>
              <a:rPr lang="ru-RU" sz="1600" dirty="0">
                <a:latin typeface="Georgia"/>
              </a:rPr>
              <a:t> </a:t>
            </a:r>
            <a:r>
              <a:rPr lang="ru-RU" sz="1600" err="1">
                <a:latin typeface="Georgia"/>
              </a:rPr>
              <a:t>metali</a:t>
            </a:r>
            <a:r>
              <a:rPr lang="ru-RU" sz="1600" dirty="0">
                <a:latin typeface="Georgia"/>
              </a:rPr>
              <a:t> z </a:t>
            </a:r>
            <a:r>
              <a:rPr lang="ru-RU" sz="1600" err="1">
                <a:latin typeface="Georgia"/>
              </a:rPr>
              <a:t>innymi</a:t>
            </a:r>
            <a:r>
              <a:rPr lang="ru-RU" sz="1600" dirty="0">
                <a:latin typeface="Georgia"/>
              </a:rPr>
              <a:t> </a:t>
            </a:r>
            <a:r>
              <a:rPr lang="ru-RU" sz="1600" err="1">
                <a:latin typeface="Georgia"/>
              </a:rPr>
              <a:t>surowcami</a:t>
            </a:r>
            <a:r>
              <a:rPr lang="ru-RU" sz="1600" dirty="0">
                <a:latin typeface="Georgia"/>
              </a:rPr>
              <a:t> i </a:t>
            </a:r>
            <a:r>
              <a:rPr lang="ru-RU" sz="1600" err="1">
                <a:latin typeface="Georgia"/>
              </a:rPr>
              <a:t>zmniejszaniu</a:t>
            </a:r>
            <a:r>
              <a:rPr lang="ru-RU" sz="1600" dirty="0">
                <a:latin typeface="Georgia"/>
              </a:rPr>
              <a:t> w </a:t>
            </a:r>
            <a:r>
              <a:rPr lang="ru-RU" sz="1600" err="1">
                <a:latin typeface="Georgia"/>
              </a:rPr>
              <a:t>ten</a:t>
            </a:r>
            <a:r>
              <a:rPr lang="ru-RU" sz="1600" dirty="0">
                <a:latin typeface="Georgia"/>
              </a:rPr>
              <a:t> </a:t>
            </a:r>
            <a:r>
              <a:rPr lang="ru-RU" sz="1600" err="1">
                <a:latin typeface="Georgia"/>
              </a:rPr>
              <a:t>sposób</a:t>
            </a:r>
            <a:r>
              <a:rPr lang="ru-RU" sz="1600" dirty="0">
                <a:latin typeface="Georgia"/>
              </a:rPr>
              <a:t> </a:t>
            </a:r>
            <a:r>
              <a:rPr lang="ru-RU" sz="1600" err="1">
                <a:latin typeface="Georgia"/>
              </a:rPr>
              <a:t>faktycznej</a:t>
            </a:r>
            <a:r>
              <a:rPr lang="ru-RU" sz="1600" dirty="0">
                <a:latin typeface="Georgia"/>
              </a:rPr>
              <a:t> </a:t>
            </a:r>
            <a:r>
              <a:rPr lang="ru-RU" sz="1600" err="1">
                <a:latin typeface="Georgia"/>
              </a:rPr>
              <a:t>ilości</a:t>
            </a:r>
            <a:r>
              <a:rPr lang="ru-RU" sz="1600" dirty="0">
                <a:latin typeface="Georgia"/>
              </a:rPr>
              <a:t> </a:t>
            </a:r>
            <a:r>
              <a:rPr lang="ru-RU" sz="1600" err="1">
                <a:latin typeface="Georgia"/>
              </a:rPr>
              <a:t>metalu</a:t>
            </a:r>
            <a:r>
              <a:rPr lang="ru-RU" sz="1600" dirty="0">
                <a:latin typeface="Georgia"/>
              </a:rPr>
              <a:t> </a:t>
            </a:r>
            <a:r>
              <a:rPr lang="ru-RU" sz="1600" err="1">
                <a:latin typeface="Georgia"/>
              </a:rPr>
              <a:t>szlachetnego</a:t>
            </a:r>
            <a:r>
              <a:rPr lang="ru-RU" sz="1600" dirty="0">
                <a:latin typeface="Georgia"/>
              </a:rPr>
              <a:t> w </a:t>
            </a:r>
            <a:r>
              <a:rPr lang="ru-RU" sz="1600" err="1">
                <a:latin typeface="Georgia"/>
              </a:rPr>
              <a:t>jednym</a:t>
            </a:r>
            <a:r>
              <a:rPr lang="ru-RU" sz="1600" dirty="0">
                <a:latin typeface="Georgia"/>
              </a:rPr>
              <a:t> </a:t>
            </a:r>
            <a:r>
              <a:rPr lang="ru-RU" sz="1600" err="1">
                <a:latin typeface="Georgia"/>
              </a:rPr>
              <a:t>kawałku</a:t>
            </a:r>
            <a:r>
              <a:rPr lang="ru-RU" sz="1600" dirty="0">
                <a:latin typeface="Georgia"/>
              </a:rPr>
              <a:t>. </a:t>
            </a:r>
            <a:r>
              <a:rPr lang="ru-RU" sz="1600" err="1">
                <a:latin typeface="Georgia"/>
              </a:rPr>
              <a:t>Aby</a:t>
            </a:r>
            <a:r>
              <a:rPr lang="ru-RU" sz="1600" dirty="0">
                <a:latin typeface="Georgia"/>
              </a:rPr>
              <a:t> </a:t>
            </a:r>
            <a:r>
              <a:rPr lang="ru-RU" sz="1600" err="1">
                <a:latin typeface="Georgia"/>
              </a:rPr>
              <a:t>temu</a:t>
            </a:r>
            <a:r>
              <a:rPr lang="ru-RU" sz="1600" dirty="0">
                <a:latin typeface="Georgia"/>
              </a:rPr>
              <a:t> </a:t>
            </a:r>
            <a:r>
              <a:rPr lang="ru-RU" sz="1600" err="1">
                <a:latin typeface="Georgia"/>
              </a:rPr>
              <a:t>zapobiec</a:t>
            </a:r>
            <a:r>
              <a:rPr lang="ru-RU" sz="1600" dirty="0">
                <a:latin typeface="Georgia"/>
              </a:rPr>
              <a:t>, </a:t>
            </a:r>
            <a:r>
              <a:rPr lang="ru-RU" sz="1600" err="1">
                <a:latin typeface="Georgia"/>
              </a:rPr>
              <a:t>na</a:t>
            </a:r>
            <a:r>
              <a:rPr lang="ru-RU" sz="1600" dirty="0">
                <a:latin typeface="Georgia"/>
              </a:rPr>
              <a:t> </a:t>
            </a:r>
            <a:r>
              <a:rPr lang="ru-RU" sz="1600" err="1">
                <a:latin typeface="Georgia"/>
              </a:rPr>
              <a:t>tych</a:t>
            </a:r>
            <a:r>
              <a:rPr lang="ru-RU" sz="1600" dirty="0">
                <a:latin typeface="Georgia"/>
              </a:rPr>
              <a:t> </a:t>
            </a:r>
            <a:r>
              <a:rPr lang="ru-RU" sz="1600" err="1">
                <a:latin typeface="Georgia"/>
              </a:rPr>
              <a:t>małych</a:t>
            </a:r>
            <a:r>
              <a:rPr lang="ru-RU" sz="1600" dirty="0">
                <a:latin typeface="Georgia"/>
              </a:rPr>
              <a:t> </a:t>
            </a:r>
            <a:r>
              <a:rPr lang="ru-RU" sz="1600" err="1">
                <a:latin typeface="Georgia"/>
              </a:rPr>
              <a:t>kuleczkach</a:t>
            </a:r>
            <a:r>
              <a:rPr lang="ru-RU" sz="1600" dirty="0">
                <a:latin typeface="Georgia"/>
              </a:rPr>
              <a:t> </a:t>
            </a:r>
            <a:r>
              <a:rPr lang="ru-RU" sz="1600" err="1">
                <a:latin typeface="Georgia"/>
              </a:rPr>
              <a:t>zaczęto</a:t>
            </a:r>
            <a:r>
              <a:rPr lang="ru-RU" sz="1600" dirty="0">
                <a:latin typeface="Georgia"/>
              </a:rPr>
              <a:t> </a:t>
            </a:r>
            <a:r>
              <a:rPr lang="ru-RU" sz="1600" err="1">
                <a:latin typeface="Georgia"/>
              </a:rPr>
              <a:t>bić</a:t>
            </a:r>
            <a:r>
              <a:rPr lang="ru-RU" sz="1600" dirty="0">
                <a:latin typeface="Georgia"/>
              </a:rPr>
              <a:t> </a:t>
            </a:r>
            <a:r>
              <a:rPr lang="ru-RU" sz="1600" err="1">
                <a:latin typeface="Georgia"/>
              </a:rPr>
              <a:t>pieczęcie</a:t>
            </a:r>
            <a:r>
              <a:rPr lang="ru-RU" sz="1600" dirty="0">
                <a:latin typeface="Georgia"/>
              </a:rPr>
              <a:t> i </a:t>
            </a:r>
            <a:r>
              <a:rPr lang="ru-RU" sz="1600" err="1">
                <a:latin typeface="Georgia"/>
              </a:rPr>
              <a:t>podobizny</a:t>
            </a:r>
            <a:r>
              <a:rPr lang="ru-RU" sz="1600" dirty="0">
                <a:latin typeface="Georgia"/>
              </a:rPr>
              <a:t> </a:t>
            </a:r>
            <a:r>
              <a:rPr lang="ru-RU" sz="1600" err="1">
                <a:latin typeface="Georgia"/>
              </a:rPr>
              <a:t>najwybitniejszych</a:t>
            </a:r>
            <a:r>
              <a:rPr lang="ru-RU" sz="1600" dirty="0">
                <a:latin typeface="Georgia"/>
              </a:rPr>
              <a:t> </a:t>
            </a:r>
            <a:r>
              <a:rPr lang="ru-RU" sz="1600" err="1">
                <a:latin typeface="Georgia"/>
              </a:rPr>
              <a:t>władców</a:t>
            </a:r>
            <a:r>
              <a:rPr lang="ru-RU" sz="1600" dirty="0">
                <a:latin typeface="Georgia"/>
              </a:rPr>
              <a:t>. </a:t>
            </a:r>
            <a:r>
              <a:rPr lang="ru-RU" sz="1600" err="1">
                <a:ea typeface="+mn-lt"/>
                <a:cs typeface="+mn-lt"/>
              </a:rPr>
              <a:t>Dzięki</a:t>
            </a:r>
            <a:r>
              <a:rPr lang="ru-RU" sz="1600" dirty="0">
                <a:ea typeface="+mn-lt"/>
                <a:cs typeface="+mn-lt"/>
              </a:rPr>
              <a:t> </a:t>
            </a:r>
            <a:r>
              <a:rPr lang="ru-RU" sz="1600" err="1">
                <a:ea typeface="+mn-lt"/>
                <a:cs typeface="+mn-lt"/>
              </a:rPr>
              <a:t>temu</a:t>
            </a:r>
            <a:r>
              <a:rPr lang="ru-RU" sz="1600" dirty="0">
                <a:ea typeface="+mn-lt"/>
                <a:cs typeface="+mn-lt"/>
              </a:rPr>
              <a:t>, </a:t>
            </a:r>
            <a:r>
              <a:rPr lang="ru-RU" sz="1600" err="1">
                <a:ea typeface="+mn-lt"/>
                <a:cs typeface="+mn-lt"/>
              </a:rPr>
              <a:t>posiadacz</a:t>
            </a:r>
            <a:r>
              <a:rPr lang="ru-RU" sz="1600" dirty="0">
                <a:ea typeface="+mn-lt"/>
                <a:cs typeface="+mn-lt"/>
              </a:rPr>
              <a:t> </a:t>
            </a:r>
            <a:r>
              <a:rPr lang="ru-RU" sz="1600" err="1">
                <a:ea typeface="+mn-lt"/>
                <a:cs typeface="+mn-lt"/>
              </a:rPr>
              <a:t>takich</a:t>
            </a:r>
            <a:r>
              <a:rPr lang="ru-RU" sz="1600" dirty="0">
                <a:ea typeface="+mn-lt"/>
                <a:cs typeface="+mn-lt"/>
              </a:rPr>
              <a:t> </a:t>
            </a:r>
            <a:r>
              <a:rPr lang="ru-RU" sz="1600" err="1">
                <a:ea typeface="+mn-lt"/>
                <a:cs typeface="+mn-lt"/>
              </a:rPr>
              <a:t>kulek</a:t>
            </a:r>
            <a:r>
              <a:rPr lang="ru-RU" sz="1600" dirty="0">
                <a:ea typeface="+mn-lt"/>
                <a:cs typeface="+mn-lt"/>
              </a:rPr>
              <a:t> </a:t>
            </a:r>
            <a:r>
              <a:rPr lang="ru-RU" sz="1600" err="1">
                <a:ea typeface="+mn-lt"/>
                <a:cs typeface="+mn-lt"/>
              </a:rPr>
              <a:t>metalu</a:t>
            </a:r>
            <a:r>
              <a:rPr lang="ru-RU" sz="1600" dirty="0">
                <a:ea typeface="+mn-lt"/>
                <a:cs typeface="+mn-lt"/>
              </a:rPr>
              <a:t> </a:t>
            </a:r>
            <a:r>
              <a:rPr lang="ru-RU" sz="1600" err="1">
                <a:ea typeface="+mn-lt"/>
                <a:cs typeface="+mn-lt"/>
              </a:rPr>
              <a:t>mógł</a:t>
            </a:r>
            <a:r>
              <a:rPr lang="ru-RU" sz="1600" dirty="0">
                <a:ea typeface="+mn-lt"/>
                <a:cs typeface="+mn-lt"/>
              </a:rPr>
              <a:t> </a:t>
            </a:r>
            <a:r>
              <a:rPr lang="ru-RU" sz="1600" err="1">
                <a:ea typeface="+mn-lt"/>
                <a:cs typeface="+mn-lt"/>
              </a:rPr>
              <a:t>mieć</a:t>
            </a:r>
            <a:r>
              <a:rPr lang="ru-RU" sz="1600" dirty="0">
                <a:ea typeface="+mn-lt"/>
                <a:cs typeface="+mn-lt"/>
              </a:rPr>
              <a:t> </a:t>
            </a:r>
            <a:r>
              <a:rPr lang="ru-RU" sz="1600" err="1">
                <a:ea typeface="+mn-lt"/>
                <a:cs typeface="+mn-lt"/>
              </a:rPr>
              <a:t>pewność</a:t>
            </a:r>
            <a:r>
              <a:rPr lang="ru-RU" sz="1600" dirty="0">
                <a:ea typeface="+mn-lt"/>
                <a:cs typeface="+mn-lt"/>
              </a:rPr>
              <a:t> </a:t>
            </a:r>
            <a:r>
              <a:rPr lang="ru-RU" sz="1600" err="1">
                <a:ea typeface="+mn-lt"/>
                <a:cs typeface="+mn-lt"/>
              </a:rPr>
              <a:t>co</a:t>
            </a:r>
            <a:r>
              <a:rPr lang="ru-RU" sz="1600" dirty="0">
                <a:ea typeface="+mn-lt"/>
                <a:cs typeface="+mn-lt"/>
              </a:rPr>
              <a:t> </a:t>
            </a:r>
            <a:r>
              <a:rPr lang="ru-RU" sz="1600" err="1">
                <a:ea typeface="+mn-lt"/>
                <a:cs typeface="+mn-lt"/>
              </a:rPr>
              <a:t>do</a:t>
            </a:r>
            <a:r>
              <a:rPr lang="ru-RU" sz="1600" dirty="0">
                <a:ea typeface="+mn-lt"/>
                <a:cs typeface="+mn-lt"/>
              </a:rPr>
              <a:t> </a:t>
            </a:r>
            <a:r>
              <a:rPr lang="ru-RU" sz="1600" err="1">
                <a:ea typeface="+mn-lt"/>
                <a:cs typeface="+mn-lt"/>
              </a:rPr>
              <a:t>ich</a:t>
            </a:r>
            <a:r>
              <a:rPr lang="ru-RU" sz="1600" dirty="0">
                <a:ea typeface="+mn-lt"/>
                <a:cs typeface="+mn-lt"/>
              </a:rPr>
              <a:t> </a:t>
            </a:r>
            <a:r>
              <a:rPr lang="ru-RU" sz="1600" err="1">
                <a:ea typeface="+mn-lt"/>
                <a:cs typeface="+mn-lt"/>
              </a:rPr>
              <a:t>wartości</a:t>
            </a:r>
            <a:r>
              <a:rPr lang="ru-RU" sz="1600" dirty="0">
                <a:ea typeface="+mn-lt"/>
                <a:cs typeface="+mn-lt"/>
              </a:rPr>
              <a:t>. W </a:t>
            </a:r>
            <a:r>
              <a:rPr lang="ru-RU" sz="1600" err="1">
                <a:ea typeface="+mn-lt"/>
                <a:cs typeface="+mn-lt"/>
              </a:rPr>
              <a:t>ten</a:t>
            </a:r>
            <a:r>
              <a:rPr lang="ru-RU" sz="1600" dirty="0">
                <a:ea typeface="+mn-lt"/>
                <a:cs typeface="+mn-lt"/>
              </a:rPr>
              <a:t> </a:t>
            </a:r>
            <a:r>
              <a:rPr lang="ru-RU" sz="1600" err="1">
                <a:ea typeface="+mn-lt"/>
                <a:cs typeface="+mn-lt"/>
              </a:rPr>
              <a:t>sposób</a:t>
            </a:r>
            <a:r>
              <a:rPr lang="ru-RU" sz="1600" dirty="0">
                <a:ea typeface="+mn-lt"/>
                <a:cs typeface="+mn-lt"/>
              </a:rPr>
              <a:t> </a:t>
            </a:r>
            <a:r>
              <a:rPr lang="ru-RU" sz="1600" err="1">
                <a:ea typeface="+mn-lt"/>
                <a:cs typeface="+mn-lt"/>
              </a:rPr>
              <a:t>powstały</a:t>
            </a:r>
            <a:r>
              <a:rPr lang="ru-RU" sz="1600" dirty="0">
                <a:ea typeface="+mn-lt"/>
                <a:cs typeface="+mn-lt"/>
              </a:rPr>
              <a:t> </a:t>
            </a:r>
            <a:r>
              <a:rPr lang="ru-RU" sz="1600" err="1">
                <a:ea typeface="+mn-lt"/>
                <a:cs typeface="+mn-lt"/>
              </a:rPr>
              <a:t>pierwsze</a:t>
            </a:r>
            <a:r>
              <a:rPr lang="ru-RU" sz="1600" dirty="0">
                <a:ea typeface="+mn-lt"/>
                <a:cs typeface="+mn-lt"/>
              </a:rPr>
              <a:t> </a:t>
            </a:r>
            <a:r>
              <a:rPr lang="ru-RU" sz="1600" err="1">
                <a:ea typeface="+mn-lt"/>
                <a:cs typeface="+mn-lt"/>
              </a:rPr>
              <a:t>pieniądze</a:t>
            </a:r>
            <a:r>
              <a:rPr lang="ru-RU" sz="1600" dirty="0">
                <a:ea typeface="+mn-lt"/>
                <a:cs typeface="+mn-lt"/>
              </a:rPr>
              <a:t> </a:t>
            </a:r>
            <a:r>
              <a:rPr lang="ru-RU" sz="1600" err="1">
                <a:ea typeface="+mn-lt"/>
                <a:cs typeface="+mn-lt"/>
              </a:rPr>
              <a:t>metalowe</a:t>
            </a:r>
            <a:r>
              <a:rPr lang="ru-RU" sz="1600" dirty="0">
                <a:ea typeface="+mn-lt"/>
                <a:cs typeface="+mn-lt"/>
              </a:rPr>
              <a:t>, </a:t>
            </a:r>
            <a:r>
              <a:rPr lang="ru-RU" sz="1600" err="1">
                <a:ea typeface="+mn-lt"/>
                <a:cs typeface="+mn-lt"/>
              </a:rPr>
              <a:t>zwane</a:t>
            </a:r>
            <a:r>
              <a:rPr lang="ru-RU" sz="1600" dirty="0">
                <a:ea typeface="+mn-lt"/>
                <a:cs typeface="+mn-lt"/>
              </a:rPr>
              <a:t> </a:t>
            </a:r>
            <a:r>
              <a:rPr lang="ru-RU" sz="1600" err="1">
                <a:ea typeface="+mn-lt"/>
                <a:cs typeface="+mn-lt"/>
              </a:rPr>
              <a:t>monetami</a:t>
            </a:r>
            <a:r>
              <a:rPr lang="ru-RU" sz="1600" dirty="0">
                <a:ea typeface="+mn-lt"/>
                <a:cs typeface="+mn-lt"/>
              </a:rPr>
              <a:t>, </a:t>
            </a:r>
            <a:r>
              <a:rPr lang="ru-RU" sz="1600" err="1">
                <a:ea typeface="+mn-lt"/>
                <a:cs typeface="+mn-lt"/>
              </a:rPr>
              <a:t>które</a:t>
            </a:r>
            <a:r>
              <a:rPr lang="ru-RU" sz="1600" dirty="0">
                <a:ea typeface="+mn-lt"/>
                <a:cs typeface="+mn-lt"/>
              </a:rPr>
              <a:t> </a:t>
            </a:r>
            <a:r>
              <a:rPr lang="ru-RU" sz="1600" err="1">
                <a:ea typeface="+mn-lt"/>
                <a:cs typeface="+mn-lt"/>
              </a:rPr>
              <a:t>zrewolucjonizowały</a:t>
            </a:r>
            <a:r>
              <a:rPr lang="ru-RU" sz="1600" dirty="0">
                <a:ea typeface="+mn-lt"/>
                <a:cs typeface="+mn-lt"/>
              </a:rPr>
              <a:t> </a:t>
            </a:r>
            <a:r>
              <a:rPr lang="ru-RU" sz="1600" err="1">
                <a:ea typeface="+mn-lt"/>
                <a:cs typeface="+mn-lt"/>
              </a:rPr>
              <a:t>proces</a:t>
            </a:r>
            <a:r>
              <a:rPr lang="ru-RU" sz="1600" dirty="0">
                <a:ea typeface="+mn-lt"/>
                <a:cs typeface="+mn-lt"/>
              </a:rPr>
              <a:t> </a:t>
            </a:r>
            <a:r>
              <a:rPr lang="ru-RU" sz="1600" err="1">
                <a:ea typeface="+mn-lt"/>
                <a:cs typeface="+mn-lt"/>
              </a:rPr>
              <a:t>wymiany</a:t>
            </a:r>
            <a:r>
              <a:rPr lang="ru-RU" sz="1600" dirty="0">
                <a:ea typeface="+mn-lt"/>
                <a:cs typeface="+mn-lt"/>
              </a:rPr>
              <a:t> </a:t>
            </a:r>
            <a:r>
              <a:rPr lang="ru-RU" sz="1600" err="1">
                <a:ea typeface="+mn-lt"/>
                <a:cs typeface="+mn-lt"/>
              </a:rPr>
              <a:t>handlowej</a:t>
            </a:r>
            <a:r>
              <a:rPr lang="ru-RU" sz="1600" dirty="0">
                <a:ea typeface="+mn-lt"/>
                <a:cs typeface="+mn-lt"/>
              </a:rPr>
              <a:t>.</a:t>
            </a:r>
            <a:endParaRPr lang="ru-RU" sz="1600" dirty="0"/>
          </a:p>
        </p:txBody>
      </p:sp>
      <p:pic>
        <p:nvPicPr>
          <p:cNvPr id="4" name="Рисунок 3" descr="Maple leaf – pierwsze najczystsze monety bulionowe">
            <a:extLst>
              <a:ext uri="{FF2B5EF4-FFF2-40B4-BE49-F238E27FC236}">
                <a16:creationId xmlns:a16="http://schemas.microsoft.com/office/drawing/2014/main" xmlns="" id="{BA4412DC-99AA-95B7-F7E1-C7E9229CB870}"/>
              </a:ext>
            </a:extLst>
          </p:cNvPr>
          <p:cNvPicPr>
            <a:picLocks noChangeAspect="1"/>
          </p:cNvPicPr>
          <p:nvPr/>
        </p:nvPicPr>
        <p:blipFill rotWithShape="1">
          <a:blip r:embed="rId3"/>
          <a:srcRect r="2559"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62402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234</Words>
  <Application>Microsoft Macintosh PowerPoint</Application>
  <PresentationFormat>Niestandardowy</PresentationFormat>
  <Paragraphs>20</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Ion</vt:lpstr>
      <vt:lpstr>Ewolucja pieniądza</vt:lpstr>
      <vt:lpstr>Najpierw za pieniądz uznawano barter, następnie pojawiły się monety bite ze szlachetnych kruszców, które z czasem ewoluowały w kwity depozytowe, a te w banknoty by następnie przybrać postać pieniądza elektronicznego, a być może w fazie następnej ewolucji przekształcą się w kryptowaluty.</vt:lpstr>
      <vt:lpstr>Barter</vt:lpstr>
      <vt:lpstr>Początki historii pieniądza sięgają czasów pierwotnych, kiedy to pojęcie pieniądza nie istniało. Ludzie stosowali barter, czyli bezpośrednią wymianę towaru za towar. Jednak taka wymiana nie zawsze była sprawiedliwa, ponieważ często wymieniano produkty o nieporównywalnej wartości. Zorientowano się, że takie rozwiązanie jest niepraktyczne i posiada wiele wad.</vt:lpstr>
      <vt:lpstr>W trakcie rozwoju cywilizacji i gospodarki płacenie za produkty przy pomocy worków zboża, czy innych towarów konsumpcyjnych okazało się niepraktyczne i uciążliwe. Stale rosnący poziom produkcji i konsumpcji oraz szybko rozwijający się handel wykształciły potrzebę znalezienia środka płatniczego, który będzie łatwiejszy do transportu i rozliczeń. Na kilka wieków przed naszą erą rolę pieniądza zaczęły pełnić metale. Na początku używano jedynie metali nieszlachetnych, takich jak żelazo, miedź i brąz. W późniejszym czasie formą pieniądza stały się metale szlachetne, czyli złoto i srebro, a czasem też platyna. </vt:lpstr>
      <vt:lpstr>Wraz z rozwojem technologii i gospodarki pojawiły się kolejne formy pieniądza, takie jak pieniądz papierowy i elektroniczny. Dziś coraz częściej korzystamy z cyfrowych transakcji, a płacenie bezgotówkowe staje się coraz bardziej popularne. Jednak bez względu na formę, pieniądz pozostaje nieodłącznym elementem naszego życia i gospodarki.  </vt:lpstr>
      <vt:lpstr>Kryptowaluta</vt:lpstr>
      <vt:lpstr>Bitcoin</vt:lpstr>
      <vt:lpstr>+BONUS</vt:lpstr>
      <vt:lpstr> 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Beata</cp:lastModifiedBy>
  <cp:revision>256</cp:revision>
  <dcterms:created xsi:type="dcterms:W3CDTF">2024-02-10T17:23:56Z</dcterms:created>
  <dcterms:modified xsi:type="dcterms:W3CDTF">2024-03-05T20:11:12Z</dcterms:modified>
</cp:coreProperties>
</file>