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4DA"/>
    <a:srgbClr val="FF3399"/>
    <a:srgbClr val="007635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95AB5-9AE2-41B4-BA9D-8786BA3D705E}" type="datetimeFigureOut">
              <a:rPr lang="sk-SK" smtClean="0"/>
              <a:t>20. 1. 2020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E8E12-AD1F-4D91-A84E-8ADC472309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702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8E12-AD1F-4D91-A84E-8ADC47230946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9EF1-C8B5-4BF3-B4CD-770914CA7E91}" type="datetimeFigureOut">
              <a:rPr lang="sk-SK" smtClean="0"/>
              <a:t>20. 1. 2020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0D5-6DF2-41BA-BB86-0B13D4A5A9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9EF1-C8B5-4BF3-B4CD-770914CA7E91}" type="datetimeFigureOut">
              <a:rPr lang="sk-SK" smtClean="0"/>
              <a:t>20. 1. 2020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0D5-6DF2-41BA-BB86-0B13D4A5A9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9EF1-C8B5-4BF3-B4CD-770914CA7E91}" type="datetimeFigureOut">
              <a:rPr lang="sk-SK" smtClean="0"/>
              <a:t>20. 1. 2020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0D5-6DF2-41BA-BB86-0B13D4A5A9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9EF1-C8B5-4BF3-B4CD-770914CA7E91}" type="datetimeFigureOut">
              <a:rPr lang="sk-SK" smtClean="0"/>
              <a:t>20. 1. 2020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0D5-6DF2-41BA-BB86-0B13D4A5A9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9EF1-C8B5-4BF3-B4CD-770914CA7E91}" type="datetimeFigureOut">
              <a:rPr lang="sk-SK" smtClean="0"/>
              <a:t>20. 1. 2020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0D5-6DF2-41BA-BB86-0B13D4A5A9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9EF1-C8B5-4BF3-B4CD-770914CA7E91}" type="datetimeFigureOut">
              <a:rPr lang="sk-SK" smtClean="0"/>
              <a:t>20. 1. 2020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0D5-6DF2-41BA-BB86-0B13D4A5A9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9EF1-C8B5-4BF3-B4CD-770914CA7E91}" type="datetimeFigureOut">
              <a:rPr lang="sk-SK" smtClean="0"/>
              <a:t>20. 1. 2020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0D5-6DF2-41BA-BB86-0B13D4A5A9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9EF1-C8B5-4BF3-B4CD-770914CA7E91}" type="datetimeFigureOut">
              <a:rPr lang="sk-SK" smtClean="0"/>
              <a:t>20. 1. 2020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0D5-6DF2-41BA-BB86-0B13D4A5A9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9EF1-C8B5-4BF3-B4CD-770914CA7E91}" type="datetimeFigureOut">
              <a:rPr lang="sk-SK" smtClean="0"/>
              <a:t>20. 1. 2020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0D5-6DF2-41BA-BB86-0B13D4A5A9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9EF1-C8B5-4BF3-B4CD-770914CA7E91}" type="datetimeFigureOut">
              <a:rPr lang="sk-SK" smtClean="0"/>
              <a:t>20. 1. 2020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0D5-6DF2-41BA-BB86-0B13D4A5A9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9EF1-C8B5-4BF3-B4CD-770914CA7E91}" type="datetimeFigureOut">
              <a:rPr lang="sk-SK" smtClean="0"/>
              <a:t>20. 1. 2020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0D5-6DF2-41BA-BB86-0B13D4A5A96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99EF1-C8B5-4BF3-B4CD-770914CA7E91}" type="datetimeFigureOut">
              <a:rPr lang="sk-SK" smtClean="0"/>
              <a:t>20. 1. 2020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830D5-6DF2-41BA-BB86-0B13D4A5A96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8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2428892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latin typeface="AR JULIAN" pitchFamily="2" charset="0"/>
                <a:cs typeface="Times New Roman" pitchFamily="18" charset="0"/>
              </a:rPr>
              <a:t>Jednobunkové organizmy</a:t>
            </a:r>
            <a:br>
              <a:rPr lang="sk-SK" sz="4800" b="1" dirty="0" smtClean="0">
                <a:latin typeface="AR JULIAN" pitchFamily="2" charset="0"/>
                <a:cs typeface="Times New Roman" pitchFamily="18" charset="0"/>
              </a:rPr>
            </a:br>
            <a:endParaRPr lang="sk-SK" sz="4800" b="1" dirty="0">
              <a:latin typeface="AR JULIAN" pitchFamily="2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29256" y="6072206"/>
            <a:ext cx="3714744" cy="785794"/>
          </a:xfrm>
        </p:spPr>
        <p:txBody>
          <a:bodyPr>
            <a:normAutofit fontScale="70000" lnSpcReduction="20000"/>
          </a:bodyPr>
          <a:lstStyle/>
          <a:p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Mgr. Veronika Bačovčinová </a:t>
            </a:r>
          </a:p>
          <a:p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ZŠ Jána Švermu, Humenné</a:t>
            </a:r>
            <a:endParaRPr lang="sk-SK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err="1" smtClean="0">
                <a:solidFill>
                  <a:srgbClr val="4D14DA"/>
                </a:solidFill>
                <a:latin typeface="Times New Roman" pitchFamily="18" charset="0"/>
                <a:cs typeface="Times New Roman" pitchFamily="18" charset="0"/>
              </a:rPr>
              <a:t>Červenoočko</a:t>
            </a:r>
            <a:endParaRPr lang="sk-SK" b="1" dirty="0">
              <a:solidFill>
                <a:srgbClr val="4D14D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5257800"/>
          </a:xfrm>
        </p:spPr>
        <p:txBody>
          <a:bodyPr/>
          <a:lstStyle/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ije v </a:t>
            </a:r>
            <a:r>
              <a:rPr lang="sk-SK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sladkých stojatých vodách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Pohybuje sa pomocou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bičíka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Má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červenú škvrnu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citlivú na svetlo.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čistej vode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žije ako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rastlina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a prebieha v ňom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fotosyntéza.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sk-SK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znečistenej vode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s dostatkom živín žije ako </a:t>
            </a:r>
            <a:r>
              <a:rPr lang="sk-SK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živočích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Picture 2" descr="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572008"/>
            <a:ext cx="6096000" cy="1971676"/>
          </a:xfrm>
          <a:prstGeom prst="rect">
            <a:avLst/>
          </a:prstGeom>
          <a:noFill/>
        </p:spPr>
      </p:pic>
      <p:pic>
        <p:nvPicPr>
          <p:cNvPr id="5" name="Obrázek 4" descr="GlassAnguishedAmphibian-sma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857232"/>
            <a:ext cx="2651750" cy="1523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8676" name="Picture 4" descr="VÃ½sledok vyhÄ¾adÃ¡vania obrÃ¡zkov pre dopyt euglena viridis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607873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Napíš si</a:t>
            </a:r>
            <a:br>
              <a:rPr lang="sk-SK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Jednobunkové organizmy</a:t>
            </a:r>
            <a:endParaRPr lang="sk-SK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K jednobunkovým organizmom patria rastliny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živočíchy, huby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, baktérie.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telo tvorí </a:t>
            </a:r>
            <a:r>
              <a:rPr lang="pl-P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jedna </a:t>
            </a:r>
            <a:r>
              <a:rPr lang="pl-P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bunka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vykonávajúca všetky životne dôležité funkcie. </a:t>
            </a:r>
          </a:p>
          <a:p>
            <a:endParaRPr lang="sk-SK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800" b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Rastliny </a:t>
            </a:r>
            <a:r>
              <a:rPr lang="sk-SK" sz="28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– riasy</a:t>
            </a:r>
            <a:endParaRPr lang="sk-SK" sz="28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výživu získavajú </a:t>
            </a:r>
            <a:r>
              <a:rPr lang="sk-SK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fotosyntézou 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žijú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vo vodnom a vlhkom prostredí </a:t>
            </a: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Zástupcovia:</a:t>
            </a:r>
          </a:p>
          <a:p>
            <a:pPr>
              <a:buNone/>
            </a:pP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drobnozrnko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žije na vlhkej kôre </a:t>
            </a:r>
          </a:p>
          <a:p>
            <a:pPr>
              <a:buNone/>
            </a:pPr>
            <a:r>
              <a:rPr lang="sk-SK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hlorela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červenoočko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žijú v sladkovodných stojatých vodách </a:t>
            </a:r>
          </a:p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Jednobunkové živočíchy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329642" cy="5143536"/>
          </a:xfrm>
        </p:spPr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Nazývame ich aj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prvoky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Vyskytujú sa vo vodnom prostredí a v pôde.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Živia sa požieraním iných malých organizmov, najmä </a:t>
            </a:r>
            <a:r>
              <a:rPr lang="sk-SK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baktérií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Zástupcovia jednobunkových živočíchov: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27650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357694"/>
            <a:ext cx="2286016" cy="1735370"/>
          </a:xfrm>
          <a:prstGeom prst="rect">
            <a:avLst/>
          </a:prstGeom>
          <a:noFill/>
        </p:spPr>
      </p:pic>
      <p:pic>
        <p:nvPicPr>
          <p:cNvPr id="27652" name="Picture 4" descr="SÃºvisiaci obrÃ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429132"/>
            <a:ext cx="2311194" cy="1571612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85918" y="6072206"/>
            <a:ext cx="2000264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rievička veľká</a:t>
            </a:r>
            <a:endParaRPr lang="sk-SK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715008" y="6072206"/>
            <a:ext cx="242889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meňavka veľká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Črievička veľká</a:t>
            </a:r>
            <a:endParaRPr lang="sk-SK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Žije v mlákach, močiaroch, stojatých vodách pod hladinou kde má dostatok kyslíka.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Pohybuje sa </a:t>
            </a:r>
            <a:r>
              <a:rPr lang="sk-SK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brvami.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Rozmnožuje sa 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pohlavne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spájaním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) i </a:t>
            </a:r>
            <a:r>
              <a:rPr lang="sk-SK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nepohlavne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delením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Je potravou pre väčšie živočíchy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k-SK" dirty="0"/>
          </a:p>
        </p:txBody>
      </p:sp>
      <p:pic>
        <p:nvPicPr>
          <p:cNvPr id="26626" name="Picture 2" descr="VÃ½sledok vyhÄ¾adÃ¡vania obrÃ¡zkov pre dopyt ÄrieviÄka veÄ¾kÃ¡ dele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4429132"/>
            <a:ext cx="6705227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5911873"/>
          </a:xfrm>
        </p:spPr>
        <p:txBody>
          <a:bodyPr/>
          <a:lstStyle/>
          <a:p>
            <a:pPr>
              <a:buNone/>
            </a:pP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Stavba tela: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VÃ½sledok vyhÄ¾adÃ¡vania obrÃ¡zkov pre dopyt ÄrieviÄka veÄ¾kÃ¡  stavba te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273199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Meňavka veľká</a:t>
            </a:r>
            <a:endParaRPr lang="sk-SK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357298"/>
            <a:ext cx="8186766" cy="5286412"/>
          </a:xfrm>
        </p:spPr>
        <p:txBody>
          <a:bodyPr>
            <a:normAutofit/>
          </a:bodyPr>
          <a:lstStyle/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ije najmä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sk-SK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čistých prekysličených vodách. </a:t>
            </a:r>
            <a:endParaRPr lang="sk-SK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Živí sa hlavne 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baktériami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Dokáže meniť svoj tvar vysúvaním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panôžok</a:t>
            </a:r>
            <a:r>
              <a:rPr lang="sk-SK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Tie slúžia na </a:t>
            </a:r>
            <a:r>
              <a:rPr lang="sk-SK" sz="2800" b="1" dirty="0" smtClean="0">
                <a:solidFill>
                  <a:srgbClr val="4D14DA"/>
                </a:solidFill>
                <a:latin typeface="Times New Roman" pitchFamily="18" charset="0"/>
                <a:cs typeface="Times New Roman" pitchFamily="18" charset="0"/>
              </a:rPr>
              <a:t>pohyb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aj </a:t>
            </a:r>
            <a:r>
              <a:rPr lang="sk-SK" sz="2800" b="1" dirty="0" smtClean="0">
                <a:solidFill>
                  <a:srgbClr val="4D14DA"/>
                </a:solidFill>
                <a:latin typeface="Times New Roman" pitchFamily="18" charset="0"/>
                <a:cs typeface="Times New Roman" pitchFamily="18" charset="0"/>
              </a:rPr>
              <a:t>príjem potravy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Ãºvisiaci obrÃ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429000"/>
            <a:ext cx="4307291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PrÃ­jem potravy meÅavk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25383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Stavba tela: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Stavba tela meÅav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6858048" cy="5132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Živočíchy - </a:t>
            </a:r>
            <a:r>
              <a:rPr lang="sk-SK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Prvoky </a:t>
            </a:r>
          </a:p>
          <a:p>
            <a:pPr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Zástupcovia: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800" b="1" dirty="0">
                <a:solidFill>
                  <a:srgbClr val="4D14DA"/>
                </a:solidFill>
                <a:latin typeface="Times New Roman" pitchFamily="18" charset="0"/>
                <a:cs typeface="Times New Roman" pitchFamily="18" charset="0"/>
              </a:rPr>
              <a:t>črievička </a:t>
            </a:r>
            <a:r>
              <a:rPr lang="sk-SK" sz="2800" b="1" dirty="0" smtClean="0">
                <a:solidFill>
                  <a:srgbClr val="4D14DA"/>
                </a:solidFill>
                <a:latin typeface="Times New Roman" pitchFamily="18" charset="0"/>
                <a:cs typeface="Times New Roman" pitchFamily="18" charset="0"/>
              </a:rPr>
              <a:t>veľká: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pohyb </a:t>
            </a:r>
            <a:r>
              <a:rPr lang="sk-SK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brvami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potravu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prijíma bunkovými ústočkami,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potravovej vakuole sa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trávi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škodlivé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látky sa z tela vylučujú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stiahnuteľnými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vakuolami,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jadrá: veľké – riadenie bunky, malé – rozmnožovanie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sk-SK" sz="2800" b="1" dirty="0">
                <a:solidFill>
                  <a:srgbClr val="4D14DA"/>
                </a:solidFill>
                <a:latin typeface="Times New Roman" pitchFamily="18" charset="0"/>
                <a:cs typeface="Times New Roman" pitchFamily="18" charset="0"/>
              </a:rPr>
              <a:t>meňavka veľká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– premenlivý tvar, pohyb </a:t>
            </a:r>
            <a:r>
              <a:rPr lang="sk-SK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panôžkami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Zopakujme si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Organizmy vieme rozdeliť do dvoch skupín:</a:t>
            </a:r>
          </a:p>
          <a:p>
            <a:pPr marL="514350" indent="-514350">
              <a:buAutoNum type="arabicPeriod"/>
            </a:pPr>
            <a:r>
              <a:rPr lang="sk-SK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Nebunkové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– vírusy</a:t>
            </a:r>
          </a:p>
          <a:p>
            <a:pPr marL="514350" indent="-514350">
              <a:buAutoNum type="arabicPeriod"/>
            </a:pPr>
            <a:r>
              <a:rPr lang="sk-SK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Bunkové</a:t>
            </a:r>
            <a:r>
              <a:rPr lang="sk-SK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-  baktérie, huby, rastliny, živočíchy</a:t>
            </a:r>
          </a:p>
          <a:p>
            <a:pPr marL="514350" indent="-514350">
              <a:buAutoNum type="arabicPeriod"/>
            </a:pPr>
            <a:endParaRPr lang="sk-SK" dirty="0"/>
          </a:p>
          <a:p>
            <a:pPr marL="514350" indent="-514350"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Podľa počtu buniek rozdeľujeme 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,,bunkové“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organizmy na:</a:t>
            </a:r>
          </a:p>
          <a:p>
            <a:pPr marL="514350" indent="-514350">
              <a:buAutoNum type="arabicPeriod"/>
            </a:pPr>
            <a:r>
              <a:rPr lang="sk-SK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Jednobunkové</a:t>
            </a:r>
          </a:p>
          <a:p>
            <a:pPr marL="514350" indent="-514350">
              <a:buAutoNum type="arabicPeriod"/>
            </a:pPr>
            <a:r>
              <a:rPr lang="sk-SK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Mnohobunkové</a:t>
            </a:r>
            <a:endParaRPr lang="sk-SK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Pamätáš si ma?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VÃ½sledok vyhÄ¾adÃ¡vania obrÃ¡zkov pre dopyt ÄervenooÄ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801734" cy="1552561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85720" y="2214554"/>
            <a:ext cx="714380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/>
              <a:t>1.</a:t>
            </a:r>
          </a:p>
        </p:txBody>
      </p:sp>
      <p:pic>
        <p:nvPicPr>
          <p:cNvPr id="32772" name="Picture 4" descr="VÃ½sledok vyhÄ¾adÃ¡vania obrÃ¡zkov pre dopyt drobnozrnko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2812771" cy="2392083"/>
          </a:xfrm>
          <a:prstGeom prst="rect">
            <a:avLst/>
          </a:prstGeom>
          <a:noFill/>
        </p:spPr>
      </p:pic>
      <p:pic>
        <p:nvPicPr>
          <p:cNvPr id="32774" name="Picture 6" descr="VÃ½sledok vyhÄ¾adÃ¡vania obrÃ¡zkov pre dopyt meÅav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214422"/>
            <a:ext cx="2352675" cy="2533651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857496"/>
            <a:ext cx="2952753" cy="178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SÃºvisiaci obrÃ¡z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857760"/>
            <a:ext cx="2286016" cy="1735370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2571736" y="6286520"/>
            <a:ext cx="928694" cy="5714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2.</a:t>
            </a:r>
            <a:endParaRPr lang="sk-SK" b="1" dirty="0"/>
          </a:p>
        </p:txBody>
      </p:sp>
      <p:sp>
        <p:nvSpPr>
          <p:cNvPr id="11" name="Obdélník 10"/>
          <p:cNvSpPr/>
          <p:nvPr/>
        </p:nvSpPr>
        <p:spPr>
          <a:xfrm>
            <a:off x="4572000" y="4786322"/>
            <a:ext cx="1071570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3.</a:t>
            </a:r>
            <a:endParaRPr lang="sk-SK" b="1" dirty="0"/>
          </a:p>
        </p:txBody>
      </p:sp>
      <p:sp>
        <p:nvSpPr>
          <p:cNvPr id="12" name="Obdélník 11"/>
          <p:cNvSpPr/>
          <p:nvPr/>
        </p:nvSpPr>
        <p:spPr>
          <a:xfrm>
            <a:off x="7715272" y="3214686"/>
            <a:ext cx="92869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4.</a:t>
            </a:r>
            <a:endParaRPr lang="sk-SK" b="1" dirty="0"/>
          </a:p>
        </p:txBody>
      </p:sp>
      <p:sp>
        <p:nvSpPr>
          <p:cNvPr id="13" name="Obdélník 12"/>
          <p:cNvSpPr/>
          <p:nvPr/>
        </p:nvSpPr>
        <p:spPr>
          <a:xfrm>
            <a:off x="7500958" y="6429396"/>
            <a:ext cx="928694" cy="428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5.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Porovnaj stavbu tela </a:t>
            </a:r>
            <a:r>
              <a:rPr lang="sk-SK" sz="3200" b="1" dirty="0" err="1" smtClean="0">
                <a:latin typeface="Times New Roman" pitchFamily="18" charset="0"/>
                <a:cs typeface="Times New Roman" pitchFamily="18" charset="0"/>
              </a:rPr>
              <a:t>drobnozrnka</a:t>
            </a:r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 a črievičky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295991" cy="305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214686"/>
            <a:ext cx="553003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285883"/>
          </a:xfrm>
        </p:spPr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Ďakujem za pozornosť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VÃ½sledok vyhÄ¾adÃ¡vania obrÃ¡zkov pre dopyt protis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41236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Jednobunkové organizmy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Majú telo zložené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 z 1 bunky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, ktorá vykonáva všetky dôležité funkcie. </a:t>
            </a:r>
          </a:p>
          <a:p>
            <a:pPr>
              <a:buNone/>
            </a:pPr>
            <a:r>
              <a:rPr lang="sk-SK" sz="2800" b="1" i="1" dirty="0" smtClean="0">
                <a:latin typeface="Times New Roman" pitchFamily="18" charset="0"/>
                <a:cs typeface="Times New Roman" pitchFamily="18" charset="0"/>
              </a:rPr>
              <a:t>Ktoré funkcie to sú?       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5" name="Elipsa 4"/>
          <p:cNvSpPr/>
          <p:nvPr/>
        </p:nvSpPr>
        <p:spPr>
          <a:xfrm>
            <a:off x="714348" y="3357562"/>
            <a:ext cx="2000264" cy="14287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pohyb</a:t>
            </a:r>
            <a:endParaRPr lang="sk-SK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5857884" y="5143512"/>
            <a:ext cx="2286016" cy="13573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vylučovanie odpadových látok</a:t>
            </a:r>
          </a:p>
        </p:txBody>
      </p:sp>
      <p:sp>
        <p:nvSpPr>
          <p:cNvPr id="7" name="Elipsa 6"/>
          <p:cNvSpPr/>
          <p:nvPr/>
        </p:nvSpPr>
        <p:spPr>
          <a:xfrm>
            <a:off x="3643306" y="5143512"/>
            <a:ext cx="1785950" cy="15001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ríjem  látok</a:t>
            </a:r>
            <a:endParaRPr lang="sk-SK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1500166" y="4857760"/>
            <a:ext cx="1643074" cy="13573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dýchanie</a:t>
            </a:r>
          </a:p>
        </p:txBody>
      </p:sp>
      <p:sp>
        <p:nvSpPr>
          <p:cNvPr id="9" name="Elipsa 8"/>
          <p:cNvSpPr/>
          <p:nvPr/>
        </p:nvSpPr>
        <p:spPr>
          <a:xfrm>
            <a:off x="5857884" y="3214686"/>
            <a:ext cx="2786082" cy="150019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rozmnožovanie</a:t>
            </a:r>
          </a:p>
        </p:txBody>
      </p:sp>
      <p:cxnSp>
        <p:nvCxnSpPr>
          <p:cNvPr id="15" name="Přímá spojovací šipka 14"/>
          <p:cNvCxnSpPr>
            <a:endCxn id="9" idx="1"/>
          </p:cNvCxnSpPr>
          <p:nvPr/>
        </p:nvCxnSpPr>
        <p:spPr>
          <a:xfrm>
            <a:off x="5500694" y="3357562"/>
            <a:ext cx="765203" cy="76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5429256" y="4286256"/>
            <a:ext cx="114300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5400000">
            <a:off x="4400481" y="4793400"/>
            <a:ext cx="52163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5400000">
            <a:off x="2893207" y="3964785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0800000" flipV="1">
            <a:off x="2643174" y="3286124"/>
            <a:ext cx="121444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000372"/>
            <a:ext cx="17240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6143668"/>
          </a:xfrm>
        </p:spPr>
        <p:txBody>
          <a:bodyPr/>
          <a:lstStyle/>
          <a:p>
            <a:r>
              <a:rPr lang="sk-SK" dirty="0" smtClean="0"/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K jednobunkovým organizmom patria: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VÃ½sledok vyhÄ¾adÃ¡vania obrÃ¡zkov pre dopyt baktÃ©r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2435042" cy="2233604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21431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928670"/>
            <a:ext cx="2178293" cy="231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 descr="Praprvoci - KoÅenonoÅ¾ci - MÄÅavka velkÃ¡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86190"/>
            <a:ext cx="1785950" cy="2542278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2500298" y="2714620"/>
            <a:ext cx="1500198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baktérie</a:t>
            </a:r>
            <a:endParaRPr lang="sk-SK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071670" y="5929330"/>
            <a:ext cx="2071702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huby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643702" y="3000372"/>
            <a:ext cx="1857388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rastliny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286512" y="6072206"/>
            <a:ext cx="228598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živočíchy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Stretli sme sa s jednobunkovými organizmami v 5. ročníku?</a:t>
            </a:r>
          </a:p>
          <a:p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 akom prostredí žijú tieto organizmy?</a:t>
            </a:r>
          </a:p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VÃ½sledok vyhÄ¾adÃ¡vania obrÃ¡zkov pre dopyt drobnozrn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928934"/>
            <a:ext cx="2517885" cy="3353365"/>
          </a:xfrm>
          <a:prstGeom prst="rect">
            <a:avLst/>
          </a:prstGeom>
          <a:noFill/>
        </p:spPr>
      </p:pic>
      <p:sp>
        <p:nvSpPr>
          <p:cNvPr id="14340" name="AutoShape 4" descr="VÃ½sledok vyhÄ¾adÃ¡vania obrÃ¡zkov pre dopyt kvasin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42" name="AutoShape 6" descr="VÃ½sledok vyhÄ¾adÃ¡vania obrÃ¡zkov pre dopyt kvasin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44" name="AutoShape 8" descr="VÃ½sledok vyhÄ¾adÃ¡vania obrÃ¡zkov pre dopyt kvasin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928934"/>
            <a:ext cx="2286016" cy="338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Jednobunkové rastliny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K jednobunkovým rastlinám zaraďujeme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riasy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Žijú vo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vlhkom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alebo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vodnom prostredí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Ich bunka obsahuje </a:t>
            </a:r>
            <a:r>
              <a:rPr lang="sk-SK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chloroplasty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vďaka čomu v nich prebieha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fotosyntéza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sz="2800" i="1" dirty="0" smtClean="0">
                <a:latin typeface="Times New Roman" pitchFamily="18" charset="0"/>
                <a:cs typeface="Times New Roman" pitchFamily="18" charset="0"/>
              </a:rPr>
              <a:t>Zástupcovia jednobunkových rastlín:</a:t>
            </a:r>
          </a:p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2714644" cy="2145934"/>
          </a:xfrm>
          <a:prstGeom prst="rect">
            <a:avLst/>
          </a:prstGeom>
          <a:noFill/>
        </p:spPr>
      </p:pic>
      <p:pic>
        <p:nvPicPr>
          <p:cNvPr id="13316" name="Picture 4" descr="VÃ½sledok vyhÄ¾adÃ¡vania obrÃ¡zkov pre dopyt chlore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214818"/>
            <a:ext cx="2895894" cy="1730614"/>
          </a:xfrm>
          <a:prstGeom prst="rect">
            <a:avLst/>
          </a:prstGeom>
          <a:noFill/>
        </p:spPr>
      </p:pic>
      <p:pic>
        <p:nvPicPr>
          <p:cNvPr id="13318" name="Picture 6" descr="VÃ½sledok vyhÄ¾adÃ¡vania obrÃ¡zkov pre dopyt ÄervenooÄk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929066"/>
            <a:ext cx="2571768" cy="1922478"/>
          </a:xfrm>
          <a:prstGeom prst="rect">
            <a:avLst/>
          </a:prstGeom>
          <a:noFill/>
        </p:spPr>
      </p:pic>
      <p:sp>
        <p:nvSpPr>
          <p:cNvPr id="7" name="Zaoblený obdélník 6"/>
          <p:cNvSpPr/>
          <p:nvPr/>
        </p:nvSpPr>
        <p:spPr>
          <a:xfrm>
            <a:off x="571472" y="6000768"/>
            <a:ext cx="1785950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drobnozrnko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500430" y="5857892"/>
            <a:ext cx="1785950" cy="6429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err="1">
                <a:latin typeface="Times New Roman" pitchFamily="18" charset="0"/>
                <a:cs typeface="Times New Roman" pitchFamily="18" charset="0"/>
              </a:rPr>
              <a:t>chlorella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572264" y="5929330"/>
            <a:ext cx="2214578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err="1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ervenoočko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sk-SK" b="1" dirty="0" err="1" smtClean="0">
                <a:solidFill>
                  <a:srgbClr val="4D14DA"/>
                </a:solidFill>
                <a:latin typeface="Times New Roman" pitchFamily="18" charset="0"/>
                <a:cs typeface="Times New Roman" pitchFamily="18" charset="0"/>
              </a:rPr>
              <a:t>Drobnozrnko</a:t>
            </a:r>
            <a:endParaRPr lang="sk-SK" b="1" dirty="0">
              <a:solidFill>
                <a:srgbClr val="4D14D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4840303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Žije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samostatne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alebo v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kolóniách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Má </a:t>
            </a:r>
            <a:r>
              <a:rPr lang="sk-SK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guľovitý tvar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bunky.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Nájdeme ho vo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vlhkom prostredí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(kôra stromov, múry, ploty, kaluže)</a:t>
            </a:r>
          </a:p>
          <a:p>
            <a:pPr>
              <a:buNone/>
            </a:pPr>
            <a:r>
              <a:rPr lang="sk-SK" sz="2800" i="1" dirty="0" smtClean="0">
                <a:latin typeface="Times New Roman" pitchFamily="18" charset="0"/>
                <a:cs typeface="Times New Roman" pitchFamily="18" charset="0"/>
              </a:rPr>
              <a:t>Stavba tela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Stavba tela drobnozrn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580" name="AutoShape 4" descr="Stavba tela drobnozrn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582" name="AutoShape 6" descr="Stavba tela drobnozrn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584" name="AutoShape 8" descr="Stavba tela drobnozrn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4586" name="Picture 10" descr="VÃ½sledok vyhÄ¾adÃ¡vania obrÃ¡zkov pre dopyt drobnozrnko stavba te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00438"/>
            <a:ext cx="4929222" cy="3058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3554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8584" cy="2928934"/>
          </a:xfrm>
          <a:prstGeom prst="rect">
            <a:avLst/>
          </a:prstGeom>
          <a:noFill/>
        </p:spPr>
      </p:pic>
      <p:pic>
        <p:nvPicPr>
          <p:cNvPr id="23556" name="Picture 4" descr="VÃ½sledok vyhÄ¾adÃ¡vania obrÃ¡zkov pre dopyt drobnozrnk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66"/>
            <a:ext cx="3714776" cy="2474042"/>
          </a:xfrm>
          <a:prstGeom prst="rect">
            <a:avLst/>
          </a:prstGeom>
          <a:noFill/>
        </p:spPr>
      </p:pic>
      <p:pic>
        <p:nvPicPr>
          <p:cNvPr id="23558" name="Picture 6" descr="VÃ½sledok vyhÄ¾adÃ¡vania obrÃ¡zkov pre dopyt drobnozrnk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000372"/>
            <a:ext cx="4714908" cy="353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err="1" smtClean="0">
                <a:solidFill>
                  <a:srgbClr val="4D14DA"/>
                </a:solidFill>
                <a:latin typeface="Times New Roman" pitchFamily="18" charset="0"/>
                <a:cs typeface="Times New Roman" pitchFamily="18" charset="0"/>
              </a:rPr>
              <a:t>Chlorella</a:t>
            </a:r>
            <a:endParaRPr lang="sk-SK" b="1" dirty="0">
              <a:solidFill>
                <a:srgbClr val="4D14D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Sladkovodná jednobunková riasa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, ktorá obsahuje minerálne látky a bielkoviny.  Posilňuje tráviacu sústavu a využíva sa najmä ako výživový doplnok.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VÃ½sledok vyhÄ¾adÃ¡vania obrÃ¡zkov pre dopyt chlore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532" name="AutoShape 4" descr="VÃ½sledok vyhÄ¾adÃ¡vania obrÃ¡zkov pre dopyt chlore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28479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286124"/>
            <a:ext cx="29527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643446"/>
            <a:ext cx="2952753" cy="178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448</Words>
  <Application>Microsoft Office PowerPoint</Application>
  <PresentationFormat>Prezentácia na obrazovke (4:3)</PresentationFormat>
  <Paragraphs>89</Paragraphs>
  <Slides>22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Motiv sady Office</vt:lpstr>
      <vt:lpstr>Jednobunkové organizmy </vt:lpstr>
      <vt:lpstr>Zopakujme si</vt:lpstr>
      <vt:lpstr>Jednobunkové organizmy</vt:lpstr>
      <vt:lpstr>Prezentácia programu PowerPoint</vt:lpstr>
      <vt:lpstr>Prezentácia programu PowerPoint</vt:lpstr>
      <vt:lpstr>Jednobunkové rastliny</vt:lpstr>
      <vt:lpstr>Drobnozrnko</vt:lpstr>
      <vt:lpstr>Prezentácia programu PowerPoint</vt:lpstr>
      <vt:lpstr>Chlorella</vt:lpstr>
      <vt:lpstr>Červenoočko</vt:lpstr>
      <vt:lpstr>Prezentácia programu PowerPoint</vt:lpstr>
      <vt:lpstr>Napíš si Jednobunkové organizmy</vt:lpstr>
      <vt:lpstr>Jednobunkové živočíchy</vt:lpstr>
      <vt:lpstr>Črievička veľká</vt:lpstr>
      <vt:lpstr>Prezentácia programu PowerPoint</vt:lpstr>
      <vt:lpstr>Meňavka veľká</vt:lpstr>
      <vt:lpstr>Prezentácia programu PowerPoint</vt:lpstr>
      <vt:lpstr>Prezentácia programu PowerPoint</vt:lpstr>
      <vt:lpstr>Prezentácia programu PowerPoint</vt:lpstr>
      <vt:lpstr>Pamätáš si ma?</vt:lpstr>
      <vt:lpstr>Porovnaj stavbu tela drobnozrnka a črievičky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Jednobunkové organizmy</dc:title>
  <dc:creator>Lenovo</dc:creator>
  <cp:lastModifiedBy>acer</cp:lastModifiedBy>
  <cp:revision>20</cp:revision>
  <dcterms:created xsi:type="dcterms:W3CDTF">2019-01-19T17:03:41Z</dcterms:created>
  <dcterms:modified xsi:type="dcterms:W3CDTF">2020-01-20T10:34:50Z</dcterms:modified>
</cp:coreProperties>
</file>