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9144000" cy="5143500" type="screen16x9"/>
  <p:notesSz cx="6858000" cy="9144000"/>
  <p:embeddedFontLst>
    <p:embeddedFont>
      <p:font typeface="Limelight" panose="020B0604020202020204" charset="-18"/>
      <p:regular r:id="rId32"/>
    </p:embeddedFont>
    <p:embeddedFont>
      <p:font typeface="Lilita One" panose="020B0604020202020204" charset="0"/>
      <p:regular r:id="rId33"/>
    </p:embeddedFont>
    <p:embeddedFont>
      <p:font typeface="Calibri" panose="020F0502020204030204" pitchFamily="34"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6" d="100"/>
          <a:sy n="56" d="100"/>
        </p:scale>
        <p:origin x="930" y="6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39275401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7488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b0ec376037_2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2b0ec376037_2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4468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b0ec376037_2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2b0ec376037_2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1550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b0ec376037_2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2b0ec376037_2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9360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b0ec376037_2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2b0ec376037_2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552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b0ec376037_2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2b0ec376037_2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510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b0ec376037_2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2b0ec376037_2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52284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ef70c53f92_2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ef70c53f92_2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5893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1ef717b7784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1ef717b7784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29726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1ef717b7784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1ef717b7784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28130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ef717b7784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1ef717b7784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4092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2b16275f188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2b16275f188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67146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1ef717b7784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1ef717b7784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69414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ef717b7784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1ef717b7784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23572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1ef717b7784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1ef717b7784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00662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1ef717b7784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1ef717b7784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87066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1ef717b7784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1ef717b7784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69637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1ef717b7784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1ef717b7784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88777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1ef717b7784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1ef717b7784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53392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1ef717b7784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1ef717b7784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77333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1ef717b7784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1ef717b7784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67670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1ef717b7784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1ef717b7784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8220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b16275f188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b16275f18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3481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b16275f188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b16275f188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5512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b07cd77375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2b07cd77375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2815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b16275f188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2b16275f188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5612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b0ec376037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2b0ec376037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7049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b16275f188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2b16275f188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4424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b0ec376037_2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b0ec376037_2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2901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pl"/>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123225" y="744900"/>
            <a:ext cx="8643900" cy="20526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pl" sz="12000">
                <a:solidFill>
                  <a:srgbClr val="EA9999"/>
                </a:solidFill>
                <a:latin typeface="Limelight"/>
                <a:ea typeface="Limelight"/>
                <a:cs typeface="Limelight"/>
                <a:sym typeface="Limelight"/>
              </a:rPr>
              <a:t>Higiena</a:t>
            </a:r>
            <a:endParaRPr sz="12000">
              <a:solidFill>
                <a:srgbClr val="EA9999"/>
              </a:solidFill>
              <a:latin typeface="Limelight"/>
              <a:ea typeface="Limelight"/>
              <a:cs typeface="Limelight"/>
              <a:sym typeface="Limelight"/>
            </a:endParaRPr>
          </a:p>
          <a:p>
            <a:pPr marL="0" lvl="0" indent="0" algn="l" rtl="0">
              <a:spcBef>
                <a:spcPts val="0"/>
              </a:spcBef>
              <a:spcAft>
                <a:spcPts val="0"/>
              </a:spcAft>
              <a:buNone/>
            </a:pPr>
            <a:r>
              <a:rPr lang="pl" sz="5300">
                <a:solidFill>
                  <a:srgbClr val="F4CCCC"/>
                </a:solidFill>
                <a:latin typeface="Limelight"/>
                <a:ea typeface="Limelight"/>
                <a:cs typeface="Limelight"/>
                <a:sym typeface="Limelight"/>
              </a:rPr>
              <a:t>podczas dorastania</a:t>
            </a:r>
            <a:endParaRPr sz="5300">
              <a:solidFill>
                <a:srgbClr val="F4CCCC"/>
              </a:solidFill>
              <a:latin typeface="Limelight"/>
              <a:ea typeface="Limelight"/>
              <a:cs typeface="Limelight"/>
              <a:sym typeface="Limelight"/>
            </a:endParaRPr>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sp>
        <p:nvSpPr>
          <p:cNvPr id="56" name="Google Shape;56;p13"/>
          <p:cNvSpPr txBox="1"/>
          <p:nvPr/>
        </p:nvSpPr>
        <p:spPr>
          <a:xfrm>
            <a:off x="1196125" y="-17000"/>
            <a:ext cx="5506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sp>
        <p:nvSpPr>
          <p:cNvPr id="57" name="Google Shape;57;p13"/>
          <p:cNvSpPr/>
          <p:nvPr/>
        </p:nvSpPr>
        <p:spPr>
          <a:xfrm>
            <a:off x="5498275" y="222000"/>
            <a:ext cx="917700" cy="917700"/>
          </a:xfrm>
          <a:prstGeom prst="rect">
            <a:avLst/>
          </a:prstGeom>
          <a:solidFill>
            <a:srgbClr val="E6B8AF"/>
          </a:solidFill>
          <a:ln w="9525" cap="flat" cmpd="sng">
            <a:solidFill>
              <a:srgbClr val="E6B8A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8" name="Google Shape;58;p13"/>
          <p:cNvSpPr/>
          <p:nvPr/>
        </p:nvSpPr>
        <p:spPr>
          <a:xfrm>
            <a:off x="6483025" y="222025"/>
            <a:ext cx="917700" cy="917700"/>
          </a:xfrm>
          <a:prstGeom prst="rect">
            <a:avLst/>
          </a:prstGeom>
          <a:solidFill>
            <a:srgbClr val="E6B8AF"/>
          </a:solidFill>
          <a:ln w="9525" cap="flat" cmpd="sng">
            <a:solidFill>
              <a:srgbClr val="E6B8A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9" name="Google Shape;59;p13"/>
          <p:cNvSpPr/>
          <p:nvPr/>
        </p:nvSpPr>
        <p:spPr>
          <a:xfrm>
            <a:off x="7467775" y="222025"/>
            <a:ext cx="917700" cy="917700"/>
          </a:xfrm>
          <a:prstGeom prst="rect">
            <a:avLst/>
          </a:prstGeom>
          <a:solidFill>
            <a:srgbClr val="E6B8AF"/>
          </a:solidFill>
          <a:ln w="9525" cap="flat" cmpd="sng">
            <a:solidFill>
              <a:srgbClr val="E6B8A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0" name="Google Shape;60;p13"/>
          <p:cNvSpPr/>
          <p:nvPr/>
        </p:nvSpPr>
        <p:spPr>
          <a:xfrm>
            <a:off x="5995475" y="1180550"/>
            <a:ext cx="917700" cy="917700"/>
          </a:xfrm>
          <a:prstGeom prst="rect">
            <a:avLst/>
          </a:prstGeom>
          <a:solidFill>
            <a:srgbClr val="E6B8AF"/>
          </a:solidFill>
          <a:ln w="9525" cap="flat" cmpd="sng">
            <a:solidFill>
              <a:srgbClr val="E6B8A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pl"/>
              <a:t> </a:t>
            </a:r>
            <a:endParaRPr sz="1600">
              <a:latin typeface="Lilita One"/>
              <a:ea typeface="Lilita One"/>
              <a:cs typeface="Lilita One"/>
              <a:sym typeface="Lilita One"/>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pl"/>
              <a:t>  </a:t>
            </a:r>
            <a:endParaRPr>
              <a:latin typeface="Lilita One"/>
              <a:ea typeface="Lilita One"/>
              <a:cs typeface="Lilita One"/>
              <a:sym typeface="Lilita One"/>
            </a:endParaRPr>
          </a:p>
        </p:txBody>
      </p:sp>
      <p:sp>
        <p:nvSpPr>
          <p:cNvPr id="61" name="Google Shape;61;p13"/>
          <p:cNvSpPr/>
          <p:nvPr/>
        </p:nvSpPr>
        <p:spPr>
          <a:xfrm>
            <a:off x="6989725" y="1180575"/>
            <a:ext cx="917700" cy="917700"/>
          </a:xfrm>
          <a:prstGeom prst="rect">
            <a:avLst/>
          </a:prstGeom>
          <a:solidFill>
            <a:srgbClr val="E6B8AF"/>
          </a:solidFill>
          <a:ln w="9525" cap="flat" cmpd="sng">
            <a:solidFill>
              <a:srgbClr val="E6B8A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2" name="Google Shape;62;p13"/>
          <p:cNvSpPr/>
          <p:nvPr/>
        </p:nvSpPr>
        <p:spPr>
          <a:xfrm>
            <a:off x="5995475" y="-736525"/>
            <a:ext cx="917700" cy="917700"/>
          </a:xfrm>
          <a:prstGeom prst="rect">
            <a:avLst/>
          </a:prstGeom>
          <a:solidFill>
            <a:srgbClr val="E6B8AF"/>
          </a:solidFill>
          <a:ln w="9525" cap="flat" cmpd="sng">
            <a:solidFill>
              <a:srgbClr val="E6B8A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3" name="Google Shape;63;p13"/>
          <p:cNvSpPr/>
          <p:nvPr/>
        </p:nvSpPr>
        <p:spPr>
          <a:xfrm>
            <a:off x="6989725" y="-736525"/>
            <a:ext cx="917700" cy="917700"/>
          </a:xfrm>
          <a:prstGeom prst="rect">
            <a:avLst/>
          </a:prstGeom>
          <a:solidFill>
            <a:srgbClr val="E6B8AF"/>
          </a:solidFill>
          <a:ln w="9525" cap="flat" cmpd="sng">
            <a:solidFill>
              <a:srgbClr val="E6B8A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4" name="Google Shape;64;p13"/>
          <p:cNvSpPr/>
          <p:nvPr/>
        </p:nvSpPr>
        <p:spPr>
          <a:xfrm>
            <a:off x="7983975" y="-736525"/>
            <a:ext cx="917700" cy="917700"/>
          </a:xfrm>
          <a:prstGeom prst="rect">
            <a:avLst/>
          </a:prstGeom>
          <a:solidFill>
            <a:srgbClr val="E6B8AF"/>
          </a:solidFill>
          <a:ln w="9525" cap="flat" cmpd="sng">
            <a:solidFill>
              <a:srgbClr val="E6B8A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5" name="Google Shape;65;p13"/>
          <p:cNvSpPr/>
          <p:nvPr/>
        </p:nvSpPr>
        <p:spPr>
          <a:xfrm>
            <a:off x="8452525" y="222025"/>
            <a:ext cx="917700" cy="917700"/>
          </a:xfrm>
          <a:prstGeom prst="rect">
            <a:avLst/>
          </a:prstGeom>
          <a:solidFill>
            <a:srgbClr val="E6B8AF"/>
          </a:solidFill>
          <a:ln w="9525" cap="flat" cmpd="sng">
            <a:solidFill>
              <a:srgbClr val="E6B8A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6" name="Google Shape;66;p13"/>
          <p:cNvSpPr/>
          <p:nvPr/>
        </p:nvSpPr>
        <p:spPr>
          <a:xfrm>
            <a:off x="7983975" y="1180575"/>
            <a:ext cx="917700" cy="917700"/>
          </a:xfrm>
          <a:prstGeom prst="rect">
            <a:avLst/>
          </a:prstGeom>
          <a:solidFill>
            <a:srgbClr val="E6B8AF"/>
          </a:solidFill>
          <a:ln w="9525" cap="flat" cmpd="sng">
            <a:solidFill>
              <a:srgbClr val="E6B8A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7" name="Google Shape;67;p13"/>
          <p:cNvSpPr/>
          <p:nvPr/>
        </p:nvSpPr>
        <p:spPr>
          <a:xfrm>
            <a:off x="6483025" y="2139125"/>
            <a:ext cx="917700" cy="917700"/>
          </a:xfrm>
          <a:prstGeom prst="rect">
            <a:avLst/>
          </a:prstGeom>
          <a:solidFill>
            <a:srgbClr val="E6B8AF"/>
          </a:solidFill>
          <a:ln w="9525" cap="flat" cmpd="sng">
            <a:solidFill>
              <a:srgbClr val="E6B8A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8" name="Google Shape;68;p13"/>
          <p:cNvSpPr/>
          <p:nvPr/>
        </p:nvSpPr>
        <p:spPr>
          <a:xfrm>
            <a:off x="7467775" y="2139125"/>
            <a:ext cx="917700" cy="917700"/>
          </a:xfrm>
          <a:prstGeom prst="rect">
            <a:avLst/>
          </a:prstGeom>
          <a:solidFill>
            <a:srgbClr val="E6B8AF"/>
          </a:solidFill>
          <a:ln w="9525" cap="flat" cmpd="sng">
            <a:solidFill>
              <a:srgbClr val="E6B8A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9" name="Google Shape;69;p13"/>
          <p:cNvSpPr/>
          <p:nvPr/>
        </p:nvSpPr>
        <p:spPr>
          <a:xfrm>
            <a:off x="8452525" y="2139125"/>
            <a:ext cx="917700" cy="917700"/>
          </a:xfrm>
          <a:prstGeom prst="rect">
            <a:avLst/>
          </a:prstGeom>
          <a:solidFill>
            <a:srgbClr val="E6B8AF"/>
          </a:solidFill>
          <a:ln w="9525" cap="flat" cmpd="sng">
            <a:solidFill>
              <a:srgbClr val="E6B8A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0" name="Google Shape;70;p13"/>
          <p:cNvSpPr/>
          <p:nvPr/>
        </p:nvSpPr>
        <p:spPr>
          <a:xfrm>
            <a:off x="8978225" y="1180575"/>
            <a:ext cx="917700" cy="917700"/>
          </a:xfrm>
          <a:prstGeom prst="rect">
            <a:avLst/>
          </a:prstGeom>
          <a:solidFill>
            <a:srgbClr val="E6B8AF"/>
          </a:solidFill>
          <a:ln w="9525" cap="flat" cmpd="sng">
            <a:solidFill>
              <a:srgbClr val="E6B8A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1" name="Google Shape;71;p13"/>
          <p:cNvSpPr/>
          <p:nvPr/>
        </p:nvSpPr>
        <p:spPr>
          <a:xfrm>
            <a:off x="6989725" y="3097675"/>
            <a:ext cx="917700" cy="917700"/>
          </a:xfrm>
          <a:prstGeom prst="rect">
            <a:avLst/>
          </a:prstGeom>
          <a:solidFill>
            <a:srgbClr val="E6B8AF"/>
          </a:solidFill>
          <a:ln w="9525" cap="flat" cmpd="sng">
            <a:solidFill>
              <a:srgbClr val="E6B8A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2" name="Google Shape;72;p13"/>
          <p:cNvSpPr/>
          <p:nvPr/>
        </p:nvSpPr>
        <p:spPr>
          <a:xfrm>
            <a:off x="7983975" y="3097675"/>
            <a:ext cx="917700" cy="917700"/>
          </a:xfrm>
          <a:prstGeom prst="rect">
            <a:avLst/>
          </a:prstGeom>
          <a:solidFill>
            <a:srgbClr val="E6B8AF"/>
          </a:solidFill>
          <a:ln w="9525" cap="flat" cmpd="sng">
            <a:solidFill>
              <a:srgbClr val="E6B8A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3" name="Google Shape;73;p13"/>
          <p:cNvSpPr/>
          <p:nvPr/>
        </p:nvSpPr>
        <p:spPr>
          <a:xfrm>
            <a:off x="6550075" y="4056225"/>
            <a:ext cx="917700" cy="917700"/>
          </a:xfrm>
          <a:prstGeom prst="rect">
            <a:avLst/>
          </a:prstGeom>
          <a:solidFill>
            <a:srgbClr val="E6B8AF"/>
          </a:solidFill>
          <a:ln w="9525" cap="flat" cmpd="sng">
            <a:solidFill>
              <a:srgbClr val="E6B8A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4" name="Google Shape;74;p13"/>
          <p:cNvSpPr/>
          <p:nvPr/>
        </p:nvSpPr>
        <p:spPr>
          <a:xfrm>
            <a:off x="7066275" y="5014775"/>
            <a:ext cx="917700" cy="917700"/>
          </a:xfrm>
          <a:prstGeom prst="rect">
            <a:avLst/>
          </a:prstGeom>
          <a:solidFill>
            <a:srgbClr val="E6B8AF"/>
          </a:solidFill>
          <a:ln w="9525" cap="flat" cmpd="sng">
            <a:solidFill>
              <a:srgbClr val="E6B8A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5" name="Google Shape;75;p13"/>
          <p:cNvSpPr/>
          <p:nvPr/>
        </p:nvSpPr>
        <p:spPr>
          <a:xfrm>
            <a:off x="7534825" y="4056225"/>
            <a:ext cx="917700" cy="917700"/>
          </a:xfrm>
          <a:prstGeom prst="rect">
            <a:avLst/>
          </a:prstGeom>
          <a:solidFill>
            <a:srgbClr val="E6B8AF"/>
          </a:solidFill>
          <a:ln w="9525" cap="flat" cmpd="sng">
            <a:solidFill>
              <a:srgbClr val="E6B8A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6" name="Google Shape;76;p13"/>
          <p:cNvSpPr/>
          <p:nvPr/>
        </p:nvSpPr>
        <p:spPr>
          <a:xfrm>
            <a:off x="8519575" y="4056225"/>
            <a:ext cx="917700" cy="917700"/>
          </a:xfrm>
          <a:prstGeom prst="rect">
            <a:avLst/>
          </a:prstGeom>
          <a:solidFill>
            <a:srgbClr val="E6B8AF"/>
          </a:solidFill>
          <a:ln w="9525" cap="flat" cmpd="sng">
            <a:solidFill>
              <a:srgbClr val="E6B8A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7" name="Google Shape;77;p13"/>
          <p:cNvSpPr/>
          <p:nvPr/>
        </p:nvSpPr>
        <p:spPr>
          <a:xfrm>
            <a:off x="8978225" y="3097675"/>
            <a:ext cx="917700" cy="917700"/>
          </a:xfrm>
          <a:prstGeom prst="rect">
            <a:avLst/>
          </a:prstGeom>
          <a:solidFill>
            <a:srgbClr val="E6B8AF"/>
          </a:solidFill>
          <a:ln w="9525" cap="flat" cmpd="sng">
            <a:solidFill>
              <a:srgbClr val="E6B8A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8" name="Google Shape;78;p13"/>
          <p:cNvSpPr/>
          <p:nvPr/>
        </p:nvSpPr>
        <p:spPr>
          <a:xfrm>
            <a:off x="5001225" y="-736525"/>
            <a:ext cx="917700" cy="917700"/>
          </a:xfrm>
          <a:prstGeom prst="rect">
            <a:avLst/>
          </a:prstGeom>
          <a:solidFill>
            <a:srgbClr val="E6B8AF"/>
          </a:solidFill>
          <a:ln w="9525" cap="flat" cmpd="sng">
            <a:solidFill>
              <a:srgbClr val="E6B8A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9" name="Google Shape;79;p13"/>
          <p:cNvSpPr/>
          <p:nvPr/>
        </p:nvSpPr>
        <p:spPr>
          <a:xfrm>
            <a:off x="8060525" y="5014775"/>
            <a:ext cx="917700" cy="917700"/>
          </a:xfrm>
          <a:prstGeom prst="rect">
            <a:avLst/>
          </a:prstGeom>
          <a:solidFill>
            <a:srgbClr val="E6B8AF"/>
          </a:solidFill>
          <a:ln w="9525" cap="flat" cmpd="sng">
            <a:solidFill>
              <a:srgbClr val="E6B8A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0" name="Google Shape;80;p13"/>
          <p:cNvSpPr/>
          <p:nvPr/>
        </p:nvSpPr>
        <p:spPr>
          <a:xfrm>
            <a:off x="9016525" y="5014775"/>
            <a:ext cx="917700" cy="917700"/>
          </a:xfrm>
          <a:prstGeom prst="rect">
            <a:avLst/>
          </a:prstGeom>
          <a:solidFill>
            <a:srgbClr val="E6B8AF"/>
          </a:solidFill>
          <a:ln w="9525" cap="flat" cmpd="sng">
            <a:solidFill>
              <a:srgbClr val="E6B8A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1" name="Google Shape;81;p13"/>
          <p:cNvSpPr/>
          <p:nvPr/>
        </p:nvSpPr>
        <p:spPr>
          <a:xfrm>
            <a:off x="87100" y="3626725"/>
            <a:ext cx="917700" cy="917700"/>
          </a:xfrm>
          <a:prstGeom prst="rect">
            <a:avLst/>
          </a:prstGeom>
          <a:solidFill>
            <a:srgbClr val="E6B8AF"/>
          </a:solidFill>
          <a:ln w="9525" cap="flat" cmpd="sng">
            <a:solidFill>
              <a:srgbClr val="E6B8A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2" name="Google Shape;82;p13"/>
          <p:cNvSpPr/>
          <p:nvPr/>
        </p:nvSpPr>
        <p:spPr>
          <a:xfrm>
            <a:off x="1071825" y="4015375"/>
            <a:ext cx="917700" cy="917700"/>
          </a:xfrm>
          <a:prstGeom prst="rect">
            <a:avLst/>
          </a:prstGeom>
          <a:solidFill>
            <a:srgbClr val="E6B8AF"/>
          </a:solidFill>
          <a:ln w="9525" cap="flat" cmpd="sng">
            <a:solidFill>
              <a:srgbClr val="E6B8A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3" name="Google Shape;83;p13"/>
          <p:cNvSpPr/>
          <p:nvPr/>
        </p:nvSpPr>
        <p:spPr>
          <a:xfrm>
            <a:off x="87100" y="4624050"/>
            <a:ext cx="917700" cy="917700"/>
          </a:xfrm>
          <a:prstGeom prst="rect">
            <a:avLst/>
          </a:prstGeom>
          <a:solidFill>
            <a:srgbClr val="E6B8AF"/>
          </a:solidFill>
          <a:ln w="9525" cap="flat" cmpd="sng">
            <a:solidFill>
              <a:srgbClr val="E6B8A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4" name="Google Shape;84;p13"/>
          <p:cNvSpPr/>
          <p:nvPr/>
        </p:nvSpPr>
        <p:spPr>
          <a:xfrm>
            <a:off x="1071825" y="5014775"/>
            <a:ext cx="917700" cy="917700"/>
          </a:xfrm>
          <a:prstGeom prst="rect">
            <a:avLst/>
          </a:prstGeom>
          <a:solidFill>
            <a:srgbClr val="E6B8AF"/>
          </a:solidFill>
          <a:ln w="9525" cap="flat" cmpd="sng">
            <a:solidFill>
              <a:srgbClr val="E6B8A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5" name="Google Shape;85;p13"/>
          <p:cNvSpPr/>
          <p:nvPr/>
        </p:nvSpPr>
        <p:spPr>
          <a:xfrm>
            <a:off x="-897625" y="3435500"/>
            <a:ext cx="917700" cy="917700"/>
          </a:xfrm>
          <a:prstGeom prst="rect">
            <a:avLst/>
          </a:prstGeom>
          <a:solidFill>
            <a:srgbClr val="E6B8AF"/>
          </a:solidFill>
          <a:ln w="9525" cap="flat" cmpd="sng">
            <a:solidFill>
              <a:srgbClr val="E6B8A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6" name="Google Shape;86;p13"/>
          <p:cNvSpPr/>
          <p:nvPr/>
        </p:nvSpPr>
        <p:spPr>
          <a:xfrm>
            <a:off x="-897625" y="4429300"/>
            <a:ext cx="917700" cy="917700"/>
          </a:xfrm>
          <a:prstGeom prst="rect">
            <a:avLst/>
          </a:prstGeom>
          <a:solidFill>
            <a:srgbClr val="E6B8AF"/>
          </a:solidFill>
          <a:ln w="9525" cap="flat" cmpd="sng">
            <a:solidFill>
              <a:srgbClr val="E6B8A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sz="5400" b="1">
                <a:solidFill>
                  <a:srgbClr val="EA9999"/>
                </a:solidFill>
                <a:latin typeface="Limelight"/>
                <a:ea typeface="Limelight"/>
                <a:cs typeface="Limelight"/>
                <a:sym typeface="Limelight"/>
              </a:rPr>
              <a:t>cera, cera, cera…</a:t>
            </a:r>
            <a:endParaRPr sz="5400" b="1">
              <a:solidFill>
                <a:srgbClr val="EA9999"/>
              </a:solidFill>
              <a:latin typeface="Limelight"/>
              <a:ea typeface="Limelight"/>
              <a:cs typeface="Limelight"/>
              <a:sym typeface="Limelight"/>
            </a:endParaRPr>
          </a:p>
        </p:txBody>
      </p:sp>
      <p:sp>
        <p:nvSpPr>
          <p:cNvPr id="148" name="Google Shape;148;p22"/>
          <p:cNvSpPr txBox="1">
            <a:spLocks noGrp="1"/>
          </p:cNvSpPr>
          <p:nvPr>
            <p:ph type="body" idx="1"/>
          </p:nvPr>
        </p:nvSpPr>
        <p:spPr>
          <a:xfrm>
            <a:off x="311700" y="1350150"/>
            <a:ext cx="8520600" cy="3699900"/>
          </a:xfrm>
          <a:prstGeom prst="rect">
            <a:avLst/>
          </a:prstGeom>
        </p:spPr>
        <p:txBody>
          <a:bodyPr spcFirstLastPara="1" wrap="square" lIns="91425" tIns="91425" rIns="91425" bIns="91425" anchor="t" anchorCtr="0">
            <a:normAutofit fontScale="85000" lnSpcReduction="10000"/>
          </a:bodyPr>
          <a:lstStyle/>
          <a:p>
            <a:pPr marL="0" lvl="0" indent="0" algn="l" rtl="0">
              <a:spcBef>
                <a:spcPts val="0"/>
              </a:spcBef>
              <a:spcAft>
                <a:spcPts val="0"/>
              </a:spcAft>
              <a:buNone/>
            </a:pPr>
            <a:r>
              <a:rPr lang="pl" sz="2616" b="1" dirty="0">
                <a:solidFill>
                  <a:srgbClr val="F4CCCC"/>
                </a:solidFill>
                <a:latin typeface="Limelight"/>
                <a:ea typeface="Limelight"/>
                <a:cs typeface="Limelight"/>
                <a:sym typeface="Limelight"/>
              </a:rPr>
              <a:t>Pamiętaj!</a:t>
            </a:r>
            <a:endParaRPr sz="2616" b="1" dirty="0">
              <a:solidFill>
                <a:srgbClr val="F4CCCC"/>
              </a:solidFill>
              <a:latin typeface="Limelight"/>
              <a:ea typeface="Limelight"/>
              <a:cs typeface="Limelight"/>
              <a:sym typeface="Limelight"/>
            </a:endParaRPr>
          </a:p>
          <a:p>
            <a:pPr marL="0" lvl="0" indent="457200" algn="l" rtl="0">
              <a:spcBef>
                <a:spcPts val="1200"/>
              </a:spcBef>
              <a:spcAft>
                <a:spcPts val="0"/>
              </a:spcAft>
              <a:buNone/>
            </a:pPr>
            <a:r>
              <a:rPr lang="pl" dirty="0">
                <a:solidFill>
                  <a:schemeClr val="dk1"/>
                </a:solidFill>
                <a:highlight>
                  <a:schemeClr val="lt1"/>
                </a:highlight>
              </a:rPr>
              <a:t>Jeżeli uprawiasz </a:t>
            </a:r>
            <a:r>
              <a:rPr lang="pl" b="1" dirty="0">
                <a:solidFill>
                  <a:schemeClr val="dk1"/>
                </a:solidFill>
                <a:highlight>
                  <a:schemeClr val="lt1"/>
                </a:highlight>
              </a:rPr>
              <a:t>sport lub chodzisz na lekcje wychowania fizycznego</a:t>
            </a:r>
            <a:r>
              <a:rPr lang="pl" dirty="0">
                <a:solidFill>
                  <a:schemeClr val="dk1"/>
                </a:solidFill>
                <a:highlight>
                  <a:schemeClr val="lt1"/>
                </a:highlight>
              </a:rPr>
              <a:t>, umyj dokładnie twarz</a:t>
            </a:r>
            <a:r>
              <a:rPr lang="pl" b="1" dirty="0">
                <a:solidFill>
                  <a:schemeClr val="dk1"/>
                </a:solidFill>
                <a:highlight>
                  <a:schemeClr val="lt1"/>
                </a:highlight>
              </a:rPr>
              <a:t> przed aktywnością.</a:t>
            </a:r>
            <a:r>
              <a:rPr lang="pl" dirty="0">
                <a:solidFill>
                  <a:schemeClr val="dk1"/>
                </a:solidFill>
                <a:highlight>
                  <a:schemeClr val="lt1"/>
                </a:highlight>
              </a:rPr>
              <a:t> Czysta skóra zapewnia </a:t>
            </a:r>
            <a:r>
              <a:rPr lang="pl" b="1" dirty="0">
                <a:solidFill>
                  <a:schemeClr val="dk1"/>
                </a:solidFill>
                <a:highlight>
                  <a:schemeClr val="lt1"/>
                </a:highlight>
              </a:rPr>
              <a:t>niekorzystne środowisko do rozwoju bakterii</a:t>
            </a:r>
            <a:r>
              <a:rPr lang="pl" dirty="0">
                <a:solidFill>
                  <a:schemeClr val="dk1"/>
                </a:solidFill>
                <a:highlight>
                  <a:schemeClr val="lt1"/>
                </a:highlight>
              </a:rPr>
              <a:t>, a to </a:t>
            </a:r>
            <a:r>
              <a:rPr lang="pl" b="1" dirty="0">
                <a:solidFill>
                  <a:schemeClr val="dk1"/>
                </a:solidFill>
                <a:highlight>
                  <a:schemeClr val="lt1"/>
                </a:highlight>
              </a:rPr>
              <a:t>zapobiega</a:t>
            </a:r>
            <a:r>
              <a:rPr lang="pl" dirty="0">
                <a:solidFill>
                  <a:schemeClr val="dk1"/>
                </a:solidFill>
                <a:highlight>
                  <a:schemeClr val="lt1"/>
                </a:highlight>
              </a:rPr>
              <a:t> powstawaniu </a:t>
            </a:r>
            <a:r>
              <a:rPr lang="pl" b="1" dirty="0">
                <a:solidFill>
                  <a:schemeClr val="dk1"/>
                </a:solidFill>
                <a:highlight>
                  <a:schemeClr val="lt1"/>
                </a:highlight>
              </a:rPr>
              <a:t>stanów zapalnych i niespodzianek.</a:t>
            </a:r>
            <a:endParaRPr b="1" dirty="0">
              <a:solidFill>
                <a:schemeClr val="dk1"/>
              </a:solidFill>
              <a:highlight>
                <a:schemeClr val="lt1"/>
              </a:highlight>
            </a:endParaRPr>
          </a:p>
          <a:p>
            <a:pPr marL="0" lvl="0" indent="457200" algn="l" rtl="0">
              <a:spcBef>
                <a:spcPts val="1200"/>
              </a:spcBef>
              <a:spcAft>
                <a:spcPts val="1200"/>
              </a:spcAft>
              <a:buNone/>
            </a:pPr>
            <a:r>
              <a:rPr lang="pl" dirty="0">
                <a:solidFill>
                  <a:schemeClr val="dk1"/>
                </a:solidFill>
                <a:highlight>
                  <a:srgbClr val="FFFFFF"/>
                </a:highlight>
              </a:rPr>
              <a:t> Nawilżona cera to mniejsze prawdopodobieństwo wystąpienia </a:t>
            </a:r>
            <a:r>
              <a:rPr lang="pl" b="1" dirty="0">
                <a:solidFill>
                  <a:schemeClr val="dk1"/>
                </a:solidFill>
                <a:highlight>
                  <a:srgbClr val="FFFFFF"/>
                </a:highlight>
              </a:rPr>
              <a:t>trądziku. </a:t>
            </a:r>
            <a:r>
              <a:rPr lang="pl" dirty="0">
                <a:solidFill>
                  <a:schemeClr val="dk1"/>
                </a:solidFill>
                <a:highlight>
                  <a:srgbClr val="FFFFFF"/>
                </a:highlight>
              </a:rPr>
              <a:t>To także </a:t>
            </a:r>
            <a:r>
              <a:rPr lang="pl" b="1" dirty="0">
                <a:solidFill>
                  <a:schemeClr val="dk1"/>
                </a:solidFill>
                <a:highlight>
                  <a:srgbClr val="FFFFFF"/>
                </a:highlight>
              </a:rPr>
              <a:t>mniejsza suchość </a:t>
            </a:r>
            <a:r>
              <a:rPr lang="pl" dirty="0">
                <a:solidFill>
                  <a:schemeClr val="dk1"/>
                </a:solidFill>
                <a:highlight>
                  <a:srgbClr val="FFFFFF"/>
                </a:highlight>
              </a:rPr>
              <a:t>skóry i mniejsza podatność na </a:t>
            </a:r>
            <a:r>
              <a:rPr lang="pl" b="1" dirty="0">
                <a:solidFill>
                  <a:schemeClr val="dk1"/>
                </a:solidFill>
                <a:highlight>
                  <a:srgbClr val="FFFFFF"/>
                </a:highlight>
              </a:rPr>
              <a:t>podrażnienia.</a:t>
            </a:r>
            <a:r>
              <a:rPr lang="pl" dirty="0">
                <a:solidFill>
                  <a:schemeClr val="dk1"/>
                </a:solidFill>
                <a:highlight>
                  <a:srgbClr val="FFFFFF"/>
                </a:highlight>
              </a:rPr>
              <a:t> Nieodpowiednie nawilżenie jest jednym z powodów powstawania drobnych zmarszczek. Naturalną tarczą </a:t>
            </a:r>
            <a:r>
              <a:rPr lang="pl" b="1" dirty="0">
                <a:solidFill>
                  <a:schemeClr val="dk1"/>
                </a:solidFill>
                <a:highlight>
                  <a:srgbClr val="FFFFFF"/>
                </a:highlight>
              </a:rPr>
              <a:t>chroniącą zapasy wody przed wyparowaniem i czynnikami zewnętrznymi</a:t>
            </a:r>
            <a:r>
              <a:rPr lang="pl" dirty="0">
                <a:solidFill>
                  <a:schemeClr val="dk1"/>
                </a:solidFill>
                <a:highlight>
                  <a:srgbClr val="FFFFFF"/>
                </a:highlight>
              </a:rPr>
              <a:t> jest </a:t>
            </a:r>
            <a:r>
              <a:rPr lang="pl" dirty="0" smtClean="0">
                <a:solidFill>
                  <a:schemeClr val="dk1"/>
                </a:solidFill>
                <a:highlight>
                  <a:srgbClr val="FFFFFF"/>
                </a:highlight>
              </a:rPr>
              <a:t>filtr </a:t>
            </a:r>
            <a:r>
              <a:rPr lang="pl" dirty="0">
                <a:solidFill>
                  <a:schemeClr val="dk1"/>
                </a:solidFill>
                <a:highlight>
                  <a:srgbClr val="FFFFFF"/>
                </a:highlight>
              </a:rPr>
              <a:t>z ludzkiego sebum. Jednak może okazać się niewystarczający, zwłaszcza że z wiekiem zmniejsza się jego produkcja.</a:t>
            </a:r>
            <a:r>
              <a:rPr lang="pl" sz="1908" b="1" dirty="0">
                <a:solidFill>
                  <a:schemeClr val="dk1"/>
                </a:solidFill>
                <a:highlight>
                  <a:srgbClr val="FFFFFF"/>
                </a:highlight>
              </a:rPr>
              <a:t> Nawilżać należy każdy rodzaj cery – bez wyjątku!</a:t>
            </a:r>
            <a:endParaRPr sz="1908" b="1" dirty="0">
              <a:solidFill>
                <a:schemeClr val="dk1"/>
              </a:solidFill>
              <a:highlight>
                <a:schemeClr val="lt1"/>
              </a:high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3"/>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sz="5000" b="1">
                <a:solidFill>
                  <a:srgbClr val="EA9999"/>
                </a:solidFill>
                <a:latin typeface="Limelight"/>
                <a:ea typeface="Limelight"/>
                <a:cs typeface="Limelight"/>
                <a:sym typeface="Limelight"/>
              </a:rPr>
              <a:t>Jak wybrać odpowiednie kosmetyki ?</a:t>
            </a:r>
            <a:endParaRPr sz="5000" b="1">
              <a:solidFill>
                <a:srgbClr val="EA9999"/>
              </a:solidFill>
              <a:latin typeface="Limelight"/>
              <a:ea typeface="Limelight"/>
              <a:cs typeface="Limelight"/>
              <a:sym typeface="Limelight"/>
            </a:endParaRPr>
          </a:p>
          <a:p>
            <a:pPr marL="0" lvl="0" indent="0" algn="l" rtl="0">
              <a:spcBef>
                <a:spcPts val="0"/>
              </a:spcBef>
              <a:spcAft>
                <a:spcPts val="0"/>
              </a:spcAft>
              <a:buNone/>
            </a:pPr>
            <a:endParaRPr sz="5000" b="1">
              <a:solidFill>
                <a:srgbClr val="EA9999"/>
              </a:solidFill>
              <a:latin typeface="Limelight"/>
              <a:ea typeface="Limelight"/>
              <a:cs typeface="Limelight"/>
              <a:sym typeface="Limelight"/>
            </a:endParaRPr>
          </a:p>
        </p:txBody>
      </p:sp>
      <p:sp>
        <p:nvSpPr>
          <p:cNvPr id="154" name="Google Shape;154;p23"/>
          <p:cNvSpPr txBox="1">
            <a:spLocks noGrp="1"/>
          </p:cNvSpPr>
          <p:nvPr>
            <p:ph type="body" idx="1"/>
          </p:nvPr>
        </p:nvSpPr>
        <p:spPr>
          <a:xfrm>
            <a:off x="39300" y="1656075"/>
            <a:ext cx="8958000" cy="3403500"/>
          </a:xfrm>
          <a:prstGeom prst="rect">
            <a:avLst/>
          </a:prstGeom>
        </p:spPr>
        <p:txBody>
          <a:bodyPr spcFirstLastPara="1" wrap="square" lIns="91425" tIns="91425" rIns="91425" bIns="91425" anchor="t" anchorCtr="0">
            <a:noAutofit/>
          </a:bodyPr>
          <a:lstStyle/>
          <a:p>
            <a:pPr marL="457200" lvl="0" indent="-323850" algn="l" rtl="0">
              <a:lnSpc>
                <a:spcPct val="105000"/>
              </a:lnSpc>
              <a:spcBef>
                <a:spcPts val="0"/>
              </a:spcBef>
              <a:spcAft>
                <a:spcPts val="0"/>
              </a:spcAft>
              <a:buClr>
                <a:srgbClr val="EA9999"/>
              </a:buClr>
              <a:buSzPts val="1500"/>
              <a:buFont typeface="Limelight"/>
              <a:buAutoNum type="arabicPeriod"/>
            </a:pPr>
            <a:r>
              <a:rPr lang="pl" sz="1400" b="1">
                <a:solidFill>
                  <a:schemeClr val="dk1"/>
                </a:solidFill>
                <a:highlight>
                  <a:srgbClr val="FFFFFF"/>
                </a:highlight>
              </a:rPr>
              <a:t>Wybieraj tylko linie kosmetyków dla nastolatków</a:t>
            </a:r>
            <a:r>
              <a:rPr lang="pl" sz="1400">
                <a:solidFill>
                  <a:schemeClr val="dk1"/>
                </a:solidFill>
                <a:highlight>
                  <a:srgbClr val="FFFFFF"/>
                </a:highlight>
              </a:rPr>
              <a:t> na podstawie potrzeb Twojej skóry.</a:t>
            </a:r>
            <a:endParaRPr sz="1400">
              <a:solidFill>
                <a:schemeClr val="dk1"/>
              </a:solidFill>
              <a:highlight>
                <a:srgbClr val="FFFFFF"/>
              </a:highlight>
            </a:endParaRPr>
          </a:p>
          <a:p>
            <a:pPr marL="457200" lvl="0" indent="-323850" algn="l" rtl="0">
              <a:lnSpc>
                <a:spcPct val="105000"/>
              </a:lnSpc>
              <a:spcBef>
                <a:spcPts val="0"/>
              </a:spcBef>
              <a:spcAft>
                <a:spcPts val="0"/>
              </a:spcAft>
              <a:buClr>
                <a:srgbClr val="EA9999"/>
              </a:buClr>
              <a:buSzPts val="1500"/>
              <a:buFont typeface="Limelight"/>
              <a:buAutoNum type="arabicPeriod"/>
            </a:pPr>
            <a:r>
              <a:rPr lang="pl" sz="1400" b="1">
                <a:solidFill>
                  <a:schemeClr val="dk1"/>
                </a:solidFill>
                <a:highlight>
                  <a:srgbClr val="FFFFFF"/>
                </a:highlight>
              </a:rPr>
              <a:t>Kieruj się zawartością składników roślinnych</a:t>
            </a:r>
            <a:r>
              <a:rPr lang="pl" sz="1400">
                <a:solidFill>
                  <a:schemeClr val="dk1"/>
                </a:solidFill>
                <a:highlight>
                  <a:srgbClr val="FFFFFF"/>
                </a:highlight>
              </a:rPr>
              <a:t>. Mogą to być ekstrakty roślinne z rumianku, nagietka; oleje jak oliwa czy olej jojoba, a także kwasy owocowe, które przyspieszają zanik niedoskonałości i ujednolicają koloryt cery.</a:t>
            </a:r>
            <a:endParaRPr sz="1400">
              <a:solidFill>
                <a:schemeClr val="dk1"/>
              </a:solidFill>
              <a:highlight>
                <a:srgbClr val="FFFFFF"/>
              </a:highlight>
            </a:endParaRPr>
          </a:p>
          <a:p>
            <a:pPr marL="457200" lvl="0" indent="-323850" algn="l" rtl="0">
              <a:lnSpc>
                <a:spcPct val="105000"/>
              </a:lnSpc>
              <a:spcBef>
                <a:spcPts val="0"/>
              </a:spcBef>
              <a:spcAft>
                <a:spcPts val="0"/>
              </a:spcAft>
              <a:buClr>
                <a:srgbClr val="EA9999"/>
              </a:buClr>
              <a:buSzPts val="1500"/>
              <a:buFont typeface="Limelight"/>
              <a:buAutoNum type="arabicPeriod"/>
            </a:pPr>
            <a:r>
              <a:rPr lang="pl" sz="1400" b="1">
                <a:solidFill>
                  <a:schemeClr val="dk1"/>
                </a:solidFill>
                <a:highlight>
                  <a:srgbClr val="FFFFFF"/>
                </a:highlight>
              </a:rPr>
              <a:t>Unikaj w składach ciężkich olejów, sztucznych barwników, aromatów i innych chemicznych dodatków</a:t>
            </a:r>
            <a:r>
              <a:rPr lang="pl" sz="1400">
                <a:solidFill>
                  <a:schemeClr val="dk1"/>
                </a:solidFill>
                <a:highlight>
                  <a:srgbClr val="FFFFFF"/>
                </a:highlight>
              </a:rPr>
              <a:t>. Dobrze sprawdzą się naturalne kosmetyki.</a:t>
            </a:r>
            <a:endParaRPr sz="1400">
              <a:solidFill>
                <a:schemeClr val="dk1"/>
              </a:solidFill>
              <a:highlight>
                <a:srgbClr val="FFFFFF"/>
              </a:highlight>
            </a:endParaRPr>
          </a:p>
          <a:p>
            <a:pPr marL="457200" lvl="0" indent="-323850" algn="l" rtl="0">
              <a:lnSpc>
                <a:spcPct val="105000"/>
              </a:lnSpc>
              <a:spcBef>
                <a:spcPts val="0"/>
              </a:spcBef>
              <a:spcAft>
                <a:spcPts val="0"/>
              </a:spcAft>
              <a:buClr>
                <a:srgbClr val="EA9999"/>
              </a:buClr>
              <a:buSzPts val="1500"/>
              <a:buFont typeface="Limelight"/>
              <a:buAutoNum type="arabicPeriod"/>
            </a:pPr>
            <a:r>
              <a:rPr lang="pl" sz="1400" b="1">
                <a:solidFill>
                  <a:schemeClr val="dk1"/>
                </a:solidFill>
                <a:highlight>
                  <a:srgbClr val="FFFFFF"/>
                </a:highlight>
              </a:rPr>
              <a:t>Unikaj w składzie alkoholu</a:t>
            </a:r>
            <a:r>
              <a:rPr lang="pl" sz="1400">
                <a:solidFill>
                  <a:schemeClr val="dk1"/>
                </a:solidFill>
                <a:highlight>
                  <a:srgbClr val="FFFFFF"/>
                </a:highlight>
              </a:rPr>
              <a:t>, który ma właściwości wysuszające. Zwłaszcza nie powinien pojawiać się w żelach, piankach oraz w tonikach.</a:t>
            </a:r>
            <a:endParaRPr sz="1400">
              <a:solidFill>
                <a:schemeClr val="dk1"/>
              </a:solidFill>
              <a:highlight>
                <a:srgbClr val="FFFFFF"/>
              </a:highlight>
            </a:endParaRPr>
          </a:p>
          <a:p>
            <a:pPr marL="457200" lvl="0" indent="-323850" algn="l" rtl="0">
              <a:lnSpc>
                <a:spcPct val="105000"/>
              </a:lnSpc>
              <a:spcBef>
                <a:spcPts val="0"/>
              </a:spcBef>
              <a:spcAft>
                <a:spcPts val="0"/>
              </a:spcAft>
              <a:buClr>
                <a:srgbClr val="EA9999"/>
              </a:buClr>
              <a:buSzPts val="1500"/>
              <a:buFont typeface="Limelight"/>
              <a:buAutoNum type="arabicPeriod"/>
            </a:pPr>
            <a:r>
              <a:rPr lang="pl" sz="1400" b="1">
                <a:solidFill>
                  <a:schemeClr val="dk1"/>
                </a:solidFill>
                <a:highlight>
                  <a:srgbClr val="FFFFFF"/>
                </a:highlight>
              </a:rPr>
              <a:t>Kremy dla nastolatków powinny być lekkie</a:t>
            </a:r>
            <a:r>
              <a:rPr lang="pl" sz="1400">
                <a:solidFill>
                  <a:schemeClr val="dk1"/>
                </a:solidFill>
                <a:highlight>
                  <a:srgbClr val="FFFFFF"/>
                </a:highlight>
              </a:rPr>
              <a:t>, delikatne i nieobciążające, na bazie wodnej.</a:t>
            </a:r>
            <a:endParaRPr sz="1400">
              <a:solidFill>
                <a:schemeClr val="dk1"/>
              </a:solidFill>
              <a:highlight>
                <a:srgbClr val="FFFFFF"/>
              </a:highlight>
            </a:endParaRPr>
          </a:p>
          <a:p>
            <a:pPr marL="457200" lvl="0" indent="-323850" algn="l" rtl="0">
              <a:lnSpc>
                <a:spcPct val="105000"/>
              </a:lnSpc>
              <a:spcBef>
                <a:spcPts val="0"/>
              </a:spcBef>
              <a:spcAft>
                <a:spcPts val="0"/>
              </a:spcAft>
              <a:buClr>
                <a:srgbClr val="EA9999"/>
              </a:buClr>
              <a:buSzPts val="1500"/>
              <a:buFont typeface="Limelight"/>
              <a:buAutoNum type="arabicPeriod"/>
            </a:pPr>
            <a:r>
              <a:rPr lang="pl" sz="1400" b="1">
                <a:solidFill>
                  <a:schemeClr val="dk1"/>
                </a:solidFill>
                <a:highlight>
                  <a:srgbClr val="FFFFFF"/>
                </a:highlight>
              </a:rPr>
              <a:t>Zrezygnuj z ciężkiego makijażu</a:t>
            </a:r>
            <a:r>
              <a:rPr lang="pl" sz="1400">
                <a:solidFill>
                  <a:schemeClr val="dk1"/>
                </a:solidFill>
                <a:highlight>
                  <a:srgbClr val="FFFFFF"/>
                </a:highlight>
              </a:rPr>
              <a:t> i stawiaj na leczenie problemów odpowiednimi preparatami, a nie ich ukrywanie kolejnymi warstwami makijażu.</a:t>
            </a:r>
            <a:endParaRPr sz="1400">
              <a:solidFill>
                <a:schemeClr val="dk1"/>
              </a:solidFill>
              <a:highlight>
                <a:srgbClr val="FFFFFF"/>
              </a:highlight>
            </a:endParaRPr>
          </a:p>
          <a:p>
            <a:pPr marL="457200" lvl="0" indent="-323850" algn="l" rtl="0">
              <a:lnSpc>
                <a:spcPct val="105000"/>
              </a:lnSpc>
              <a:spcBef>
                <a:spcPts val="0"/>
              </a:spcBef>
              <a:spcAft>
                <a:spcPts val="0"/>
              </a:spcAft>
              <a:buClr>
                <a:srgbClr val="EA9999"/>
              </a:buClr>
              <a:buSzPts val="1500"/>
              <a:buFont typeface="Limelight"/>
              <a:buAutoNum type="arabicPeriod"/>
            </a:pPr>
            <a:r>
              <a:rPr lang="pl" sz="1400" b="1">
                <a:solidFill>
                  <a:schemeClr val="dk1"/>
                </a:solidFill>
                <a:highlight>
                  <a:srgbClr val="FFFFFF"/>
                </a:highlight>
              </a:rPr>
              <a:t>W maseczkach, peelingach oraz punktorach na niedoskonałości szukaj kwasu salicylowego</a:t>
            </a:r>
            <a:r>
              <a:rPr lang="pl" sz="1400">
                <a:solidFill>
                  <a:schemeClr val="dk1"/>
                </a:solidFill>
                <a:highlight>
                  <a:srgbClr val="FFFFFF"/>
                </a:highlight>
              </a:rPr>
              <a:t>, który sprzyja leczeniu zmian trądzikowych.</a:t>
            </a:r>
            <a:endParaRPr sz="1400">
              <a:solidFill>
                <a:schemeClr val="dk1"/>
              </a:solidFill>
              <a:highlight>
                <a:srgbClr val="FFFFFF"/>
              </a:highlight>
            </a:endParaRPr>
          </a:p>
          <a:p>
            <a:pPr marL="457200" lvl="0" indent="-323850" algn="l" rtl="0">
              <a:lnSpc>
                <a:spcPct val="105000"/>
              </a:lnSpc>
              <a:spcBef>
                <a:spcPts val="0"/>
              </a:spcBef>
              <a:spcAft>
                <a:spcPts val="0"/>
              </a:spcAft>
              <a:buClr>
                <a:srgbClr val="EA9999"/>
              </a:buClr>
              <a:buSzPts val="1500"/>
              <a:buFont typeface="Limelight"/>
              <a:buAutoNum type="arabicPeriod"/>
            </a:pPr>
            <a:r>
              <a:rPr lang="pl" sz="1400" b="1">
                <a:solidFill>
                  <a:schemeClr val="dk1"/>
                </a:solidFill>
                <a:highlight>
                  <a:srgbClr val="FFFFFF"/>
                </a:highlight>
              </a:rPr>
              <a:t>Zadbaj o ochronę przeciwsłoneczną!</a:t>
            </a:r>
            <a:r>
              <a:rPr lang="pl" sz="1400">
                <a:solidFill>
                  <a:schemeClr val="dk1"/>
                </a:solidFill>
                <a:highlight>
                  <a:srgbClr val="FFFFFF"/>
                </a:highlight>
              </a:rPr>
              <a:t> Krem do twarzy powinien mieć minimum SPF 15.</a:t>
            </a:r>
            <a:endParaRPr sz="1400">
              <a:solidFill>
                <a:schemeClr val="dk1"/>
              </a:solidFill>
              <a:highlight>
                <a:srgbClr val="FFFFFF"/>
              </a:high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4"/>
          <p:cNvSpPr txBox="1">
            <a:spLocks noGrp="1"/>
          </p:cNvSpPr>
          <p:nvPr>
            <p:ph type="title"/>
          </p:nvPr>
        </p:nvSpPr>
        <p:spPr>
          <a:xfrm>
            <a:off x="47200" y="1021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sz="3000" b="1">
                <a:solidFill>
                  <a:srgbClr val="EA9999"/>
                </a:solidFill>
                <a:latin typeface="Limelight"/>
                <a:ea typeface="Limelight"/>
                <a:cs typeface="Limelight"/>
                <a:sym typeface="Limelight"/>
              </a:rPr>
              <a:t>Przykładowe kosmetyki do pielęgnacji twarzy</a:t>
            </a:r>
            <a:endParaRPr sz="3000" b="1">
              <a:solidFill>
                <a:srgbClr val="EA9999"/>
              </a:solidFill>
              <a:latin typeface="Limelight"/>
              <a:ea typeface="Limelight"/>
              <a:cs typeface="Limelight"/>
              <a:sym typeface="Limelight"/>
            </a:endParaRPr>
          </a:p>
        </p:txBody>
      </p:sp>
      <p:sp>
        <p:nvSpPr>
          <p:cNvPr id="160" name="Google Shape;160;p2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61" name="Google Shape;161;p24"/>
          <p:cNvPicPr preferRelativeResize="0"/>
          <p:nvPr/>
        </p:nvPicPr>
        <p:blipFill>
          <a:blip r:embed="rId3">
            <a:alphaModFix/>
          </a:blip>
          <a:stretch>
            <a:fillRect/>
          </a:stretch>
        </p:blipFill>
        <p:spPr>
          <a:xfrm rot="-369692">
            <a:off x="-871400" y="1339800"/>
            <a:ext cx="2772524" cy="2772524"/>
          </a:xfrm>
          <a:prstGeom prst="rect">
            <a:avLst/>
          </a:prstGeom>
          <a:noFill/>
          <a:ln>
            <a:noFill/>
          </a:ln>
        </p:spPr>
      </p:pic>
      <p:pic>
        <p:nvPicPr>
          <p:cNvPr id="162" name="Google Shape;162;p24"/>
          <p:cNvPicPr preferRelativeResize="0"/>
          <p:nvPr/>
        </p:nvPicPr>
        <p:blipFill>
          <a:blip r:embed="rId4">
            <a:alphaModFix/>
          </a:blip>
          <a:stretch>
            <a:fillRect/>
          </a:stretch>
        </p:blipFill>
        <p:spPr>
          <a:xfrm rot="498125">
            <a:off x="1607725" y="1355975"/>
            <a:ext cx="3009400" cy="3009400"/>
          </a:xfrm>
          <a:prstGeom prst="rect">
            <a:avLst/>
          </a:prstGeom>
          <a:noFill/>
          <a:ln>
            <a:noFill/>
          </a:ln>
        </p:spPr>
      </p:pic>
      <p:pic>
        <p:nvPicPr>
          <p:cNvPr id="163" name="Google Shape;163;p24"/>
          <p:cNvPicPr preferRelativeResize="0"/>
          <p:nvPr/>
        </p:nvPicPr>
        <p:blipFill>
          <a:blip r:embed="rId5">
            <a:alphaModFix/>
          </a:blip>
          <a:stretch>
            <a:fillRect/>
          </a:stretch>
        </p:blipFill>
        <p:spPr>
          <a:xfrm rot="-563301">
            <a:off x="3538400" y="1921912"/>
            <a:ext cx="2997200" cy="2997200"/>
          </a:xfrm>
          <a:prstGeom prst="rect">
            <a:avLst/>
          </a:prstGeom>
          <a:noFill/>
          <a:ln>
            <a:noFill/>
          </a:ln>
        </p:spPr>
      </p:pic>
      <p:pic>
        <p:nvPicPr>
          <p:cNvPr id="164" name="Google Shape;164;p24"/>
          <p:cNvPicPr preferRelativeResize="0"/>
          <p:nvPr/>
        </p:nvPicPr>
        <p:blipFill>
          <a:blip r:embed="rId6">
            <a:alphaModFix/>
          </a:blip>
          <a:stretch>
            <a:fillRect/>
          </a:stretch>
        </p:blipFill>
        <p:spPr>
          <a:xfrm rot="413875">
            <a:off x="5846300" y="1990700"/>
            <a:ext cx="2816501" cy="26730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70" name="Google Shape;170;p2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71" name="Google Shape;171;p25"/>
          <p:cNvPicPr preferRelativeResize="0"/>
          <p:nvPr/>
        </p:nvPicPr>
        <p:blipFill>
          <a:blip r:embed="rId3">
            <a:alphaModFix/>
          </a:blip>
          <a:stretch>
            <a:fillRect/>
          </a:stretch>
        </p:blipFill>
        <p:spPr>
          <a:xfrm rot="-772062">
            <a:off x="-44825" y="327175"/>
            <a:ext cx="2379025" cy="4540949"/>
          </a:xfrm>
          <a:prstGeom prst="rect">
            <a:avLst/>
          </a:prstGeom>
          <a:noFill/>
          <a:ln>
            <a:noFill/>
          </a:ln>
        </p:spPr>
      </p:pic>
      <p:pic>
        <p:nvPicPr>
          <p:cNvPr id="172" name="Google Shape;172;p25"/>
          <p:cNvPicPr preferRelativeResize="0"/>
          <p:nvPr/>
        </p:nvPicPr>
        <p:blipFill>
          <a:blip r:embed="rId4">
            <a:alphaModFix/>
          </a:blip>
          <a:stretch>
            <a:fillRect/>
          </a:stretch>
        </p:blipFill>
        <p:spPr>
          <a:xfrm rot="-421820">
            <a:off x="2058151" y="562200"/>
            <a:ext cx="2283350" cy="2604574"/>
          </a:xfrm>
          <a:prstGeom prst="rect">
            <a:avLst/>
          </a:prstGeom>
          <a:noFill/>
          <a:ln>
            <a:noFill/>
          </a:ln>
        </p:spPr>
      </p:pic>
      <p:pic>
        <p:nvPicPr>
          <p:cNvPr id="173" name="Google Shape;173;p25"/>
          <p:cNvPicPr preferRelativeResize="0"/>
          <p:nvPr/>
        </p:nvPicPr>
        <p:blipFill>
          <a:blip r:embed="rId5">
            <a:alphaModFix/>
          </a:blip>
          <a:stretch>
            <a:fillRect/>
          </a:stretch>
        </p:blipFill>
        <p:spPr>
          <a:xfrm rot="1153847">
            <a:off x="4341500" y="2784200"/>
            <a:ext cx="2047326" cy="2225375"/>
          </a:xfrm>
          <a:prstGeom prst="rect">
            <a:avLst/>
          </a:prstGeom>
          <a:noFill/>
          <a:ln>
            <a:noFill/>
          </a:ln>
        </p:spPr>
      </p:pic>
      <p:pic>
        <p:nvPicPr>
          <p:cNvPr id="174" name="Google Shape;174;p25"/>
          <p:cNvPicPr preferRelativeResize="0"/>
          <p:nvPr/>
        </p:nvPicPr>
        <p:blipFill>
          <a:blip r:embed="rId6">
            <a:alphaModFix/>
          </a:blip>
          <a:stretch>
            <a:fillRect/>
          </a:stretch>
        </p:blipFill>
        <p:spPr>
          <a:xfrm rot="616450">
            <a:off x="4641025" y="437925"/>
            <a:ext cx="1229299" cy="2369699"/>
          </a:xfrm>
          <a:prstGeom prst="rect">
            <a:avLst/>
          </a:prstGeom>
          <a:noFill/>
          <a:ln>
            <a:noFill/>
          </a:ln>
        </p:spPr>
      </p:pic>
      <p:pic>
        <p:nvPicPr>
          <p:cNvPr id="175" name="Google Shape;175;p25"/>
          <p:cNvPicPr preferRelativeResize="0"/>
          <p:nvPr/>
        </p:nvPicPr>
        <p:blipFill>
          <a:blip r:embed="rId7">
            <a:alphaModFix/>
          </a:blip>
          <a:stretch>
            <a:fillRect/>
          </a:stretch>
        </p:blipFill>
        <p:spPr>
          <a:xfrm rot="-791046">
            <a:off x="6293805" y="266581"/>
            <a:ext cx="3195791" cy="319581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6"/>
          <p:cNvSpPr txBox="1">
            <a:spLocks noGrp="1"/>
          </p:cNvSpPr>
          <p:nvPr>
            <p:ph type="title"/>
          </p:nvPr>
        </p:nvSpPr>
        <p:spPr>
          <a:xfrm>
            <a:off x="9185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pl" sz="5400" b="1">
                <a:solidFill>
                  <a:srgbClr val="EA9999"/>
                </a:solidFill>
                <a:latin typeface="Limelight"/>
                <a:ea typeface="Limelight"/>
                <a:cs typeface="Limelight"/>
                <a:sym typeface="Limelight"/>
              </a:rPr>
              <a:t>Pot</a:t>
            </a:r>
            <a:endParaRPr sz="5400" b="1">
              <a:solidFill>
                <a:srgbClr val="EA9999"/>
              </a:solidFill>
              <a:latin typeface="Limelight"/>
              <a:ea typeface="Limelight"/>
              <a:cs typeface="Limelight"/>
              <a:sym typeface="Limelight"/>
            </a:endParaRPr>
          </a:p>
          <a:p>
            <a:pPr marL="0" lvl="0" indent="0" algn="l" rtl="0">
              <a:spcBef>
                <a:spcPts val="0"/>
              </a:spcBef>
              <a:spcAft>
                <a:spcPts val="0"/>
              </a:spcAft>
              <a:buSzPts val="990"/>
              <a:buNone/>
            </a:pPr>
            <a:endParaRPr sz="2520"/>
          </a:p>
        </p:txBody>
      </p:sp>
      <p:sp>
        <p:nvSpPr>
          <p:cNvPr id="181" name="Google Shape;181;p26"/>
          <p:cNvSpPr txBox="1">
            <a:spLocks noGrp="1"/>
          </p:cNvSpPr>
          <p:nvPr>
            <p:ph type="body" idx="1"/>
          </p:nvPr>
        </p:nvSpPr>
        <p:spPr>
          <a:xfrm>
            <a:off x="91850" y="683125"/>
            <a:ext cx="8520600" cy="3416400"/>
          </a:xfrm>
          <a:prstGeom prst="rect">
            <a:avLst/>
          </a:prstGeom>
        </p:spPr>
        <p:txBody>
          <a:bodyPr spcFirstLastPara="1" wrap="square" lIns="91425" tIns="91425" rIns="91425" bIns="91425" anchor="t" anchorCtr="0">
            <a:noAutofit/>
          </a:bodyPr>
          <a:lstStyle/>
          <a:p>
            <a:pPr marL="0" lvl="0" indent="457200" algn="just" rtl="0">
              <a:spcBef>
                <a:spcPts val="1200"/>
              </a:spcBef>
              <a:spcAft>
                <a:spcPts val="0"/>
              </a:spcAft>
              <a:buClr>
                <a:schemeClr val="dk1"/>
              </a:buClr>
              <a:buSzPts val="1100"/>
              <a:buFont typeface="Arial"/>
              <a:buNone/>
            </a:pPr>
            <a:r>
              <a:rPr lang="pl">
                <a:solidFill>
                  <a:schemeClr val="dk1"/>
                </a:solidFill>
                <a:latin typeface="Calibri"/>
                <a:ea typeface="Calibri"/>
                <a:cs typeface="Calibri"/>
                <a:sym typeface="Calibri"/>
              </a:rPr>
              <a:t> Pot jest wydzielany przez gruczoły potowe, które towarzyszą człowiekowi przez całe jego życie, ale są szczególnie aktywne od rozpoczęcia dojrzewania. Podczas pokwitania gruczoły te wydzielają różne substancje wraz z potem, które mają nieprzyjemny zapach. Wiele nastolatków czuje u siebie tę woń pod pachami. Także stopy i okolice narządów płciowych zaczynają inaczej pachnieć.  </a:t>
            </a:r>
            <a:endParaRPr>
              <a:solidFill>
                <a:schemeClr val="dk1"/>
              </a:solidFill>
              <a:latin typeface="Calibri"/>
              <a:ea typeface="Calibri"/>
              <a:cs typeface="Calibri"/>
              <a:sym typeface="Calibri"/>
            </a:endParaRPr>
          </a:p>
          <a:p>
            <a:pPr marL="0" lvl="0" indent="457200" algn="just" rtl="0">
              <a:spcBef>
                <a:spcPts val="1200"/>
              </a:spcBef>
              <a:spcAft>
                <a:spcPts val="0"/>
              </a:spcAft>
              <a:buClr>
                <a:schemeClr val="dk1"/>
              </a:buClr>
              <a:buSzPts val="1100"/>
              <a:buFont typeface="Arial"/>
              <a:buNone/>
            </a:pPr>
            <a:r>
              <a:rPr lang="pl">
                <a:solidFill>
                  <a:schemeClr val="dk1"/>
                </a:solidFill>
                <a:latin typeface="Calibri"/>
                <a:ea typeface="Calibri"/>
                <a:cs typeface="Calibri"/>
                <a:sym typeface="Calibri"/>
              </a:rPr>
              <a:t> Najlepszym sposobem na utrzymanie czystości w tych problematycznych partiach ciała jest codzienne mycie się. Kąpiel lub prysznic pomogą Ci zachować świeżość. Należy wybrać łagodne mydło i skorzystać z ciepłej wody, w ten sposób pozbywamy się bakterii, które wywołują nieprzyjemny zapach. Duże znaczenie ma również nakładanie czystej bielizny i świeżych ubrań, które powinny być wykonane z naturalnych materiałów pochłaniających wilgoć. Warto zainwestować w dezodoranty lub antyperspiranty.  Dezodoranty maskują zapach potu, a antyperspiranty zapobiegają wystąpieniu wilgoci pod pachami.</a:t>
            </a:r>
            <a:endParaRPr>
              <a:solidFill>
                <a:schemeClr val="dk1"/>
              </a:solidFill>
              <a:latin typeface="Calibri"/>
              <a:ea typeface="Calibri"/>
              <a:cs typeface="Calibri"/>
              <a:sym typeface="Calibri"/>
            </a:endParaRPr>
          </a:p>
          <a:p>
            <a:pPr marL="0" lvl="0" indent="0" algn="just" rtl="0">
              <a:spcBef>
                <a:spcPts val="1200"/>
              </a:spcBef>
              <a:spcAft>
                <a:spcPts val="0"/>
              </a:spcAft>
              <a:buClr>
                <a:schemeClr val="dk1"/>
              </a:buClr>
              <a:buSzPts val="1100"/>
              <a:buFont typeface="Arial"/>
              <a:buNone/>
            </a:pPr>
            <a:r>
              <a:rPr lang="pl">
                <a:solidFill>
                  <a:schemeClr val="dk1"/>
                </a:solidFill>
              </a:rPr>
              <a:t> </a:t>
            </a:r>
            <a:endParaRPr>
              <a:solidFill>
                <a:schemeClr val="dk1"/>
              </a:solidFill>
            </a:endParaRPr>
          </a:p>
          <a:p>
            <a:pPr marL="0" lvl="0" indent="444500" algn="just" rtl="0">
              <a:spcBef>
                <a:spcPts val="1200"/>
              </a:spcBef>
              <a:spcAft>
                <a:spcPts val="0"/>
              </a:spcAft>
              <a:buClr>
                <a:schemeClr val="dk1"/>
              </a:buClr>
              <a:buSzPts val="1100"/>
              <a:buFont typeface="Arial"/>
              <a:buNone/>
            </a:pPr>
            <a:r>
              <a:rPr lang="pl">
                <a:solidFill>
                  <a:schemeClr val="dk1"/>
                </a:solidFill>
              </a:rPr>
              <a:t> </a:t>
            </a:r>
            <a:endParaRPr>
              <a:solidFill>
                <a:schemeClr val="dk1"/>
              </a:solidFill>
            </a:endParaRPr>
          </a:p>
          <a:p>
            <a:pPr marL="0" lvl="0" indent="0" algn="l" rtl="0">
              <a:spcBef>
                <a:spcPts val="1200"/>
              </a:spcBef>
              <a:spcAft>
                <a:spcPts val="120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7"/>
          <p:cNvSpPr txBox="1">
            <a:spLocks noGrp="1"/>
          </p:cNvSpPr>
          <p:nvPr>
            <p:ph type="title"/>
          </p:nvPr>
        </p:nvSpPr>
        <p:spPr>
          <a:xfrm>
            <a:off x="53575" y="72175"/>
            <a:ext cx="9090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sz="5000" b="1">
                <a:solidFill>
                  <a:srgbClr val="EA9999"/>
                </a:solidFill>
                <a:latin typeface="Limelight"/>
                <a:ea typeface="Limelight"/>
                <a:cs typeface="Limelight"/>
                <a:sym typeface="Limelight"/>
              </a:rPr>
              <a:t>Dlaczego coraz bardziej się pocimy?</a:t>
            </a:r>
            <a:endParaRPr sz="5000" b="1">
              <a:solidFill>
                <a:srgbClr val="EA9999"/>
              </a:solidFill>
              <a:latin typeface="Limelight"/>
              <a:ea typeface="Limelight"/>
              <a:cs typeface="Limelight"/>
              <a:sym typeface="Limelight"/>
            </a:endParaRPr>
          </a:p>
        </p:txBody>
      </p:sp>
      <p:sp>
        <p:nvSpPr>
          <p:cNvPr id="187" name="Google Shape;187;p27"/>
          <p:cNvSpPr txBox="1">
            <a:spLocks noGrp="1"/>
          </p:cNvSpPr>
          <p:nvPr>
            <p:ph type="body" idx="1"/>
          </p:nvPr>
        </p:nvSpPr>
        <p:spPr>
          <a:xfrm>
            <a:off x="101375" y="1649625"/>
            <a:ext cx="8520600" cy="3416400"/>
          </a:xfrm>
          <a:prstGeom prst="rect">
            <a:avLst/>
          </a:prstGeom>
        </p:spPr>
        <p:txBody>
          <a:bodyPr spcFirstLastPara="1" wrap="square" lIns="91425" tIns="91425" rIns="91425" bIns="91425" anchor="t" anchorCtr="0">
            <a:noAutofit/>
          </a:bodyPr>
          <a:lstStyle/>
          <a:p>
            <a:pPr marL="0" lvl="0" indent="457200" algn="just" rtl="0">
              <a:spcBef>
                <a:spcPts val="0"/>
              </a:spcBef>
              <a:spcAft>
                <a:spcPts val="0"/>
              </a:spcAft>
              <a:buNone/>
            </a:pPr>
            <a:r>
              <a:rPr lang="pl" dirty="0">
                <a:solidFill>
                  <a:schemeClr val="dk1"/>
                </a:solidFill>
                <a:highlight>
                  <a:schemeClr val="lt1"/>
                </a:highlight>
              </a:rPr>
              <a:t> Dzieje się tak, ponieważ gruczoły potowe są coraz bardziej aktywowane w tym czasie, a organizm wytwarza więcej adrenaliny. Posiadamy jeszcze jedne gruczoły potowe a są nimi gruczoły apokrynowe, które stają się aktywne dopiero na początku dojrzewania.</a:t>
            </a:r>
            <a:endParaRPr dirty="0">
              <a:solidFill>
                <a:schemeClr val="dk1"/>
              </a:solidFill>
              <a:highlight>
                <a:schemeClr val="lt1"/>
              </a:highlight>
            </a:endParaRPr>
          </a:p>
          <a:p>
            <a:pPr marL="0" lvl="0" indent="0" algn="l" rtl="0">
              <a:spcBef>
                <a:spcPts val="1200"/>
              </a:spcBef>
              <a:spcAft>
                <a:spcPts val="0"/>
              </a:spcAft>
              <a:buNone/>
            </a:pPr>
            <a:r>
              <a:rPr lang="pl" sz="3600" dirty="0">
                <a:solidFill>
                  <a:srgbClr val="F4CCCC"/>
                </a:solidFill>
                <a:highlight>
                  <a:schemeClr val="lt1"/>
                </a:highlight>
                <a:latin typeface="Limelight"/>
                <a:ea typeface="Limelight"/>
                <a:cs typeface="Limelight"/>
                <a:sym typeface="Limelight"/>
              </a:rPr>
              <a:t>Dobra rada!</a:t>
            </a:r>
            <a:endParaRPr sz="3600" dirty="0">
              <a:solidFill>
                <a:srgbClr val="F4CCCC"/>
              </a:solidFill>
              <a:highlight>
                <a:schemeClr val="lt1"/>
              </a:highlight>
              <a:latin typeface="Limelight"/>
              <a:ea typeface="Limelight"/>
              <a:cs typeface="Limelight"/>
              <a:sym typeface="Limelight"/>
            </a:endParaRPr>
          </a:p>
          <a:p>
            <a:pPr marL="0" lvl="0" indent="457200" algn="just" rtl="0">
              <a:spcBef>
                <a:spcPts val="1200"/>
              </a:spcBef>
              <a:spcAft>
                <a:spcPts val="0"/>
              </a:spcAft>
              <a:buNone/>
            </a:pPr>
            <a:r>
              <a:rPr lang="pl" dirty="0">
                <a:solidFill>
                  <a:schemeClr val="dk1"/>
                </a:solidFill>
                <a:highlight>
                  <a:schemeClr val="lt1"/>
                </a:highlight>
              </a:rPr>
              <a:t>Używaj dezodorantów i antyperspirantów, jeśli często i intensywnie się pocisz, szczególnie </a:t>
            </a:r>
            <a:r>
              <a:rPr lang="pl" dirty="0" smtClean="0">
                <a:solidFill>
                  <a:schemeClr val="dk1"/>
                </a:solidFill>
                <a:highlight>
                  <a:schemeClr val="lt1"/>
                </a:highlight>
              </a:rPr>
              <a:t>przed</a:t>
            </a:r>
            <a:r>
              <a:rPr lang="pl" dirty="0" smtClean="0">
                <a:solidFill>
                  <a:schemeClr val="dk1"/>
                </a:solidFill>
                <a:highlight>
                  <a:schemeClr val="lt1"/>
                </a:highlight>
              </a:rPr>
              <a:t> lekcją </a:t>
            </a:r>
            <a:r>
              <a:rPr lang="pl" dirty="0">
                <a:solidFill>
                  <a:schemeClr val="dk1"/>
                </a:solidFill>
                <a:highlight>
                  <a:schemeClr val="lt1"/>
                </a:highlight>
              </a:rPr>
              <a:t>W-F. Zapobiega to rozprzestrzenianiu się nieprzyjemnych zapachów.</a:t>
            </a:r>
            <a:endParaRPr dirty="0">
              <a:solidFill>
                <a:schemeClr val="dk1"/>
              </a:solidFill>
              <a:highlight>
                <a:schemeClr val="lt1"/>
              </a:highlight>
            </a:endParaRPr>
          </a:p>
          <a:p>
            <a:pPr marL="0" lvl="0" indent="0" algn="l" rtl="0">
              <a:spcBef>
                <a:spcPts val="1200"/>
              </a:spcBef>
              <a:spcAft>
                <a:spcPts val="0"/>
              </a:spcAft>
              <a:buNone/>
            </a:pPr>
            <a:endParaRPr dirty="0">
              <a:solidFill>
                <a:schemeClr val="dk1"/>
              </a:solidFill>
              <a:highlight>
                <a:schemeClr val="lt1"/>
              </a:highlight>
            </a:endParaRPr>
          </a:p>
          <a:p>
            <a:pPr marL="0" lvl="0" indent="0" algn="l" rtl="0">
              <a:spcBef>
                <a:spcPts val="1200"/>
              </a:spcBef>
              <a:spcAft>
                <a:spcPts val="0"/>
              </a:spcAft>
              <a:buNone/>
            </a:pPr>
            <a:endParaRPr dirty="0">
              <a:solidFill>
                <a:schemeClr val="dk1"/>
              </a:solidFill>
              <a:highlight>
                <a:schemeClr val="lt1"/>
              </a:highlight>
            </a:endParaRPr>
          </a:p>
          <a:p>
            <a:pPr marL="0" lvl="0" indent="0" algn="l" rtl="0">
              <a:spcBef>
                <a:spcPts val="1200"/>
              </a:spcBef>
              <a:spcAft>
                <a:spcPts val="1200"/>
              </a:spcAft>
              <a:buNone/>
            </a:pPr>
            <a:endParaRPr dirty="0">
              <a:solidFill>
                <a:schemeClr val="dk1"/>
              </a:solidFill>
              <a:highlight>
                <a:schemeClr val="lt1"/>
              </a:high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8"/>
          <p:cNvSpPr txBox="1">
            <a:spLocks noGrp="1"/>
          </p:cNvSpPr>
          <p:nvPr>
            <p:ph type="title"/>
          </p:nvPr>
        </p:nvSpPr>
        <p:spPr>
          <a:xfrm>
            <a:off x="66775" y="0"/>
            <a:ext cx="9077100" cy="97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sz="3200" b="1">
                <a:solidFill>
                  <a:srgbClr val="EA9999"/>
                </a:solidFill>
                <a:latin typeface="Limelight"/>
                <a:ea typeface="Limelight"/>
                <a:cs typeface="Limelight"/>
                <a:sym typeface="Limelight"/>
              </a:rPr>
              <a:t>Przykładowe produkty, które pomogą Wam zwalczać brzydkie zapach:</a:t>
            </a:r>
            <a:endParaRPr sz="3200" b="1">
              <a:solidFill>
                <a:srgbClr val="EA9999"/>
              </a:solidFill>
              <a:latin typeface="Limelight"/>
              <a:ea typeface="Limelight"/>
              <a:cs typeface="Limelight"/>
              <a:sym typeface="Limelight"/>
            </a:endParaRPr>
          </a:p>
        </p:txBody>
      </p:sp>
      <p:sp>
        <p:nvSpPr>
          <p:cNvPr id="193" name="Google Shape;193;p28"/>
          <p:cNvSpPr txBox="1">
            <a:spLocks noGrp="1"/>
          </p:cNvSpPr>
          <p:nvPr>
            <p:ph type="body" idx="1"/>
          </p:nvPr>
        </p:nvSpPr>
        <p:spPr>
          <a:xfrm>
            <a:off x="66775" y="1194650"/>
            <a:ext cx="8520600" cy="3999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94" name="Google Shape;194;p28"/>
          <p:cNvPicPr preferRelativeResize="0"/>
          <p:nvPr/>
        </p:nvPicPr>
        <p:blipFill>
          <a:blip r:embed="rId3">
            <a:alphaModFix/>
          </a:blip>
          <a:stretch>
            <a:fillRect/>
          </a:stretch>
        </p:blipFill>
        <p:spPr>
          <a:xfrm rot="-248403">
            <a:off x="-733150" y="1565900"/>
            <a:ext cx="3389274" cy="3389274"/>
          </a:xfrm>
          <a:prstGeom prst="rect">
            <a:avLst/>
          </a:prstGeom>
          <a:noFill/>
          <a:ln>
            <a:noFill/>
          </a:ln>
        </p:spPr>
      </p:pic>
      <p:pic>
        <p:nvPicPr>
          <p:cNvPr id="195" name="Google Shape;195;p28"/>
          <p:cNvPicPr preferRelativeResize="0"/>
          <p:nvPr/>
        </p:nvPicPr>
        <p:blipFill>
          <a:blip r:embed="rId4">
            <a:alphaModFix/>
          </a:blip>
          <a:stretch>
            <a:fillRect/>
          </a:stretch>
        </p:blipFill>
        <p:spPr>
          <a:xfrm rot="-647696">
            <a:off x="3656345" y="1429147"/>
            <a:ext cx="3274158" cy="3274158"/>
          </a:xfrm>
          <a:prstGeom prst="rect">
            <a:avLst/>
          </a:prstGeom>
          <a:noFill/>
          <a:ln>
            <a:noFill/>
          </a:ln>
        </p:spPr>
      </p:pic>
      <p:pic>
        <p:nvPicPr>
          <p:cNvPr id="196" name="Google Shape;196;p28"/>
          <p:cNvPicPr preferRelativeResize="0"/>
          <p:nvPr/>
        </p:nvPicPr>
        <p:blipFill>
          <a:blip r:embed="rId5">
            <a:alphaModFix/>
          </a:blip>
          <a:stretch>
            <a:fillRect/>
          </a:stretch>
        </p:blipFill>
        <p:spPr>
          <a:xfrm rot="1010231">
            <a:off x="6161125" y="922263"/>
            <a:ext cx="3298975" cy="3298975"/>
          </a:xfrm>
          <a:prstGeom prst="rect">
            <a:avLst/>
          </a:prstGeom>
          <a:noFill/>
          <a:ln>
            <a:noFill/>
          </a:ln>
        </p:spPr>
      </p:pic>
      <p:pic>
        <p:nvPicPr>
          <p:cNvPr id="197" name="Google Shape;197;p28"/>
          <p:cNvPicPr preferRelativeResize="0"/>
          <p:nvPr/>
        </p:nvPicPr>
        <p:blipFill>
          <a:blip r:embed="rId6">
            <a:alphaModFix/>
          </a:blip>
          <a:stretch>
            <a:fillRect/>
          </a:stretch>
        </p:blipFill>
        <p:spPr>
          <a:xfrm>
            <a:off x="1542500" y="1679850"/>
            <a:ext cx="3029500" cy="3029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9"/>
          <p:cNvSpPr txBox="1">
            <a:spLocks noGrp="1"/>
          </p:cNvSpPr>
          <p:nvPr>
            <p:ph type="title"/>
          </p:nvPr>
        </p:nvSpPr>
        <p:spPr>
          <a:xfrm>
            <a:off x="0" y="43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pl" sz="5520" b="1">
                <a:solidFill>
                  <a:srgbClr val="EA9999"/>
                </a:solidFill>
                <a:latin typeface="Limelight"/>
                <a:ea typeface="Limelight"/>
                <a:cs typeface="Limelight"/>
                <a:sym typeface="Limelight"/>
              </a:rPr>
              <a:t>Pielęgnacja paznokci</a:t>
            </a:r>
            <a:endParaRPr sz="5520" b="1">
              <a:solidFill>
                <a:srgbClr val="EA9999"/>
              </a:solidFill>
              <a:latin typeface="Limelight"/>
              <a:ea typeface="Limelight"/>
              <a:cs typeface="Limelight"/>
              <a:sym typeface="Limelight"/>
            </a:endParaRPr>
          </a:p>
        </p:txBody>
      </p:sp>
      <p:sp>
        <p:nvSpPr>
          <p:cNvPr id="203" name="Google Shape;203;p29"/>
          <p:cNvSpPr txBox="1">
            <a:spLocks noGrp="1"/>
          </p:cNvSpPr>
          <p:nvPr>
            <p:ph type="body" idx="1"/>
          </p:nvPr>
        </p:nvSpPr>
        <p:spPr>
          <a:xfrm>
            <a:off x="105250" y="1012225"/>
            <a:ext cx="8520600" cy="37524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fontScale="25000" lnSpcReduction="20000"/>
          </a:bodyPr>
          <a:lstStyle/>
          <a:p>
            <a:pPr marL="0" lvl="0" indent="457200" algn="just" rtl="0">
              <a:spcBef>
                <a:spcPts val="0"/>
              </a:spcBef>
              <a:spcAft>
                <a:spcPts val="0"/>
              </a:spcAft>
              <a:buNone/>
            </a:pPr>
            <a:r>
              <a:rPr lang="pl" sz="7200">
                <a:solidFill>
                  <a:schemeClr val="dk1"/>
                </a:solidFill>
              </a:rPr>
              <a:t>Zaniedbanie właściwej pielęgnacji paznokci przy wzmożonej potliwość może przyczynić się do grzybicy skóry i paznokci. </a:t>
            </a:r>
            <a:endParaRPr sz="7200">
              <a:solidFill>
                <a:schemeClr val="dk1"/>
              </a:solidFill>
            </a:endParaRPr>
          </a:p>
          <a:p>
            <a:pPr marL="0" lvl="0" indent="0" algn="just" rtl="0">
              <a:spcBef>
                <a:spcPts val="1200"/>
              </a:spcBef>
              <a:spcAft>
                <a:spcPts val="0"/>
              </a:spcAft>
              <a:buNone/>
            </a:pPr>
            <a:r>
              <a:rPr lang="pl" sz="7200">
                <a:solidFill>
                  <a:schemeClr val="dk1"/>
                </a:solidFill>
              </a:rPr>
              <a:t> 	Pamiętaj o utrzymywaniu paznokci w czystości i odpowiednim przycinaniu-prosto, bez wycinania kącików. Zapobiegniesz ich wrastaniu oraz grzybicy.</a:t>
            </a:r>
            <a:endParaRPr sz="7200">
              <a:solidFill>
                <a:schemeClr val="dk1"/>
              </a:solidFill>
            </a:endParaRPr>
          </a:p>
          <a:p>
            <a:pPr marL="0" lvl="0" indent="0" algn="l" rtl="0">
              <a:spcBef>
                <a:spcPts val="1200"/>
              </a:spcBef>
              <a:spcAft>
                <a:spcPts val="0"/>
              </a:spcAft>
              <a:buNone/>
            </a:pPr>
            <a:r>
              <a:rPr lang="pl" sz="7200" b="1">
                <a:solidFill>
                  <a:srgbClr val="F4CCCC"/>
                </a:solidFill>
                <a:latin typeface="Limelight"/>
                <a:ea typeface="Limelight"/>
                <a:cs typeface="Limelight"/>
                <a:sym typeface="Limelight"/>
              </a:rPr>
              <a:t>Odżywka do paznokci:</a:t>
            </a:r>
            <a:endParaRPr sz="7200" b="1">
              <a:solidFill>
                <a:srgbClr val="F4CCCC"/>
              </a:solidFill>
              <a:latin typeface="Limelight"/>
              <a:ea typeface="Limelight"/>
              <a:cs typeface="Limelight"/>
              <a:sym typeface="Limelight"/>
            </a:endParaRPr>
          </a:p>
          <a:p>
            <a:pPr marL="0" lvl="0" indent="0" algn="l" rtl="0">
              <a:spcBef>
                <a:spcPts val="1200"/>
              </a:spcBef>
              <a:spcAft>
                <a:spcPts val="0"/>
              </a:spcAft>
              <a:buNone/>
            </a:pPr>
            <a:r>
              <a:rPr lang="pl" sz="5600">
                <a:solidFill>
                  <a:schemeClr val="dk1"/>
                </a:solidFill>
                <a:highlight>
                  <a:schemeClr val="lt1"/>
                </a:highlight>
              </a:rPr>
              <a:t>Odżywka do paznokci potrafi zdziałać cuda. </a:t>
            </a:r>
            <a:endParaRPr sz="5600">
              <a:solidFill>
                <a:schemeClr val="dk1"/>
              </a:solidFill>
              <a:highlight>
                <a:schemeClr val="lt1"/>
              </a:highlight>
            </a:endParaRPr>
          </a:p>
          <a:p>
            <a:pPr marL="0" lvl="0" indent="0" algn="l" rtl="0">
              <a:spcBef>
                <a:spcPts val="1200"/>
              </a:spcBef>
              <a:spcAft>
                <a:spcPts val="0"/>
              </a:spcAft>
              <a:buNone/>
            </a:pPr>
            <a:r>
              <a:rPr lang="pl" sz="5600">
                <a:solidFill>
                  <a:schemeClr val="dk1"/>
                </a:solidFill>
                <a:highlight>
                  <a:schemeClr val="lt1"/>
                </a:highlight>
              </a:rPr>
              <a:t>Wzmacnia, odżywia, nadaje połysk i zapobiega łamaniu. </a:t>
            </a:r>
            <a:endParaRPr sz="5600">
              <a:solidFill>
                <a:schemeClr val="dk1"/>
              </a:solidFill>
              <a:highlight>
                <a:schemeClr val="lt1"/>
              </a:highlight>
            </a:endParaRPr>
          </a:p>
          <a:p>
            <a:pPr marL="0" lvl="0" indent="0" algn="l" rtl="0">
              <a:spcBef>
                <a:spcPts val="1200"/>
              </a:spcBef>
              <a:spcAft>
                <a:spcPts val="0"/>
              </a:spcAft>
              <a:buNone/>
            </a:pPr>
            <a:r>
              <a:rPr lang="pl" sz="5600">
                <a:solidFill>
                  <a:schemeClr val="dk1"/>
                </a:solidFill>
                <a:highlight>
                  <a:schemeClr val="lt1"/>
                </a:highlight>
              </a:rPr>
              <a:t>Może także stanowić bazę pod lakier z funkcją ochronną. </a:t>
            </a:r>
            <a:endParaRPr sz="5600">
              <a:solidFill>
                <a:schemeClr val="dk1"/>
              </a:solidFill>
              <a:highlight>
                <a:schemeClr val="lt1"/>
              </a:highlight>
            </a:endParaRPr>
          </a:p>
          <a:p>
            <a:pPr marL="0" lvl="0" indent="0" algn="l" rtl="0">
              <a:spcBef>
                <a:spcPts val="1200"/>
              </a:spcBef>
              <a:spcAft>
                <a:spcPts val="0"/>
              </a:spcAft>
              <a:buNone/>
            </a:pPr>
            <a:r>
              <a:rPr lang="pl" sz="5600">
                <a:solidFill>
                  <a:schemeClr val="dk1"/>
                </a:solidFill>
                <a:highlight>
                  <a:schemeClr val="lt1"/>
                </a:highlight>
              </a:rPr>
              <a:t>Jeśli systematycznie robisz manicure, lakierujesz paznokcie, </a:t>
            </a:r>
            <a:endParaRPr sz="5600">
              <a:solidFill>
                <a:schemeClr val="dk1"/>
              </a:solidFill>
              <a:highlight>
                <a:schemeClr val="lt1"/>
              </a:highlight>
            </a:endParaRPr>
          </a:p>
          <a:p>
            <a:pPr marL="0" lvl="0" indent="0" algn="l" rtl="0">
              <a:spcBef>
                <a:spcPts val="1200"/>
              </a:spcBef>
              <a:spcAft>
                <a:spcPts val="0"/>
              </a:spcAft>
              <a:buNone/>
            </a:pPr>
            <a:r>
              <a:rPr lang="pl" sz="5600">
                <a:solidFill>
                  <a:schemeClr val="dk1"/>
                </a:solidFill>
                <a:highlight>
                  <a:schemeClr val="lt1"/>
                </a:highlight>
              </a:rPr>
              <a:t>kładziesz żel lub hybrydę, powinnaś także stosować odżywkę.</a:t>
            </a:r>
            <a:endParaRPr sz="5600" b="1">
              <a:solidFill>
                <a:schemeClr val="dk1"/>
              </a:solidFill>
              <a:highlight>
                <a:schemeClr val="lt1"/>
              </a:highlight>
              <a:latin typeface="Limelight"/>
              <a:ea typeface="Limelight"/>
              <a:cs typeface="Limelight"/>
              <a:sym typeface="Limelight"/>
            </a:endParaRPr>
          </a:p>
          <a:p>
            <a:pPr marL="0" lvl="0" indent="0" algn="l" rtl="0">
              <a:spcBef>
                <a:spcPts val="1200"/>
              </a:spcBef>
              <a:spcAft>
                <a:spcPts val="1200"/>
              </a:spcAft>
              <a:buNone/>
            </a:pPr>
            <a:endParaRPr sz="3650" b="1">
              <a:solidFill>
                <a:schemeClr val="dk1"/>
              </a:solidFill>
              <a:highlight>
                <a:schemeClr val="lt1"/>
              </a:highlight>
              <a:latin typeface="Limelight"/>
              <a:ea typeface="Limelight"/>
              <a:cs typeface="Limelight"/>
              <a:sym typeface="Limelight"/>
            </a:endParaRPr>
          </a:p>
        </p:txBody>
      </p:sp>
      <p:pic>
        <p:nvPicPr>
          <p:cNvPr id="204" name="Google Shape;204;p29"/>
          <p:cNvPicPr preferRelativeResize="0"/>
          <p:nvPr/>
        </p:nvPicPr>
        <p:blipFill rotWithShape="1">
          <a:blip r:embed="rId3">
            <a:alphaModFix/>
          </a:blip>
          <a:srcRect l="5117" r="3824"/>
          <a:stretch/>
        </p:blipFill>
        <p:spPr>
          <a:xfrm>
            <a:off x="5173975" y="2620725"/>
            <a:ext cx="2890200" cy="2360400"/>
          </a:xfrm>
          <a:prstGeom prst="roundRect">
            <a:avLst>
              <a:gd name="adj" fmla="val 16667"/>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0"/>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pl" sz="4620" b="1">
                <a:solidFill>
                  <a:srgbClr val="EA9999"/>
                </a:solidFill>
                <a:latin typeface="Limelight"/>
                <a:ea typeface="Limelight"/>
                <a:cs typeface="Limelight"/>
                <a:sym typeface="Limelight"/>
              </a:rPr>
              <a:t>Higiena miejsc intymnych</a:t>
            </a:r>
            <a:endParaRPr sz="4620" b="1">
              <a:solidFill>
                <a:srgbClr val="EA9999"/>
              </a:solidFill>
              <a:latin typeface="Limelight"/>
              <a:ea typeface="Limelight"/>
              <a:cs typeface="Limelight"/>
              <a:sym typeface="Limelight"/>
            </a:endParaRPr>
          </a:p>
        </p:txBody>
      </p:sp>
      <p:sp>
        <p:nvSpPr>
          <p:cNvPr id="210" name="Google Shape;210;p30"/>
          <p:cNvSpPr txBox="1">
            <a:spLocks noGrp="1"/>
          </p:cNvSpPr>
          <p:nvPr>
            <p:ph type="body" idx="1"/>
          </p:nvPr>
        </p:nvSpPr>
        <p:spPr>
          <a:xfrm>
            <a:off x="0" y="760575"/>
            <a:ext cx="9144000" cy="4306800"/>
          </a:xfrm>
          <a:prstGeom prst="rect">
            <a:avLst/>
          </a:prstGeom>
        </p:spPr>
        <p:txBody>
          <a:bodyPr spcFirstLastPara="1" wrap="square" lIns="91425" tIns="91425" rIns="91425" bIns="91425" anchor="t" anchorCtr="0">
            <a:normAutofit fontScale="92500"/>
          </a:bodyPr>
          <a:lstStyle/>
          <a:p>
            <a:pPr marL="0" lvl="0" indent="457200" algn="just" rtl="0">
              <a:spcBef>
                <a:spcPts val="0"/>
              </a:spcBef>
              <a:spcAft>
                <a:spcPts val="0"/>
              </a:spcAft>
              <a:buNone/>
            </a:pPr>
            <a:r>
              <a:rPr lang="pl">
                <a:solidFill>
                  <a:schemeClr val="dk1"/>
                </a:solidFill>
                <a:highlight>
                  <a:srgbClr val="FFFFFF"/>
                </a:highlight>
              </a:rPr>
              <a:t> Podstawą pielęgnacji okolic intymnych powinny być przede wszystkim obserwacja oraz powtarzanie wszystkich czynności związanych z higieną regularnie. Mówiąc obserwacja okolic intymnych, należy wyjaśnić, że każdy powinien obserwować swoje ciało, zmiany w nim zachodzące, a także reakcje na używanie poszczególnych produktów. Okolice narządów płciowych powinniśmy regularnie oglądać, odnotowywać nowe dolegliwości, reakcje, tak aby w przyszłości wybrać rodzaj pielęgnacji indywidualnie dopasowany do potrzeb naszej skóry i błon śluzowych.  Starajmy się zapamiętać, jak nasze ciało reaguje na nowe kosmetyki, sposób mycia, używanie podpasek czy tamponów i rodzaj noszonej bielizny.</a:t>
            </a:r>
            <a:endParaRPr>
              <a:solidFill>
                <a:schemeClr val="dk1"/>
              </a:solidFill>
              <a:highlight>
                <a:srgbClr val="FFFFFF"/>
              </a:highlight>
            </a:endParaRPr>
          </a:p>
          <a:p>
            <a:pPr marL="0" lvl="0" indent="0" algn="l" rtl="0">
              <a:spcBef>
                <a:spcPts val="1200"/>
              </a:spcBef>
              <a:spcAft>
                <a:spcPts val="0"/>
              </a:spcAft>
              <a:buNone/>
            </a:pPr>
            <a:r>
              <a:rPr lang="pl">
                <a:solidFill>
                  <a:schemeClr val="dk1"/>
                </a:solidFill>
                <a:highlight>
                  <a:srgbClr val="FFFFFF"/>
                </a:highlight>
              </a:rPr>
              <a:t>      </a:t>
            </a:r>
            <a:r>
              <a:rPr lang="pl" sz="2808" b="1">
                <a:solidFill>
                  <a:srgbClr val="EA9999"/>
                </a:solidFill>
                <a:highlight>
                  <a:srgbClr val="FFFFFF"/>
                </a:highlight>
                <a:latin typeface="Limelight"/>
                <a:ea typeface="Limelight"/>
                <a:cs typeface="Limelight"/>
                <a:sym typeface="Limelight"/>
              </a:rPr>
              <a:t> Dobra rada!</a:t>
            </a:r>
            <a:endParaRPr sz="2808" b="1">
              <a:solidFill>
                <a:srgbClr val="EA9999"/>
              </a:solidFill>
              <a:highlight>
                <a:srgbClr val="FFFFFF"/>
              </a:highlight>
              <a:latin typeface="Limelight"/>
              <a:ea typeface="Limelight"/>
              <a:cs typeface="Limelight"/>
              <a:sym typeface="Limelight"/>
            </a:endParaRPr>
          </a:p>
          <a:p>
            <a:pPr marL="0" lvl="0" indent="0" algn="just" rtl="0">
              <a:spcBef>
                <a:spcPts val="1200"/>
              </a:spcBef>
              <a:spcAft>
                <a:spcPts val="0"/>
              </a:spcAft>
              <a:buNone/>
            </a:pPr>
            <a:r>
              <a:rPr lang="pl">
                <a:solidFill>
                  <a:schemeClr val="dk1"/>
                </a:solidFill>
                <a:highlight>
                  <a:srgbClr val="FFFFFF"/>
                </a:highlight>
              </a:rPr>
              <a:t>       </a:t>
            </a:r>
            <a:r>
              <a:rPr lang="pl" sz="2016">
                <a:solidFill>
                  <a:schemeClr val="dk1"/>
                </a:solidFill>
                <a:highlight>
                  <a:srgbClr val="FFFFFF"/>
                </a:highlight>
              </a:rPr>
              <a:t>Codzienna zmiana bielizny jest bardzo ważnym elementem dbania o higienę! </a:t>
            </a:r>
            <a:endParaRPr sz="2016">
              <a:solidFill>
                <a:schemeClr val="dk1"/>
              </a:solidFill>
              <a:highlight>
                <a:srgbClr val="FFFFFF"/>
              </a:highlight>
            </a:endParaRPr>
          </a:p>
          <a:p>
            <a:pPr marL="0" lvl="0" indent="0" algn="just" rtl="0">
              <a:spcBef>
                <a:spcPts val="1200"/>
              </a:spcBef>
              <a:spcAft>
                <a:spcPts val="0"/>
              </a:spcAft>
              <a:buNone/>
            </a:pPr>
            <a:r>
              <a:rPr lang="pl" sz="2016">
                <a:solidFill>
                  <a:schemeClr val="dk1"/>
                </a:solidFill>
                <a:highlight>
                  <a:srgbClr val="FFFFFF"/>
                </a:highlight>
              </a:rPr>
              <a:t>Unikaj bielizny syntetycznej najzdrowsza jest bawełniana.</a:t>
            </a:r>
            <a:endParaRPr sz="2016">
              <a:solidFill>
                <a:schemeClr val="dk1"/>
              </a:solidFill>
              <a:highlight>
                <a:srgbClr val="FFFFFF"/>
              </a:highlight>
            </a:endParaRPr>
          </a:p>
          <a:p>
            <a:pPr marL="0" lvl="0" indent="0" algn="l" rtl="0">
              <a:spcBef>
                <a:spcPts val="1200"/>
              </a:spcBef>
              <a:spcAft>
                <a:spcPts val="1200"/>
              </a:spcAft>
              <a:buNone/>
            </a:pPr>
            <a:endParaRPr sz="2016">
              <a:solidFill>
                <a:schemeClr val="dk1"/>
              </a:solidFill>
              <a:highlight>
                <a:srgbClr val="FFFFFF"/>
              </a:high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1"/>
          <p:cNvSpPr txBox="1">
            <a:spLocks noGrp="1"/>
          </p:cNvSpPr>
          <p:nvPr>
            <p:ph type="title"/>
          </p:nvPr>
        </p:nvSpPr>
        <p:spPr>
          <a:xfrm>
            <a:off x="0" y="0"/>
            <a:ext cx="9102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pl" sz="5520" b="1">
                <a:solidFill>
                  <a:srgbClr val="EA9999"/>
                </a:solidFill>
                <a:latin typeface="Limelight"/>
                <a:ea typeface="Limelight"/>
                <a:cs typeface="Limelight"/>
                <a:sym typeface="Limelight"/>
              </a:rPr>
              <a:t>Mycie okolic intymnych</a:t>
            </a:r>
            <a:endParaRPr sz="5520" b="1">
              <a:solidFill>
                <a:srgbClr val="EA9999"/>
              </a:solidFill>
              <a:latin typeface="Limelight"/>
              <a:ea typeface="Limelight"/>
              <a:cs typeface="Limelight"/>
              <a:sym typeface="Limelight"/>
            </a:endParaRPr>
          </a:p>
        </p:txBody>
      </p:sp>
      <p:sp>
        <p:nvSpPr>
          <p:cNvPr id="216" name="Google Shape;216;p31"/>
          <p:cNvSpPr txBox="1">
            <a:spLocks noGrp="1"/>
          </p:cNvSpPr>
          <p:nvPr>
            <p:ph type="body" idx="1"/>
          </p:nvPr>
        </p:nvSpPr>
        <p:spPr>
          <a:xfrm>
            <a:off x="125550" y="917350"/>
            <a:ext cx="8520600" cy="3416400"/>
          </a:xfrm>
          <a:prstGeom prst="rect">
            <a:avLst/>
          </a:prstGeom>
        </p:spPr>
        <p:txBody>
          <a:bodyPr spcFirstLastPara="1" wrap="square" lIns="91425" tIns="91425" rIns="91425" bIns="91425" anchor="t" anchorCtr="0">
            <a:noAutofit/>
          </a:bodyPr>
          <a:lstStyle/>
          <a:p>
            <a:pPr marL="0" lvl="0" indent="457200" algn="just" rtl="0">
              <a:spcBef>
                <a:spcPts val="0"/>
              </a:spcBef>
              <a:spcAft>
                <a:spcPts val="1200"/>
              </a:spcAft>
              <a:buNone/>
            </a:pPr>
            <a:r>
              <a:rPr lang="pl">
                <a:solidFill>
                  <a:schemeClr val="dk1"/>
                </a:solidFill>
                <a:highlight>
                  <a:srgbClr val="FFFFFF"/>
                </a:highlight>
              </a:rPr>
              <a:t>Podstawą utrzymania świeżości tych delikatnych obszarów jest ich mycie podczas codziennej kąpieli. Do tego celu należy używać delikatnych płynów bądź żeli specjalnie przeznaczonych do higieny intymnej. Nie stosuje się preparatów, których używamy do mycia całego ciała, ponieważ są bardziej agresywne dla delikatnych okolic. Warto jest stosować produkty niezawierające SLS-ów, parabenów, silnych substancji zapachowych i alkoholu. Ważne też, aby produkty do higieny intymnej nie zmieniały kwaśnego pH błon śluzowych, tzn. nie powinny być środkami o pH zasadowym, ponieważ może to przyczyniać się do powstawania infekcji i podrażnień. Do mycia należy używać bieżącej, ciepłej wody. Nie należy podmywać się zużytą wodą w miednicy, ze względu na ogrom bakterii znajdujących się w okolicy pochwy i odbytu każdego dnia.</a:t>
            </a:r>
            <a:endParaRPr>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4"/>
          <p:cNvSpPr txBox="1">
            <a:spLocks noGrp="1"/>
          </p:cNvSpPr>
          <p:nvPr>
            <p:ph type="title"/>
          </p:nvPr>
        </p:nvSpPr>
        <p:spPr>
          <a:xfrm>
            <a:off x="91825" y="1199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sz="4800" b="1">
                <a:solidFill>
                  <a:srgbClr val="EA9999"/>
                </a:solidFill>
                <a:latin typeface="Limelight"/>
                <a:ea typeface="Limelight"/>
                <a:cs typeface="Limelight"/>
                <a:sym typeface="Limelight"/>
              </a:rPr>
              <a:t>W prezentacji znajdziesz:</a:t>
            </a:r>
            <a:endParaRPr sz="4800" b="1">
              <a:solidFill>
                <a:srgbClr val="EA9999"/>
              </a:solidFill>
              <a:latin typeface="Limelight"/>
              <a:ea typeface="Limelight"/>
              <a:cs typeface="Limelight"/>
              <a:sym typeface="Limelight"/>
            </a:endParaRPr>
          </a:p>
          <a:p>
            <a:pPr marL="0" lvl="0" indent="0" algn="l" rtl="0">
              <a:spcBef>
                <a:spcPts val="0"/>
              </a:spcBef>
              <a:spcAft>
                <a:spcPts val="0"/>
              </a:spcAft>
              <a:buNone/>
            </a:pPr>
            <a:endParaRPr/>
          </a:p>
        </p:txBody>
      </p:sp>
      <p:sp>
        <p:nvSpPr>
          <p:cNvPr id="92" name="Google Shape;92;p14"/>
          <p:cNvSpPr txBox="1">
            <a:spLocks noGrp="1"/>
          </p:cNvSpPr>
          <p:nvPr>
            <p:ph type="body" idx="1"/>
          </p:nvPr>
        </p:nvSpPr>
        <p:spPr>
          <a:xfrm>
            <a:off x="158725" y="989950"/>
            <a:ext cx="8520600" cy="34164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Clr>
                <a:srgbClr val="EA9999"/>
              </a:buClr>
              <a:buSzPts val="1800"/>
              <a:buFont typeface="Limelight"/>
              <a:buAutoNum type="arabicPeriod"/>
            </a:pPr>
            <a:r>
              <a:rPr lang="pl">
                <a:solidFill>
                  <a:schemeClr val="dk1"/>
                </a:solidFill>
              </a:rPr>
              <a:t>Co to jest higiena?</a:t>
            </a:r>
            <a:endParaRPr>
              <a:solidFill>
                <a:schemeClr val="dk1"/>
              </a:solidFill>
            </a:endParaRPr>
          </a:p>
          <a:p>
            <a:pPr marL="457200" lvl="0" indent="-342900" algn="l" rtl="0">
              <a:spcBef>
                <a:spcPts val="0"/>
              </a:spcBef>
              <a:spcAft>
                <a:spcPts val="0"/>
              </a:spcAft>
              <a:buClr>
                <a:srgbClr val="EA9999"/>
              </a:buClr>
              <a:buSzPts val="1800"/>
              <a:buFont typeface="Limelight"/>
              <a:buAutoNum type="arabicPeriod"/>
            </a:pPr>
            <a:r>
              <a:rPr lang="pl">
                <a:solidFill>
                  <a:schemeClr val="dk1"/>
                </a:solidFill>
              </a:rPr>
              <a:t>Jak dbać o włosy w okresie dojrzewania?</a:t>
            </a:r>
            <a:endParaRPr>
              <a:solidFill>
                <a:schemeClr val="dk1"/>
              </a:solidFill>
            </a:endParaRPr>
          </a:p>
          <a:p>
            <a:pPr marL="457200" lvl="0" indent="-342900" algn="l" rtl="0">
              <a:spcBef>
                <a:spcPts val="0"/>
              </a:spcBef>
              <a:spcAft>
                <a:spcPts val="0"/>
              </a:spcAft>
              <a:buClr>
                <a:srgbClr val="EA9999"/>
              </a:buClr>
              <a:buSzPts val="1800"/>
              <a:buFont typeface="Limelight"/>
              <a:buAutoNum type="arabicPeriod"/>
            </a:pPr>
            <a:r>
              <a:rPr lang="pl">
                <a:solidFill>
                  <a:schemeClr val="dk1"/>
                </a:solidFill>
              </a:rPr>
              <a:t>Dbanie o cerę w okresie dojrzewania.</a:t>
            </a:r>
            <a:endParaRPr>
              <a:solidFill>
                <a:schemeClr val="dk1"/>
              </a:solidFill>
            </a:endParaRPr>
          </a:p>
          <a:p>
            <a:pPr marL="457200" lvl="0" indent="-342900" algn="l" rtl="0">
              <a:spcBef>
                <a:spcPts val="0"/>
              </a:spcBef>
              <a:spcAft>
                <a:spcPts val="0"/>
              </a:spcAft>
              <a:buClr>
                <a:srgbClr val="EA9999"/>
              </a:buClr>
              <a:buSzPts val="1800"/>
              <a:buFont typeface="Limelight"/>
              <a:buAutoNum type="arabicPeriod"/>
            </a:pPr>
            <a:r>
              <a:rPr lang="pl">
                <a:solidFill>
                  <a:schemeClr val="dk1"/>
                </a:solidFill>
              </a:rPr>
              <a:t>Dlaczego coraz bardziej się pocimy?</a:t>
            </a:r>
            <a:endParaRPr>
              <a:solidFill>
                <a:schemeClr val="dk1"/>
              </a:solidFill>
            </a:endParaRPr>
          </a:p>
          <a:p>
            <a:pPr marL="457200" lvl="0" indent="-342900" algn="l" rtl="0">
              <a:spcBef>
                <a:spcPts val="0"/>
              </a:spcBef>
              <a:spcAft>
                <a:spcPts val="0"/>
              </a:spcAft>
              <a:buClr>
                <a:srgbClr val="EA9999"/>
              </a:buClr>
              <a:buSzPts val="1800"/>
              <a:buFont typeface="Limelight"/>
              <a:buAutoNum type="arabicPeriod"/>
            </a:pPr>
            <a:r>
              <a:rPr lang="pl">
                <a:solidFill>
                  <a:schemeClr val="dk1"/>
                </a:solidFill>
              </a:rPr>
              <a:t>Pielęgnacja paznokci.</a:t>
            </a:r>
            <a:endParaRPr>
              <a:solidFill>
                <a:schemeClr val="dk1"/>
              </a:solidFill>
            </a:endParaRPr>
          </a:p>
          <a:p>
            <a:pPr marL="457200" lvl="0" indent="-342900" algn="l" rtl="0">
              <a:spcBef>
                <a:spcPts val="0"/>
              </a:spcBef>
              <a:spcAft>
                <a:spcPts val="0"/>
              </a:spcAft>
              <a:buClr>
                <a:srgbClr val="EA9999"/>
              </a:buClr>
              <a:buSzPts val="1800"/>
              <a:buFont typeface="Limelight"/>
              <a:buAutoNum type="arabicPeriod"/>
            </a:pPr>
            <a:r>
              <a:rPr lang="pl">
                <a:solidFill>
                  <a:schemeClr val="dk1"/>
                </a:solidFill>
              </a:rPr>
              <a:t>Higiena miejsc intymnych.</a:t>
            </a:r>
            <a:endParaRPr>
              <a:solidFill>
                <a:schemeClr val="dk1"/>
              </a:solidFill>
            </a:endParaRPr>
          </a:p>
          <a:p>
            <a:pPr marL="457200" lvl="0" indent="-342900" algn="l" rtl="0">
              <a:spcBef>
                <a:spcPts val="0"/>
              </a:spcBef>
              <a:spcAft>
                <a:spcPts val="0"/>
              </a:spcAft>
              <a:buClr>
                <a:srgbClr val="EA9999"/>
              </a:buClr>
              <a:buSzPts val="1800"/>
              <a:buFont typeface="Limelight"/>
              <a:buAutoNum type="arabicPeriod"/>
            </a:pPr>
            <a:r>
              <a:rPr lang="pl">
                <a:solidFill>
                  <a:schemeClr val="dk1"/>
                </a:solidFill>
              </a:rPr>
              <a:t>Jak utrzymać higienę podczas okresu?</a:t>
            </a:r>
            <a:endParaRPr>
              <a:solidFill>
                <a:schemeClr val="dk1"/>
              </a:solidFill>
            </a:endParaRPr>
          </a:p>
          <a:p>
            <a:pPr marL="0" lvl="0" indent="0" algn="l" rtl="0">
              <a:spcBef>
                <a:spcPts val="1200"/>
              </a:spcBef>
              <a:spcAft>
                <a:spcPts val="0"/>
              </a:spcAft>
              <a:buNone/>
            </a:pPr>
            <a:r>
              <a:rPr lang="pl" b="1">
                <a:solidFill>
                  <a:schemeClr val="dk1"/>
                </a:solidFill>
              </a:rPr>
              <a:t>W prezentacji znajdują się również przykłady produktów, które pomogą Wam </a:t>
            </a:r>
            <a:endParaRPr b="1">
              <a:solidFill>
                <a:schemeClr val="dk1"/>
              </a:solidFill>
            </a:endParaRPr>
          </a:p>
          <a:p>
            <a:pPr marL="0" lvl="0" indent="0" algn="l" rtl="0">
              <a:spcBef>
                <a:spcPts val="1200"/>
              </a:spcBef>
              <a:spcAft>
                <a:spcPts val="0"/>
              </a:spcAft>
              <a:buNone/>
            </a:pPr>
            <a:r>
              <a:rPr lang="pl" b="1">
                <a:solidFill>
                  <a:schemeClr val="dk1"/>
                </a:solidFill>
              </a:rPr>
              <a:t>dbać o higienę swojego ciała podczas dorastania. </a:t>
            </a:r>
            <a:endParaRPr b="1">
              <a:solidFill>
                <a:schemeClr val="dk1"/>
              </a:solidFill>
            </a:endParaRPr>
          </a:p>
          <a:p>
            <a:pPr marL="0" lvl="0" indent="0" algn="l" rtl="0">
              <a:spcBef>
                <a:spcPts val="1200"/>
              </a:spcBef>
              <a:spcAft>
                <a:spcPts val="1200"/>
              </a:spcAft>
              <a:buNone/>
            </a:pPr>
            <a:endParaRPr>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2"/>
          <p:cNvSpPr txBox="1">
            <a:spLocks noGrp="1"/>
          </p:cNvSpPr>
          <p:nvPr>
            <p:ph type="title"/>
          </p:nvPr>
        </p:nvSpPr>
        <p:spPr>
          <a:xfrm>
            <a:off x="0" y="0"/>
            <a:ext cx="914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sz="5300" b="1">
                <a:solidFill>
                  <a:srgbClr val="EA9999"/>
                </a:solidFill>
                <a:latin typeface="Limelight"/>
                <a:ea typeface="Limelight"/>
                <a:cs typeface="Limelight"/>
                <a:sym typeface="Limelight"/>
              </a:rPr>
              <a:t>Golenie i depilacja okolic intymnych</a:t>
            </a:r>
            <a:endParaRPr sz="5300" b="1">
              <a:solidFill>
                <a:srgbClr val="EA9999"/>
              </a:solidFill>
              <a:latin typeface="Limelight"/>
              <a:ea typeface="Limelight"/>
              <a:cs typeface="Limelight"/>
              <a:sym typeface="Limelight"/>
            </a:endParaRPr>
          </a:p>
        </p:txBody>
      </p:sp>
      <p:sp>
        <p:nvSpPr>
          <p:cNvPr id="222" name="Google Shape;222;p32"/>
          <p:cNvSpPr txBox="1">
            <a:spLocks noGrp="1"/>
          </p:cNvSpPr>
          <p:nvPr>
            <p:ph type="body" idx="1"/>
          </p:nvPr>
        </p:nvSpPr>
        <p:spPr>
          <a:xfrm>
            <a:off x="0" y="1612000"/>
            <a:ext cx="9144000" cy="3446400"/>
          </a:xfrm>
          <a:prstGeom prst="rect">
            <a:avLst/>
          </a:prstGeom>
        </p:spPr>
        <p:txBody>
          <a:bodyPr spcFirstLastPara="1" wrap="square" lIns="91425" tIns="91425" rIns="91425" bIns="91425" anchor="t" anchorCtr="0">
            <a:noAutofit/>
          </a:bodyPr>
          <a:lstStyle/>
          <a:p>
            <a:pPr marL="0" lvl="0" indent="457200" algn="just" rtl="0">
              <a:spcBef>
                <a:spcPts val="0"/>
              </a:spcBef>
              <a:spcAft>
                <a:spcPts val="1200"/>
              </a:spcAft>
              <a:buNone/>
            </a:pPr>
            <a:r>
              <a:rPr lang="pl">
                <a:solidFill>
                  <a:schemeClr val="dk1"/>
                </a:solidFill>
                <a:highlight>
                  <a:srgbClr val="FFFFFF"/>
                </a:highlight>
              </a:rPr>
              <a:t>Wiele dziewczyn decyduje się na usunięcie niechcianego owłosienia w okolicach intymnych. Jest to świetne rozwiązanie dla zachowania higieny, ponieważ to właśnie głównie we włosach gromadzą i namnażają się bakterie i grzyby. Jednak należy przestrzegać paru podstawowych zasad. Do golenia takich miejsc używamy zawsze nowych, jednorazowych maszynek do golenia wraz z delikatnym żelem bądź kremem dla ułatwienia poślizgu. Ponadto uważamy, aby nie uszkodzić skóry czy błony śluzowej. Jeżeli decydujemy się na depilację, to mamy do wyboru albo użycie depilatora elektrycznego, albo też plastrów z woskiem. Oba te rozwiązania są bardziej bolesne niż golenie, jednak ich efekty pozostają na dłużej. Ze względu na fakt, że okolice intymne są bardzo delikatne, warto powierzyć depilację osobie, która zna się na tym i zrobi to w sposób, który nie uszkodzi naszej skóry. </a:t>
            </a:r>
            <a:endParaRPr>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3"/>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pl" sz="4220" b="1">
                <a:solidFill>
                  <a:srgbClr val="EA9999"/>
                </a:solidFill>
                <a:latin typeface="Limelight"/>
                <a:ea typeface="Limelight"/>
                <a:cs typeface="Limelight"/>
                <a:sym typeface="Limelight"/>
              </a:rPr>
              <a:t>Przykładowe produkty do pielęgnacji miejsc intymnej:</a:t>
            </a:r>
            <a:endParaRPr sz="4220" b="1">
              <a:solidFill>
                <a:srgbClr val="EA9999"/>
              </a:solidFill>
              <a:latin typeface="Limelight"/>
              <a:ea typeface="Limelight"/>
              <a:cs typeface="Limelight"/>
              <a:sym typeface="Limelight"/>
            </a:endParaRPr>
          </a:p>
        </p:txBody>
      </p:sp>
      <p:sp>
        <p:nvSpPr>
          <p:cNvPr id="228" name="Google Shape;228;p33"/>
          <p:cNvSpPr txBox="1">
            <a:spLocks noGrp="1"/>
          </p:cNvSpPr>
          <p:nvPr>
            <p:ph type="body" idx="1"/>
          </p:nvPr>
        </p:nvSpPr>
        <p:spPr>
          <a:xfrm>
            <a:off x="781950" y="1558300"/>
            <a:ext cx="8520600" cy="3136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pl"/>
              <a:t>v</a:t>
            </a:r>
            <a:endParaRPr/>
          </a:p>
        </p:txBody>
      </p:sp>
      <p:pic>
        <p:nvPicPr>
          <p:cNvPr id="229" name="Google Shape;229;p33"/>
          <p:cNvPicPr preferRelativeResize="0"/>
          <p:nvPr/>
        </p:nvPicPr>
        <p:blipFill>
          <a:blip r:embed="rId3">
            <a:alphaModFix/>
          </a:blip>
          <a:stretch>
            <a:fillRect/>
          </a:stretch>
        </p:blipFill>
        <p:spPr>
          <a:xfrm rot="-341281">
            <a:off x="106797" y="1373800"/>
            <a:ext cx="1599226" cy="3505201"/>
          </a:xfrm>
          <a:prstGeom prst="rect">
            <a:avLst/>
          </a:prstGeom>
          <a:noFill/>
          <a:ln>
            <a:noFill/>
          </a:ln>
        </p:spPr>
      </p:pic>
      <p:pic>
        <p:nvPicPr>
          <p:cNvPr id="230" name="Google Shape;230;p33"/>
          <p:cNvPicPr preferRelativeResize="0"/>
          <p:nvPr/>
        </p:nvPicPr>
        <p:blipFill>
          <a:blip r:embed="rId4">
            <a:alphaModFix/>
          </a:blip>
          <a:stretch>
            <a:fillRect/>
          </a:stretch>
        </p:blipFill>
        <p:spPr>
          <a:xfrm rot="-388634">
            <a:off x="1778333" y="1472303"/>
            <a:ext cx="1762736" cy="3821643"/>
          </a:xfrm>
          <a:prstGeom prst="rect">
            <a:avLst/>
          </a:prstGeom>
          <a:noFill/>
          <a:ln>
            <a:noFill/>
          </a:ln>
        </p:spPr>
      </p:pic>
      <p:pic>
        <p:nvPicPr>
          <p:cNvPr id="231" name="Google Shape;231;p33"/>
          <p:cNvPicPr preferRelativeResize="0"/>
          <p:nvPr/>
        </p:nvPicPr>
        <p:blipFill>
          <a:blip r:embed="rId5">
            <a:alphaModFix/>
          </a:blip>
          <a:stretch>
            <a:fillRect/>
          </a:stretch>
        </p:blipFill>
        <p:spPr>
          <a:xfrm rot="752741">
            <a:off x="3271912" y="1342650"/>
            <a:ext cx="2309875" cy="3755899"/>
          </a:xfrm>
          <a:prstGeom prst="rect">
            <a:avLst/>
          </a:prstGeom>
          <a:noFill/>
          <a:ln>
            <a:noFill/>
          </a:ln>
        </p:spPr>
      </p:pic>
      <p:pic>
        <p:nvPicPr>
          <p:cNvPr id="232" name="Google Shape;232;p33"/>
          <p:cNvPicPr preferRelativeResize="0"/>
          <p:nvPr/>
        </p:nvPicPr>
        <p:blipFill>
          <a:blip r:embed="rId6">
            <a:alphaModFix/>
          </a:blip>
          <a:stretch>
            <a:fillRect/>
          </a:stretch>
        </p:blipFill>
        <p:spPr>
          <a:xfrm rot="-432256">
            <a:off x="5094902" y="1722363"/>
            <a:ext cx="2304671" cy="2808078"/>
          </a:xfrm>
          <a:prstGeom prst="rect">
            <a:avLst/>
          </a:prstGeom>
          <a:noFill/>
          <a:ln>
            <a:noFill/>
          </a:ln>
        </p:spPr>
      </p:pic>
      <p:pic>
        <p:nvPicPr>
          <p:cNvPr id="233" name="Google Shape;233;p33"/>
          <p:cNvPicPr preferRelativeResize="0"/>
          <p:nvPr/>
        </p:nvPicPr>
        <p:blipFill>
          <a:blip r:embed="rId7">
            <a:alphaModFix/>
          </a:blip>
          <a:stretch>
            <a:fillRect/>
          </a:stretch>
        </p:blipFill>
        <p:spPr>
          <a:xfrm rot="-372377">
            <a:off x="7452872" y="1677663"/>
            <a:ext cx="1326500" cy="28974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4"/>
          <p:cNvSpPr txBox="1">
            <a:spLocks noGrp="1"/>
          </p:cNvSpPr>
          <p:nvPr>
            <p:ph type="title"/>
          </p:nvPr>
        </p:nvSpPr>
        <p:spPr>
          <a:xfrm>
            <a:off x="225675" y="53050"/>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990"/>
              <a:buFont typeface="Arial"/>
              <a:buNone/>
            </a:pPr>
            <a:r>
              <a:rPr lang="pl" sz="3450" b="1">
                <a:solidFill>
                  <a:srgbClr val="EA9999"/>
                </a:solidFill>
                <a:latin typeface="Limelight"/>
                <a:ea typeface="Limelight"/>
                <a:cs typeface="Limelight"/>
                <a:sym typeface="Limelight"/>
              </a:rPr>
              <a:t>Jak utrzymać higienę podczas okresu? </a:t>
            </a:r>
            <a:endParaRPr sz="3450" b="1">
              <a:solidFill>
                <a:srgbClr val="EA9999"/>
              </a:solidFill>
              <a:latin typeface="Limelight"/>
              <a:ea typeface="Limelight"/>
              <a:cs typeface="Limelight"/>
              <a:sym typeface="Limelight"/>
            </a:endParaRPr>
          </a:p>
          <a:p>
            <a:pPr marL="0" lvl="0" indent="0" algn="l" rtl="0">
              <a:spcBef>
                <a:spcPts val="1200"/>
              </a:spcBef>
              <a:spcAft>
                <a:spcPts val="0"/>
              </a:spcAft>
              <a:buSzPts val="990"/>
              <a:buNone/>
            </a:pPr>
            <a:endParaRPr sz="3920" b="1">
              <a:solidFill>
                <a:srgbClr val="EA9999"/>
              </a:solidFill>
              <a:latin typeface="Limelight"/>
              <a:ea typeface="Limelight"/>
              <a:cs typeface="Limelight"/>
              <a:sym typeface="Limelight"/>
            </a:endParaRPr>
          </a:p>
        </p:txBody>
      </p:sp>
      <p:sp>
        <p:nvSpPr>
          <p:cNvPr id="239" name="Google Shape;239;p34"/>
          <p:cNvSpPr txBox="1">
            <a:spLocks noGrp="1"/>
          </p:cNvSpPr>
          <p:nvPr>
            <p:ph type="body" idx="1"/>
          </p:nvPr>
        </p:nvSpPr>
        <p:spPr>
          <a:xfrm>
            <a:off x="225675" y="1142900"/>
            <a:ext cx="8520600" cy="3416400"/>
          </a:xfrm>
          <a:prstGeom prst="rect">
            <a:avLst/>
          </a:prstGeom>
        </p:spPr>
        <p:txBody>
          <a:bodyPr spcFirstLastPara="1" wrap="square" lIns="91425" tIns="91425" rIns="91425" bIns="91425" anchor="t" anchorCtr="0">
            <a:noAutofit/>
          </a:bodyPr>
          <a:lstStyle/>
          <a:p>
            <a:pPr marL="0" lvl="0" indent="457200" algn="l" rtl="0">
              <a:spcBef>
                <a:spcPts val="0"/>
              </a:spcBef>
              <a:spcAft>
                <a:spcPts val="1200"/>
              </a:spcAft>
              <a:buNone/>
            </a:pPr>
            <a:r>
              <a:rPr lang="pl" sz="1750">
                <a:solidFill>
                  <a:schemeClr val="dk1"/>
                </a:solidFill>
                <a:highlight>
                  <a:srgbClr val="FFFFFF"/>
                </a:highlight>
              </a:rPr>
              <a:t>Gdy kobieta nie ma okresu, zazwyczaj wystarczy przemyć miejsca intymne 2 razy dziennie. To w zupełności wystarcza, by zachować odpowiednią higienę i czuć się komfortowo. Podczas miesiączki sytuacja ulega zmianie. W tych dniach nie chodzi wyłącznie o komfort czy chęć uniknięcia przykrego zapachu. Odpowiednia higiena podczas miesiączki ma wpływ na zdrowie. Podczas miesiączki nie trudno o różnego rodzaju infekcje dróg rodnych. Dlatego należy myć się o wiele częściej. Aby zapobiec ryzyku powstania infekcji, podczas okresu, zaleca się przemywanie okolic intymnych przy każdej zmianie podpaski. Taki zabieg jest oczywiście możliwy jedynie w domu, gdzie mamy dostęp do wody i swobodnego korzystania z łazienki. Po każdym takim zabiegu należy też starannie umyć ręce i w razie potrzeby zmienić bieliznę</a:t>
            </a:r>
            <a:r>
              <a:rPr lang="pl" sz="1750">
                <a:solidFill>
                  <a:srgbClr val="333333"/>
                </a:solidFill>
                <a:highlight>
                  <a:srgbClr val="FFFFFF"/>
                </a:highlight>
              </a:rPr>
              <a:t>.</a:t>
            </a:r>
            <a:endParaRPr sz="25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5"/>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pl" sz="4720" b="1">
                <a:solidFill>
                  <a:srgbClr val="EA9999"/>
                </a:solidFill>
                <a:latin typeface="Limelight"/>
                <a:ea typeface="Limelight"/>
                <a:cs typeface="Limelight"/>
                <a:sym typeface="Limelight"/>
              </a:rPr>
              <a:t>A co jeśli nie mam dostępu do wody?</a:t>
            </a:r>
            <a:endParaRPr sz="4720" b="1">
              <a:solidFill>
                <a:srgbClr val="EA9999"/>
              </a:solidFill>
              <a:latin typeface="Limelight"/>
              <a:ea typeface="Limelight"/>
              <a:cs typeface="Limelight"/>
              <a:sym typeface="Limelight"/>
            </a:endParaRPr>
          </a:p>
        </p:txBody>
      </p:sp>
      <p:sp>
        <p:nvSpPr>
          <p:cNvPr id="245" name="Google Shape;245;p35"/>
          <p:cNvSpPr txBox="1">
            <a:spLocks noGrp="1"/>
          </p:cNvSpPr>
          <p:nvPr>
            <p:ph type="body" idx="1"/>
          </p:nvPr>
        </p:nvSpPr>
        <p:spPr>
          <a:xfrm>
            <a:off x="61800" y="1429725"/>
            <a:ext cx="9020400" cy="4452000"/>
          </a:xfrm>
          <a:prstGeom prst="rect">
            <a:avLst/>
          </a:prstGeom>
        </p:spPr>
        <p:txBody>
          <a:bodyPr spcFirstLastPara="1" wrap="square" lIns="91425" tIns="91425" rIns="91425" bIns="91425" anchor="t" anchorCtr="0">
            <a:normAutofit/>
          </a:bodyPr>
          <a:lstStyle/>
          <a:p>
            <a:pPr marL="0" lvl="0" indent="457200" algn="l" rtl="0">
              <a:spcBef>
                <a:spcPts val="0"/>
              </a:spcBef>
              <a:spcAft>
                <a:spcPts val="0"/>
              </a:spcAft>
              <a:buNone/>
            </a:pPr>
            <a:r>
              <a:rPr lang="pl">
                <a:solidFill>
                  <a:schemeClr val="dk1"/>
                </a:solidFill>
                <a:highlight>
                  <a:srgbClr val="FFFFFF"/>
                </a:highlight>
              </a:rPr>
              <a:t>Odpowiedzią są nawilżane chusteczki do higieny intymnej dla kobiet. Chusteczki do higieny intymnej dla kobiet doskonale czyszczą delikatne miejsca, łagodzą stany zapalne, wzmacniają naturalną florę bakteryjną i pozostawiają skórę odświeżoną i nawilżoną, a przy tym nie powodują podrażnień. W zależności od dodatkowych składników wykazują działanie antybakteryjne, antyseptyczne, łagodzą stany zapalne skóry lub wspomagają jej regenerację.</a:t>
            </a:r>
            <a:endParaRPr>
              <a:solidFill>
                <a:schemeClr val="dk1"/>
              </a:solidFill>
              <a:highlight>
                <a:srgbClr val="FFFFFF"/>
              </a:highlight>
            </a:endParaRPr>
          </a:p>
          <a:p>
            <a:pPr marL="0" lvl="0" indent="0" algn="l" rtl="0">
              <a:spcBef>
                <a:spcPts val="1200"/>
              </a:spcBef>
              <a:spcAft>
                <a:spcPts val="1200"/>
              </a:spcAft>
              <a:buNone/>
            </a:pPr>
            <a:endParaRPr>
              <a:solidFill>
                <a:schemeClr val="dk1"/>
              </a:solidFill>
              <a:highlight>
                <a:srgbClr val="FFFFFF"/>
              </a:highlight>
            </a:endParaRPr>
          </a:p>
        </p:txBody>
      </p:sp>
      <p:pic>
        <p:nvPicPr>
          <p:cNvPr id="246" name="Google Shape;246;p35"/>
          <p:cNvPicPr preferRelativeResize="0"/>
          <p:nvPr/>
        </p:nvPicPr>
        <p:blipFill>
          <a:blip r:embed="rId3">
            <a:alphaModFix/>
          </a:blip>
          <a:stretch>
            <a:fillRect/>
          </a:stretch>
        </p:blipFill>
        <p:spPr>
          <a:xfrm>
            <a:off x="183775" y="3366325"/>
            <a:ext cx="1624201" cy="1624201"/>
          </a:xfrm>
          <a:prstGeom prst="rect">
            <a:avLst/>
          </a:prstGeom>
          <a:noFill/>
          <a:ln>
            <a:noFill/>
          </a:ln>
        </p:spPr>
      </p:pic>
      <p:pic>
        <p:nvPicPr>
          <p:cNvPr id="247" name="Google Shape;247;p35"/>
          <p:cNvPicPr preferRelativeResize="0"/>
          <p:nvPr/>
        </p:nvPicPr>
        <p:blipFill>
          <a:blip r:embed="rId4">
            <a:alphaModFix/>
          </a:blip>
          <a:stretch>
            <a:fillRect/>
          </a:stretch>
        </p:blipFill>
        <p:spPr>
          <a:xfrm>
            <a:off x="6161950" y="3243100"/>
            <a:ext cx="2493000" cy="1704000"/>
          </a:xfrm>
          <a:prstGeom prst="roundRect">
            <a:avLst>
              <a:gd name="adj" fmla="val 16667"/>
            </a:avLst>
          </a:prstGeom>
          <a:noFill/>
          <a:ln>
            <a:noFill/>
          </a:ln>
        </p:spPr>
      </p:pic>
      <p:pic>
        <p:nvPicPr>
          <p:cNvPr id="248" name="Google Shape;248;p35"/>
          <p:cNvPicPr preferRelativeResize="0"/>
          <p:nvPr/>
        </p:nvPicPr>
        <p:blipFill>
          <a:blip r:embed="rId5">
            <a:alphaModFix/>
          </a:blip>
          <a:stretch>
            <a:fillRect/>
          </a:stretch>
        </p:blipFill>
        <p:spPr>
          <a:xfrm>
            <a:off x="2276450" y="3423700"/>
            <a:ext cx="3093600" cy="1624200"/>
          </a:xfrm>
          <a:prstGeom prst="roundRect">
            <a:avLst>
              <a:gd name="adj" fmla="val 16667"/>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6"/>
          <p:cNvSpPr txBox="1">
            <a:spLocks noGrp="1"/>
          </p:cNvSpPr>
          <p:nvPr>
            <p:ph type="title"/>
          </p:nvPr>
        </p:nvSpPr>
        <p:spPr>
          <a:xfrm>
            <a:off x="244775" y="5023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pl" sz="2720">
                <a:solidFill>
                  <a:srgbClr val="E06666"/>
                </a:solidFill>
                <a:latin typeface="Limelight"/>
                <a:ea typeface="Limelight"/>
                <a:cs typeface="Limelight"/>
                <a:sym typeface="Limelight"/>
              </a:rPr>
              <a:t>Jak często trzeba zmieniać podpaski?</a:t>
            </a:r>
            <a:endParaRPr sz="2720">
              <a:solidFill>
                <a:srgbClr val="E06666"/>
              </a:solidFill>
              <a:latin typeface="Limelight"/>
              <a:ea typeface="Limelight"/>
              <a:cs typeface="Limelight"/>
              <a:sym typeface="Limelight"/>
            </a:endParaRPr>
          </a:p>
        </p:txBody>
      </p:sp>
      <p:sp>
        <p:nvSpPr>
          <p:cNvPr id="254" name="Google Shape;254;p3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457200" algn="l" rtl="0">
              <a:spcBef>
                <a:spcPts val="0"/>
              </a:spcBef>
              <a:spcAft>
                <a:spcPts val="1200"/>
              </a:spcAft>
              <a:buNone/>
            </a:pPr>
            <a:r>
              <a:rPr lang="pl" sz="1750">
                <a:solidFill>
                  <a:schemeClr val="dk1"/>
                </a:solidFill>
                <a:highlight>
                  <a:srgbClr val="FFFFFF"/>
                </a:highlight>
              </a:rPr>
              <a:t>Nowoczesne podpaski są bardziej chłonne. Jednak nie oznacza to, że podczas okresu można je nosić w nieskończoność. Zbyt długi czas noszenia podpaski może u niektórych dziewczyn wywołać podrażnienia, pieczenia, a nawet swędzenie. Poza tym zawilgocona podpaska sprzyja przykrym odparzeniom okolic intymnych. Do tego wszystkiego dochodzi zalegająca na podpasce krew. Krew menstruacyjna jest pożywką dla namnażających się bakterii i grzybów. Tym samym zbyt długi czas, jaki występuje pomiędzy zmianami podpaski, może doprowadzić do chorób i kłopotliwych dolegliwości. Podczas miesiączki zaleca się, by podpaski zmieniać nie rzadziej niż co 3-4 godziny. Gdy podpaska jest przepełniona, należy to zrobić oczywiście szybciej.</a:t>
            </a:r>
            <a:endParaRPr sz="2500">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7"/>
          <p:cNvSpPr txBox="1">
            <a:spLocks noGrp="1"/>
          </p:cNvSpPr>
          <p:nvPr>
            <p:ph type="title"/>
          </p:nvPr>
        </p:nvSpPr>
        <p:spPr>
          <a:xfrm>
            <a:off x="3825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pl" sz="3120" b="1">
                <a:solidFill>
                  <a:srgbClr val="EA9999"/>
                </a:solidFill>
                <a:latin typeface="Limelight"/>
                <a:ea typeface="Limelight"/>
                <a:cs typeface="Limelight"/>
                <a:sym typeface="Limelight"/>
              </a:rPr>
              <a:t>Podpaska czy tampon?</a:t>
            </a:r>
            <a:endParaRPr sz="3120" b="1">
              <a:solidFill>
                <a:srgbClr val="EA9999"/>
              </a:solidFill>
              <a:latin typeface="Limelight"/>
              <a:ea typeface="Limelight"/>
              <a:cs typeface="Limelight"/>
              <a:sym typeface="Limelight"/>
            </a:endParaRPr>
          </a:p>
        </p:txBody>
      </p:sp>
      <p:sp>
        <p:nvSpPr>
          <p:cNvPr id="260" name="Google Shape;260;p37"/>
          <p:cNvSpPr txBox="1">
            <a:spLocks noGrp="1"/>
          </p:cNvSpPr>
          <p:nvPr>
            <p:ph type="body" idx="1"/>
          </p:nvPr>
        </p:nvSpPr>
        <p:spPr>
          <a:xfrm>
            <a:off x="38250" y="821275"/>
            <a:ext cx="9144000" cy="4570800"/>
          </a:xfrm>
          <a:prstGeom prst="rect">
            <a:avLst/>
          </a:prstGeom>
        </p:spPr>
        <p:txBody>
          <a:bodyPr spcFirstLastPara="1" wrap="square" lIns="91425" tIns="91425" rIns="91425" bIns="91425" anchor="t" anchorCtr="0">
            <a:normAutofit/>
          </a:bodyPr>
          <a:lstStyle/>
          <a:p>
            <a:pPr marL="0" lvl="0" indent="457200" algn="l" rtl="0">
              <a:spcBef>
                <a:spcPts val="1100"/>
              </a:spcBef>
              <a:spcAft>
                <a:spcPts val="0"/>
              </a:spcAft>
              <a:buSzPts val="440"/>
              <a:buNone/>
            </a:pPr>
            <a:r>
              <a:rPr lang="pl" sz="1840">
                <a:solidFill>
                  <a:schemeClr val="dk1"/>
                </a:solidFill>
                <a:highlight>
                  <a:srgbClr val="FFFFFF"/>
                </a:highlight>
              </a:rPr>
              <a:t>Na to pytanie nie ma jednoznacznej odpowiedzi. Jest tak samo wielu zwolenników jednego, jak i drugiego rozwiązania. W przypadku tamponów lepiej stosować je w ciągu dnia, a na noc zdecydować się na podpaski. Oczywiście podpaski nie zabezpieczą tak dobrze naszej pościeli przed niechcianymi plamami. Stosowanie tamponów przez tak długi czas (cała noc) może zwiększyć ryzyko rozwoju bakterii.</a:t>
            </a:r>
            <a:endParaRPr sz="1840">
              <a:solidFill>
                <a:schemeClr val="dk1"/>
              </a:solidFill>
              <a:highlight>
                <a:srgbClr val="FFFFFF"/>
              </a:highlight>
            </a:endParaRPr>
          </a:p>
          <a:p>
            <a:pPr marL="0" lvl="0" indent="457200" algn="l" rtl="0">
              <a:spcBef>
                <a:spcPts val="1100"/>
              </a:spcBef>
              <a:spcAft>
                <a:spcPts val="0"/>
              </a:spcAft>
              <a:buSzPts val="440"/>
              <a:buNone/>
            </a:pPr>
            <a:endParaRPr sz="1840">
              <a:solidFill>
                <a:schemeClr val="dk1"/>
              </a:solidFill>
              <a:highlight>
                <a:srgbClr val="FFFFFF"/>
              </a:highlight>
            </a:endParaRPr>
          </a:p>
          <a:p>
            <a:pPr marL="0" lvl="0" indent="457200" algn="l" rtl="0">
              <a:spcBef>
                <a:spcPts val="1100"/>
              </a:spcBef>
              <a:spcAft>
                <a:spcPts val="0"/>
              </a:spcAft>
              <a:buSzPts val="440"/>
              <a:buNone/>
            </a:pPr>
            <a:endParaRPr sz="1840">
              <a:solidFill>
                <a:schemeClr val="dk1"/>
              </a:solidFill>
              <a:highlight>
                <a:srgbClr val="FFFFFF"/>
              </a:highlight>
            </a:endParaRPr>
          </a:p>
          <a:p>
            <a:pPr marL="0" lvl="0" indent="457200" algn="l" rtl="0">
              <a:spcBef>
                <a:spcPts val="1100"/>
              </a:spcBef>
              <a:spcAft>
                <a:spcPts val="0"/>
              </a:spcAft>
              <a:buSzPts val="440"/>
              <a:buNone/>
            </a:pPr>
            <a:r>
              <a:rPr lang="pl" sz="1840">
                <a:solidFill>
                  <a:schemeClr val="dk1"/>
                </a:solidFill>
                <a:highlight>
                  <a:srgbClr val="FFFFFF"/>
                </a:highlight>
              </a:rPr>
              <a:t>                                                           </a:t>
            </a:r>
            <a:r>
              <a:rPr lang="pl" sz="2640" b="1">
                <a:solidFill>
                  <a:schemeClr val="dk1"/>
                </a:solidFill>
                <a:highlight>
                  <a:srgbClr val="FFFFFF"/>
                </a:highlight>
              </a:rPr>
              <a:t> CZY      </a:t>
            </a:r>
            <a:endParaRPr sz="3140" b="1">
              <a:solidFill>
                <a:schemeClr val="dk1"/>
              </a:solidFill>
              <a:highlight>
                <a:srgbClr val="FFFFFF"/>
              </a:highlight>
            </a:endParaRPr>
          </a:p>
          <a:p>
            <a:pPr marL="0" lvl="0" indent="0" algn="l" rtl="0">
              <a:spcBef>
                <a:spcPts val="1100"/>
              </a:spcBef>
              <a:spcAft>
                <a:spcPts val="1200"/>
              </a:spcAft>
              <a:buSzPts val="440"/>
              <a:buNone/>
            </a:pPr>
            <a:endParaRPr sz="720"/>
          </a:p>
        </p:txBody>
      </p:sp>
      <p:pic>
        <p:nvPicPr>
          <p:cNvPr id="261" name="Google Shape;261;p37"/>
          <p:cNvPicPr preferRelativeResize="0"/>
          <p:nvPr/>
        </p:nvPicPr>
        <p:blipFill>
          <a:blip r:embed="rId3">
            <a:alphaModFix/>
          </a:blip>
          <a:stretch>
            <a:fillRect/>
          </a:stretch>
        </p:blipFill>
        <p:spPr>
          <a:xfrm>
            <a:off x="1460625" y="2664175"/>
            <a:ext cx="2335925" cy="2335925"/>
          </a:xfrm>
          <a:prstGeom prst="rect">
            <a:avLst/>
          </a:prstGeom>
          <a:noFill/>
          <a:ln>
            <a:noFill/>
          </a:ln>
        </p:spPr>
      </p:pic>
      <p:pic>
        <p:nvPicPr>
          <p:cNvPr id="262" name="Google Shape;262;p37"/>
          <p:cNvPicPr preferRelativeResize="0"/>
          <p:nvPr/>
        </p:nvPicPr>
        <p:blipFill>
          <a:blip r:embed="rId4">
            <a:alphaModFix/>
          </a:blip>
          <a:stretch>
            <a:fillRect/>
          </a:stretch>
        </p:blipFill>
        <p:spPr>
          <a:xfrm>
            <a:off x="5752999" y="2763325"/>
            <a:ext cx="2106725" cy="197864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8"/>
          <p:cNvSpPr txBox="1">
            <a:spLocks noGrp="1"/>
          </p:cNvSpPr>
          <p:nvPr>
            <p:ph type="title"/>
          </p:nvPr>
        </p:nvSpPr>
        <p:spPr>
          <a:xfrm>
            <a:off x="0" y="-1381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pl" sz="4620">
                <a:solidFill>
                  <a:srgbClr val="EA9999"/>
                </a:solidFill>
                <a:latin typeface="Limelight"/>
                <a:ea typeface="Limelight"/>
                <a:cs typeface="Limelight"/>
                <a:sym typeface="Limelight"/>
              </a:rPr>
              <a:t>Czy podczas okresu mogę uprawiać sport?</a:t>
            </a:r>
            <a:endParaRPr sz="4620">
              <a:solidFill>
                <a:srgbClr val="EA9999"/>
              </a:solidFill>
              <a:latin typeface="Limelight"/>
              <a:ea typeface="Limelight"/>
              <a:cs typeface="Limelight"/>
              <a:sym typeface="Limelight"/>
            </a:endParaRPr>
          </a:p>
        </p:txBody>
      </p:sp>
      <p:sp>
        <p:nvSpPr>
          <p:cNvPr id="268" name="Google Shape;268;p38"/>
          <p:cNvSpPr txBox="1">
            <a:spLocks noGrp="1"/>
          </p:cNvSpPr>
          <p:nvPr>
            <p:ph type="body" idx="1"/>
          </p:nvPr>
        </p:nvSpPr>
        <p:spPr>
          <a:xfrm>
            <a:off x="91800" y="1398975"/>
            <a:ext cx="9052200" cy="4339500"/>
          </a:xfrm>
          <a:prstGeom prst="rect">
            <a:avLst/>
          </a:prstGeom>
        </p:spPr>
        <p:txBody>
          <a:bodyPr spcFirstLastPara="1" wrap="square" lIns="91425" tIns="91425" rIns="91425" bIns="91425" anchor="t" anchorCtr="0">
            <a:normAutofit/>
          </a:bodyPr>
          <a:lstStyle/>
          <a:p>
            <a:pPr marL="0" lvl="0" indent="457200" algn="just" rtl="0">
              <a:spcBef>
                <a:spcPts val="0"/>
              </a:spcBef>
              <a:spcAft>
                <a:spcPts val="0"/>
              </a:spcAft>
              <a:buNone/>
            </a:pPr>
            <a:r>
              <a:rPr lang="pl">
                <a:solidFill>
                  <a:schemeClr val="dk1"/>
                </a:solidFill>
                <a:highlight>
                  <a:srgbClr val="FFFFFF"/>
                </a:highlight>
              </a:rPr>
              <a:t>Niekiedy tak, ale nie oznacza to, że dziewczyna powinna z niej rezygnować. Kiedy podczas miesiączki dziewczyna czuje się bardzo osłabiona, ma mocne krwawienia, to zaleca się odpoczynek. Jeśli jednak taki stan nie występuje, można ćwiczyć. Zwłaszcza jeśli sport jest dla danej osoby codziennością. Trzeba jednak pamiętać, że wysiłek fizyczny może przejściowo zwiększyć intensywność krwawienia. W takiej sytuacji należy go zmniejszyć lub odłożyć ćwiczenia na późniejszy okres</a:t>
            </a:r>
            <a:r>
              <a:rPr lang="pl" sz="1050">
                <a:solidFill>
                  <a:srgbClr val="333333"/>
                </a:solidFill>
                <a:highlight>
                  <a:srgbClr val="FFFFFF"/>
                </a:highlight>
              </a:rPr>
              <a:t>.</a:t>
            </a:r>
            <a:endParaRPr sz="1050">
              <a:solidFill>
                <a:srgbClr val="333333"/>
              </a:solidFill>
              <a:highlight>
                <a:srgbClr val="FFFFFF"/>
              </a:highlight>
            </a:endParaRPr>
          </a:p>
          <a:p>
            <a:pPr marL="0" lvl="0" indent="457200" algn="just" rtl="0">
              <a:spcBef>
                <a:spcPts val="1200"/>
              </a:spcBef>
              <a:spcAft>
                <a:spcPts val="1200"/>
              </a:spcAft>
              <a:buNone/>
            </a:pPr>
            <a:endParaRPr sz="1700">
              <a:solidFill>
                <a:schemeClr val="dk1"/>
              </a:solidFill>
              <a:highlight>
                <a:srgbClr val="FFFFFF"/>
              </a:highlight>
              <a:latin typeface="Limelight"/>
              <a:ea typeface="Limelight"/>
              <a:cs typeface="Limelight"/>
              <a:sym typeface="Limelight"/>
            </a:endParaRPr>
          </a:p>
        </p:txBody>
      </p:sp>
      <p:pic>
        <p:nvPicPr>
          <p:cNvPr id="269" name="Google Shape;269;p38"/>
          <p:cNvPicPr preferRelativeResize="0"/>
          <p:nvPr/>
        </p:nvPicPr>
        <p:blipFill>
          <a:blip r:embed="rId3">
            <a:alphaModFix/>
          </a:blip>
          <a:stretch>
            <a:fillRect/>
          </a:stretch>
        </p:blipFill>
        <p:spPr>
          <a:xfrm rot="594354" flipH="1">
            <a:off x="6549005" y="3452278"/>
            <a:ext cx="2497230" cy="1404570"/>
          </a:xfrm>
          <a:prstGeom prst="roundRect">
            <a:avLst>
              <a:gd name="adj" fmla="val 16667"/>
            </a:avLst>
          </a:prstGeom>
          <a:noFill/>
          <a:ln>
            <a:noFill/>
          </a:ln>
        </p:spPr>
      </p:pic>
      <p:pic>
        <p:nvPicPr>
          <p:cNvPr id="270" name="Google Shape;270;p38"/>
          <p:cNvPicPr preferRelativeResize="0"/>
          <p:nvPr/>
        </p:nvPicPr>
        <p:blipFill>
          <a:blip r:embed="rId4">
            <a:alphaModFix/>
          </a:blip>
          <a:stretch>
            <a:fillRect/>
          </a:stretch>
        </p:blipFill>
        <p:spPr>
          <a:xfrm>
            <a:off x="162697" y="3452186"/>
            <a:ext cx="2524800" cy="1548600"/>
          </a:xfrm>
          <a:prstGeom prst="roundRect">
            <a:avLst>
              <a:gd name="adj" fmla="val 16667"/>
            </a:avLst>
          </a:prstGeom>
          <a:noFill/>
          <a:ln>
            <a:noFill/>
          </a:ln>
        </p:spPr>
      </p:pic>
      <p:pic>
        <p:nvPicPr>
          <p:cNvPr id="271" name="Google Shape;271;p38"/>
          <p:cNvPicPr preferRelativeResize="0"/>
          <p:nvPr/>
        </p:nvPicPr>
        <p:blipFill>
          <a:blip r:embed="rId5">
            <a:alphaModFix/>
          </a:blip>
          <a:stretch>
            <a:fillRect/>
          </a:stretch>
        </p:blipFill>
        <p:spPr>
          <a:xfrm rot="667">
            <a:off x="2981268" y="3624178"/>
            <a:ext cx="3090600" cy="1204800"/>
          </a:xfrm>
          <a:prstGeom prst="roundRect">
            <a:avLst>
              <a:gd name="adj" fmla="val 16667"/>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pl" sz="4120" b="1">
                <a:solidFill>
                  <a:srgbClr val="EA9999"/>
                </a:solidFill>
                <a:latin typeface="Limelight"/>
                <a:ea typeface="Limelight"/>
                <a:cs typeface="Limelight"/>
                <a:sym typeface="Limelight"/>
              </a:rPr>
              <a:t>Co wybrać podczas miesiączki kąpiel czy prysznic?</a:t>
            </a:r>
            <a:endParaRPr sz="4120" b="1">
              <a:solidFill>
                <a:srgbClr val="EA9999"/>
              </a:solidFill>
              <a:latin typeface="Limelight"/>
              <a:ea typeface="Limelight"/>
              <a:cs typeface="Limelight"/>
              <a:sym typeface="Limelight"/>
            </a:endParaRPr>
          </a:p>
        </p:txBody>
      </p:sp>
      <p:sp>
        <p:nvSpPr>
          <p:cNvPr id="277" name="Google Shape;277;p39"/>
          <p:cNvSpPr txBox="1">
            <a:spLocks noGrp="1"/>
          </p:cNvSpPr>
          <p:nvPr>
            <p:ph type="body" idx="1"/>
          </p:nvPr>
        </p:nvSpPr>
        <p:spPr>
          <a:xfrm>
            <a:off x="263900" y="1821700"/>
            <a:ext cx="8520600" cy="3416400"/>
          </a:xfrm>
          <a:prstGeom prst="rect">
            <a:avLst/>
          </a:prstGeom>
        </p:spPr>
        <p:txBody>
          <a:bodyPr spcFirstLastPara="1" wrap="square" lIns="91425" tIns="91425" rIns="91425" bIns="91425" anchor="t" anchorCtr="0">
            <a:normAutofit fontScale="25000" lnSpcReduction="20000"/>
          </a:bodyPr>
          <a:lstStyle/>
          <a:p>
            <a:pPr marL="0" lvl="0" indent="457200" algn="l" rtl="0">
              <a:spcBef>
                <a:spcPts val="1100"/>
              </a:spcBef>
              <a:spcAft>
                <a:spcPts val="0"/>
              </a:spcAft>
              <a:buClr>
                <a:schemeClr val="dk1"/>
              </a:buClr>
              <a:buSzPts val="275"/>
              <a:buFont typeface="Arial"/>
              <a:buNone/>
            </a:pPr>
            <a:endParaRPr lang="pl" sz="7330" dirty="0" smtClean="0">
              <a:solidFill>
                <a:schemeClr val="dk1"/>
              </a:solidFill>
              <a:highlight>
                <a:srgbClr val="FFFFFF"/>
              </a:highlight>
            </a:endParaRPr>
          </a:p>
          <a:p>
            <a:pPr marL="0" lvl="0" indent="457200" algn="l" rtl="0">
              <a:spcBef>
                <a:spcPts val="1100"/>
              </a:spcBef>
              <a:spcAft>
                <a:spcPts val="0"/>
              </a:spcAft>
              <a:buClr>
                <a:schemeClr val="dk1"/>
              </a:buClr>
              <a:buSzPts val="275"/>
              <a:buFont typeface="Arial"/>
              <a:buNone/>
            </a:pPr>
            <a:r>
              <a:rPr lang="pl" sz="7330" dirty="0" smtClean="0">
                <a:solidFill>
                  <a:schemeClr val="dk1"/>
                </a:solidFill>
                <a:highlight>
                  <a:srgbClr val="FFFFFF"/>
                </a:highlight>
              </a:rPr>
              <a:t>Odpowiednia </a:t>
            </a:r>
            <a:r>
              <a:rPr lang="pl" sz="7330" dirty="0">
                <a:solidFill>
                  <a:schemeClr val="dk1"/>
                </a:solidFill>
                <a:highlight>
                  <a:srgbClr val="FFFFFF"/>
                </a:highlight>
              </a:rPr>
              <a:t>higiena miejsc intymnych podczas menstruacji to podstawa. Pozwala czuć się świeżo, komfortowo i zapobiec rozwojowi infekcji. Miejsca intymne podczas miesiączki należy przemywać po każdej zmianie podpaski lub tamponu. Do mycia zaleca się używanie odpowiedniego żelu do higieny intymnej lub specjalnych nawilżanych chusteczek do higieny intymnej. A co z kąpielą? Jest wiele mitów na ten temat. Oczywiście podczas miesiączki można się kąpać, nie jest to zakazane. Jednak należy pamiętać, by woda w wannie nie była za gorąca, bo może to doprowadzić do nasilenia krwawienia. Wielu ekspertów zaleca krótkie prysznice, twierdząc, że jest to bezpieczniejsze rozwiązanie. Wybór leży jednak po stronie każdej kobiety.</a:t>
            </a:r>
            <a:endParaRPr sz="7330" b="1" dirty="0">
              <a:solidFill>
                <a:schemeClr val="dk1"/>
              </a:solidFill>
              <a:highlight>
                <a:srgbClr val="FFFFFF"/>
              </a:highlight>
            </a:endParaRPr>
          </a:p>
          <a:p>
            <a:pPr marL="0" lvl="0" indent="0" algn="l" rtl="0">
              <a:spcBef>
                <a:spcPts val="1100"/>
              </a:spcBef>
              <a:spcAft>
                <a:spcPts val="0"/>
              </a:spcAft>
              <a:buClr>
                <a:schemeClr val="dk1"/>
              </a:buClr>
              <a:buSzPct val="47826"/>
              <a:buFont typeface="Arial"/>
              <a:buNone/>
            </a:pPr>
            <a:endParaRPr sz="2300" dirty="0">
              <a:solidFill>
                <a:schemeClr val="dk1"/>
              </a:solidFill>
              <a:highlight>
                <a:srgbClr val="FFFFFF"/>
              </a:highlight>
            </a:endParaRPr>
          </a:p>
          <a:p>
            <a:pPr marL="0" lvl="0" indent="0" algn="l" rtl="0">
              <a:spcBef>
                <a:spcPts val="1100"/>
              </a:spcBef>
              <a:spcAft>
                <a:spcPts val="0"/>
              </a:spcAft>
              <a:buClr>
                <a:schemeClr val="dk1"/>
              </a:buClr>
              <a:buSzPct val="61111"/>
              <a:buFont typeface="Arial"/>
              <a:buNone/>
            </a:pPr>
            <a:endParaRPr dirty="0">
              <a:solidFill>
                <a:schemeClr val="dk1"/>
              </a:solidFill>
            </a:endParaRPr>
          </a:p>
          <a:p>
            <a:pPr marL="0" lvl="0" indent="0" algn="l" rtl="0">
              <a:spcBef>
                <a:spcPts val="0"/>
              </a:spcBef>
              <a:spcAft>
                <a:spcPts val="1200"/>
              </a:spcAft>
              <a:buNone/>
            </a:pP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0"/>
          <p:cNvSpPr txBox="1">
            <a:spLocks noGrp="1"/>
          </p:cNvSpPr>
          <p:nvPr>
            <p:ph type="title"/>
          </p:nvPr>
        </p:nvSpPr>
        <p:spPr>
          <a:xfrm>
            <a:off x="168275" y="1486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pl" sz="4320" b="1">
                <a:solidFill>
                  <a:srgbClr val="EA9999"/>
                </a:solidFill>
                <a:latin typeface="Limelight"/>
                <a:ea typeface="Limelight"/>
                <a:cs typeface="Limelight"/>
                <a:sym typeface="Limelight"/>
              </a:rPr>
              <a:t>Czego nie mogę robić podczas miesiączki?</a:t>
            </a:r>
            <a:endParaRPr sz="4320" b="1">
              <a:solidFill>
                <a:srgbClr val="EA9999"/>
              </a:solidFill>
              <a:latin typeface="Limelight"/>
              <a:ea typeface="Limelight"/>
              <a:cs typeface="Limelight"/>
              <a:sym typeface="Limelight"/>
            </a:endParaRPr>
          </a:p>
        </p:txBody>
      </p:sp>
      <p:sp>
        <p:nvSpPr>
          <p:cNvPr id="283" name="Google Shape;283;p40"/>
          <p:cNvSpPr txBox="1">
            <a:spLocks noGrp="1"/>
          </p:cNvSpPr>
          <p:nvPr>
            <p:ph type="body" idx="1"/>
          </p:nvPr>
        </p:nvSpPr>
        <p:spPr>
          <a:xfrm>
            <a:off x="359500" y="1687850"/>
            <a:ext cx="8520600" cy="3416400"/>
          </a:xfrm>
          <a:prstGeom prst="rect">
            <a:avLst/>
          </a:prstGeom>
        </p:spPr>
        <p:txBody>
          <a:bodyPr spcFirstLastPara="1" wrap="square" lIns="91425" tIns="91425" rIns="91425" bIns="91425" anchor="t" anchorCtr="0">
            <a:normAutofit/>
          </a:bodyPr>
          <a:lstStyle/>
          <a:p>
            <a:pPr marL="0" lvl="0" indent="457200" algn="just" rtl="0">
              <a:spcBef>
                <a:spcPts val="0"/>
              </a:spcBef>
              <a:spcAft>
                <a:spcPts val="0"/>
              </a:spcAft>
              <a:buClr>
                <a:schemeClr val="dk1"/>
              </a:buClr>
              <a:buSzPts val="1100"/>
              <a:buFont typeface="Arial"/>
              <a:buNone/>
            </a:pPr>
            <a:r>
              <a:rPr lang="pl" sz="1700">
                <a:solidFill>
                  <a:schemeClr val="dk1"/>
                </a:solidFill>
                <a:highlight>
                  <a:srgbClr val="FFFFFF"/>
                </a:highlight>
              </a:rPr>
              <a:t>Miesiączka to wyjątkowy czas dla każdej dziewczyny. Jednak nie jest ona chorobą i jeśli nie ma medycznych przeciwwskazań, to kobieta powinna funkcjonować jak zawsze. Może co najwyżej czuć się słabsza lub mieć przejściowe bóle. Zaleca się tym samym więcej </a:t>
            </a:r>
            <a:r>
              <a:rPr lang="pl" sz="1700" b="1">
                <a:solidFill>
                  <a:schemeClr val="dk1"/>
                </a:solidFill>
                <a:highlight>
                  <a:srgbClr val="FFFFFF"/>
                </a:highlight>
                <a:latin typeface="Limelight"/>
                <a:ea typeface="Limelight"/>
                <a:cs typeface="Limelight"/>
                <a:sym typeface="Limelight"/>
              </a:rPr>
              <a:t>odpoczynku.</a:t>
            </a:r>
            <a:r>
              <a:rPr lang="pl" sz="1700">
                <a:solidFill>
                  <a:schemeClr val="dk1"/>
                </a:solidFill>
                <a:highlight>
                  <a:srgbClr val="FFFFFF"/>
                </a:highlight>
              </a:rPr>
              <a:t> Są jednak czynności, których należy unikać podczas miesiączki.</a:t>
            </a:r>
            <a:r>
              <a:rPr lang="pl">
                <a:solidFill>
                  <a:schemeClr val="dk1"/>
                </a:solidFill>
                <a:highlight>
                  <a:srgbClr val="FFFFFF"/>
                </a:highlight>
              </a:rPr>
              <a:t>Należą do nich np. korzystanie z solarium i sauny. Dlaczego? Wysokie temperatury panujące w saunie i solarium mogą niebezpiecznie nasilić krwawienia i doprowadzić nawet do krwotoku.</a:t>
            </a:r>
            <a:endParaRPr>
              <a:solidFill>
                <a:schemeClr val="dk1"/>
              </a:solidFill>
              <a:highlight>
                <a:srgbClr val="FFFFFF"/>
              </a:highlight>
            </a:endParaRPr>
          </a:p>
          <a:p>
            <a:pPr marL="0" lvl="0" indent="0" algn="l" rtl="0">
              <a:spcBef>
                <a:spcPts val="1200"/>
              </a:spcBef>
              <a:spcAft>
                <a:spcPts val="1200"/>
              </a:spcAft>
              <a:buNone/>
            </a:pPr>
            <a:endParaRPr/>
          </a:p>
        </p:txBody>
      </p:sp>
      <p:pic>
        <p:nvPicPr>
          <p:cNvPr id="284" name="Google Shape;284;p40"/>
          <p:cNvPicPr preferRelativeResize="0"/>
          <p:nvPr/>
        </p:nvPicPr>
        <p:blipFill>
          <a:blip r:embed="rId3">
            <a:alphaModFix/>
          </a:blip>
          <a:stretch>
            <a:fillRect/>
          </a:stretch>
        </p:blipFill>
        <p:spPr>
          <a:xfrm rot="336670">
            <a:off x="6615399" y="187987"/>
            <a:ext cx="2012744" cy="1340825"/>
          </a:xfrm>
          <a:prstGeom prst="roundRect">
            <a:avLst>
              <a:gd name="adj" fmla="val 16667"/>
            </a:avLst>
          </a:prstGeom>
          <a:noFill/>
          <a:ln>
            <a:noFill/>
          </a:ln>
        </p:spPr>
      </p:pic>
      <p:pic>
        <p:nvPicPr>
          <p:cNvPr id="285" name="Google Shape;285;p40"/>
          <p:cNvPicPr preferRelativeResize="0"/>
          <p:nvPr/>
        </p:nvPicPr>
        <p:blipFill>
          <a:blip r:embed="rId4">
            <a:alphaModFix/>
          </a:blip>
          <a:stretch>
            <a:fillRect/>
          </a:stretch>
        </p:blipFill>
        <p:spPr>
          <a:xfrm>
            <a:off x="5051550" y="3559593"/>
            <a:ext cx="2550000" cy="1478700"/>
          </a:xfrm>
          <a:prstGeom prst="roundRect">
            <a:avLst>
              <a:gd name="adj" fmla="val 16667"/>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91" name="Google Shape;291;p41"/>
          <p:cNvSpPr txBox="1">
            <a:spLocks noGrp="1"/>
          </p:cNvSpPr>
          <p:nvPr>
            <p:ph type="body" idx="1"/>
          </p:nvPr>
        </p:nvSpPr>
        <p:spPr>
          <a:xfrm>
            <a:off x="-47825" y="0"/>
            <a:ext cx="9144000" cy="51435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sz="3600">
              <a:solidFill>
                <a:schemeClr val="dk1"/>
              </a:solidFill>
            </a:endParaRPr>
          </a:p>
          <a:p>
            <a:pPr marL="0" lvl="0" indent="0" algn="ctr" rtl="0">
              <a:spcBef>
                <a:spcPts val="1200"/>
              </a:spcBef>
              <a:spcAft>
                <a:spcPts val="0"/>
              </a:spcAft>
              <a:buNone/>
            </a:pPr>
            <a:endParaRPr sz="4600" b="1">
              <a:solidFill>
                <a:srgbClr val="EA9999"/>
              </a:solidFill>
              <a:latin typeface="Limelight"/>
              <a:ea typeface="Limelight"/>
              <a:cs typeface="Limelight"/>
              <a:sym typeface="Limelight"/>
            </a:endParaRPr>
          </a:p>
          <a:p>
            <a:pPr marL="0" lvl="0" indent="0" algn="ctr" rtl="0">
              <a:spcBef>
                <a:spcPts val="1200"/>
              </a:spcBef>
              <a:spcAft>
                <a:spcPts val="0"/>
              </a:spcAft>
              <a:buNone/>
            </a:pPr>
            <a:r>
              <a:rPr lang="pl" sz="4600" b="1">
                <a:solidFill>
                  <a:srgbClr val="EA9999"/>
                </a:solidFill>
                <a:latin typeface="Limelight"/>
                <a:ea typeface="Limelight"/>
                <a:cs typeface="Limelight"/>
                <a:sym typeface="Limelight"/>
              </a:rPr>
              <a:t>Dziękujemy za uwagę</a:t>
            </a:r>
            <a:endParaRPr sz="4600" b="1">
              <a:solidFill>
                <a:srgbClr val="EA9999"/>
              </a:solidFill>
              <a:latin typeface="Limelight"/>
              <a:ea typeface="Limelight"/>
              <a:cs typeface="Limelight"/>
              <a:sym typeface="Limelight"/>
            </a:endParaRPr>
          </a:p>
          <a:p>
            <a:pPr marL="0" lvl="0" indent="0" algn="ctr" rtl="0">
              <a:spcBef>
                <a:spcPts val="1200"/>
              </a:spcBef>
              <a:spcAft>
                <a:spcPts val="0"/>
              </a:spcAft>
              <a:buNone/>
            </a:pPr>
            <a:r>
              <a:rPr lang="pl">
                <a:solidFill>
                  <a:schemeClr val="dk1"/>
                </a:solidFill>
                <a:latin typeface="Limelight"/>
                <a:ea typeface="Limelight"/>
                <a:cs typeface="Limelight"/>
                <a:sym typeface="Limelight"/>
              </a:rPr>
              <a:t> Antonina Paczkowska i Agata Tomalska</a:t>
            </a:r>
            <a:endParaRPr>
              <a:solidFill>
                <a:schemeClr val="dk1"/>
              </a:solidFill>
              <a:latin typeface="Limelight"/>
              <a:ea typeface="Limelight"/>
              <a:cs typeface="Limelight"/>
              <a:sym typeface="Limelight"/>
            </a:endParaRPr>
          </a:p>
          <a:p>
            <a:pPr marL="0" lvl="0" indent="0" algn="ctr" rtl="0">
              <a:spcBef>
                <a:spcPts val="1200"/>
              </a:spcBef>
              <a:spcAft>
                <a:spcPts val="0"/>
              </a:spcAft>
              <a:buNone/>
            </a:pPr>
            <a:r>
              <a:rPr lang="pl">
                <a:solidFill>
                  <a:schemeClr val="dk1"/>
                </a:solidFill>
                <a:latin typeface="Limelight"/>
                <a:ea typeface="Limelight"/>
                <a:cs typeface="Limelight"/>
                <a:sym typeface="Limelight"/>
              </a:rPr>
              <a:t>kl. 5b </a:t>
            </a:r>
            <a:endParaRPr>
              <a:solidFill>
                <a:schemeClr val="dk1"/>
              </a:solidFill>
              <a:latin typeface="Limelight"/>
              <a:ea typeface="Limelight"/>
              <a:cs typeface="Limelight"/>
              <a:sym typeface="Limelight"/>
            </a:endParaRPr>
          </a:p>
          <a:p>
            <a:pPr marL="0" lvl="0" indent="0" algn="ctr" rtl="0">
              <a:spcBef>
                <a:spcPts val="1200"/>
              </a:spcBef>
              <a:spcAft>
                <a:spcPts val="1200"/>
              </a:spcAft>
              <a:buNone/>
            </a:pPr>
            <a:endParaRPr b="1">
              <a:solidFill>
                <a:srgbClr val="EA9999"/>
              </a:solidFill>
              <a:latin typeface="Limelight"/>
              <a:ea typeface="Limelight"/>
              <a:cs typeface="Limelight"/>
              <a:sym typeface="Limelight"/>
            </a:endParaRPr>
          </a:p>
        </p:txBody>
      </p:sp>
      <p:pic>
        <p:nvPicPr>
          <p:cNvPr id="292" name="Google Shape;292;p41"/>
          <p:cNvPicPr preferRelativeResize="0"/>
          <p:nvPr/>
        </p:nvPicPr>
        <p:blipFill>
          <a:blip r:embed="rId3">
            <a:alphaModFix/>
          </a:blip>
          <a:stretch>
            <a:fillRect/>
          </a:stretch>
        </p:blipFill>
        <p:spPr>
          <a:xfrm>
            <a:off x="3856125" y="3587500"/>
            <a:ext cx="1336100" cy="1336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5"/>
          <p:cNvSpPr txBox="1">
            <a:spLocks noGrp="1"/>
          </p:cNvSpPr>
          <p:nvPr>
            <p:ph type="title"/>
          </p:nvPr>
        </p:nvSpPr>
        <p:spPr>
          <a:xfrm>
            <a:off x="149175" y="1295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sz="5400" b="1">
                <a:solidFill>
                  <a:srgbClr val="EA9999"/>
                </a:solidFill>
                <a:latin typeface="Limelight"/>
                <a:ea typeface="Limelight"/>
                <a:cs typeface="Limelight"/>
                <a:sym typeface="Limelight"/>
              </a:rPr>
              <a:t>Co to jest higiena?</a:t>
            </a:r>
            <a:endParaRPr sz="5400" b="1">
              <a:solidFill>
                <a:srgbClr val="EA9999"/>
              </a:solidFill>
              <a:latin typeface="Limelight"/>
              <a:ea typeface="Limelight"/>
              <a:cs typeface="Limelight"/>
              <a:sym typeface="Limelight"/>
            </a:endParaRPr>
          </a:p>
        </p:txBody>
      </p:sp>
      <p:sp>
        <p:nvSpPr>
          <p:cNvPr id="98" name="Google Shape;98;p15"/>
          <p:cNvSpPr txBox="1">
            <a:spLocks noGrp="1"/>
          </p:cNvSpPr>
          <p:nvPr>
            <p:ph type="body" idx="1"/>
          </p:nvPr>
        </p:nvSpPr>
        <p:spPr>
          <a:xfrm>
            <a:off x="216100" y="1094200"/>
            <a:ext cx="8520600" cy="4441200"/>
          </a:xfrm>
          <a:prstGeom prst="rect">
            <a:avLst/>
          </a:prstGeom>
        </p:spPr>
        <p:txBody>
          <a:bodyPr spcFirstLastPara="1" wrap="square" lIns="91425" tIns="91425" rIns="91425" bIns="91425" anchor="t" anchorCtr="0">
            <a:normAutofit fontScale="62500" lnSpcReduction="20000"/>
          </a:bodyPr>
          <a:lstStyle/>
          <a:p>
            <a:pPr marL="0" lvl="0" indent="457200" algn="l" rtl="0">
              <a:spcBef>
                <a:spcPts val="0"/>
              </a:spcBef>
              <a:spcAft>
                <a:spcPts val="0"/>
              </a:spcAft>
              <a:buNone/>
            </a:pPr>
            <a:r>
              <a:rPr lang="pl" sz="3750">
                <a:solidFill>
                  <a:schemeClr val="dk1"/>
                </a:solidFill>
                <a:latin typeface="Limelight"/>
                <a:ea typeface="Limelight"/>
                <a:cs typeface="Limelight"/>
                <a:sym typeface="Limelight"/>
              </a:rPr>
              <a:t> Higiena</a:t>
            </a:r>
            <a:r>
              <a:rPr lang="pl" sz="3750">
                <a:solidFill>
                  <a:srgbClr val="232323"/>
                </a:solidFill>
              </a:rPr>
              <a:t> to dział medycyny zajmujący się wpływem środowiska na zdrowie człowieka. Zasady higieny mają na celu eliminację czynników niekorzystnych i wprowadzenie elementów sprzyjających ochronie zdrowia. Przestrzeganie tych zasad jest warunkiem pełnego rozwoju fizycznego i psychicznego.</a:t>
            </a:r>
            <a:endParaRPr sz="3750">
              <a:solidFill>
                <a:srgbClr val="232323"/>
              </a:solidFill>
            </a:endParaRPr>
          </a:p>
          <a:p>
            <a:pPr marL="0" lvl="0" indent="0" algn="l" rtl="0">
              <a:spcBef>
                <a:spcPts val="1200"/>
              </a:spcBef>
              <a:spcAft>
                <a:spcPts val="0"/>
              </a:spcAft>
              <a:buNone/>
            </a:pPr>
            <a:r>
              <a:rPr lang="pl" sz="6250" b="1">
                <a:solidFill>
                  <a:srgbClr val="EA9999"/>
                </a:solidFill>
                <a:latin typeface="Limelight"/>
                <a:ea typeface="Limelight"/>
                <a:cs typeface="Limelight"/>
                <a:sym typeface="Limelight"/>
              </a:rPr>
              <a:t>Ciekawostka!</a:t>
            </a:r>
            <a:endParaRPr sz="6250" b="1">
              <a:solidFill>
                <a:srgbClr val="EA9999"/>
              </a:solidFill>
              <a:latin typeface="Limelight"/>
              <a:ea typeface="Limelight"/>
              <a:cs typeface="Limelight"/>
              <a:sym typeface="Limelight"/>
            </a:endParaRPr>
          </a:p>
          <a:p>
            <a:pPr marL="0" lvl="0" indent="457200" algn="l" rtl="0">
              <a:spcBef>
                <a:spcPts val="1200"/>
              </a:spcBef>
              <a:spcAft>
                <a:spcPts val="0"/>
              </a:spcAft>
              <a:buNone/>
            </a:pPr>
            <a:r>
              <a:rPr lang="pl" sz="3868">
                <a:solidFill>
                  <a:srgbClr val="232323"/>
                </a:solidFill>
              </a:rPr>
              <a:t>Słowo “</a:t>
            </a:r>
            <a:r>
              <a:rPr lang="pl" sz="3868">
                <a:solidFill>
                  <a:srgbClr val="232323"/>
                </a:solidFill>
                <a:latin typeface="Limelight"/>
                <a:ea typeface="Limelight"/>
                <a:cs typeface="Limelight"/>
                <a:sym typeface="Limelight"/>
              </a:rPr>
              <a:t>higiena</a:t>
            </a:r>
            <a:r>
              <a:rPr lang="pl" sz="3868">
                <a:solidFill>
                  <a:srgbClr val="232323"/>
                </a:solidFill>
              </a:rPr>
              <a:t>” upowszechniło się w naszej kulturze dopiero w XIX wieku, ale zawdzięczamy je starożytnym Grekom. W języku greckim “</a:t>
            </a:r>
            <a:r>
              <a:rPr lang="pl" sz="3868" i="1">
                <a:solidFill>
                  <a:srgbClr val="232323"/>
                </a:solidFill>
              </a:rPr>
              <a:t>hygeinos” </a:t>
            </a:r>
            <a:r>
              <a:rPr lang="pl" sz="3868">
                <a:solidFill>
                  <a:srgbClr val="232323"/>
                </a:solidFill>
              </a:rPr>
              <a:t>oznacza “</a:t>
            </a:r>
            <a:r>
              <a:rPr lang="pl" sz="3868">
                <a:solidFill>
                  <a:srgbClr val="232323"/>
                </a:solidFill>
                <a:latin typeface="Limelight"/>
                <a:ea typeface="Limelight"/>
                <a:cs typeface="Limelight"/>
                <a:sym typeface="Limelight"/>
              </a:rPr>
              <a:t>to, co zdrowe</a:t>
            </a:r>
            <a:r>
              <a:rPr lang="pl" sz="3868">
                <a:solidFill>
                  <a:srgbClr val="232323"/>
                </a:solidFill>
              </a:rPr>
              <a:t>”.</a:t>
            </a:r>
            <a:endParaRPr sz="3868">
              <a:solidFill>
                <a:srgbClr val="232323"/>
              </a:solidFill>
            </a:endParaRPr>
          </a:p>
          <a:p>
            <a:pPr marL="0" lvl="0" indent="0" algn="l" rtl="0">
              <a:spcBef>
                <a:spcPts val="1200"/>
              </a:spcBef>
              <a:spcAft>
                <a:spcPts val="0"/>
              </a:spcAft>
              <a:buNone/>
            </a:pPr>
            <a:endParaRPr sz="2250">
              <a:solidFill>
                <a:srgbClr val="232323"/>
              </a:solidFill>
            </a:endParaRPr>
          </a:p>
          <a:p>
            <a:pPr marL="0" lvl="0" indent="0" algn="l" rtl="0">
              <a:spcBef>
                <a:spcPts val="1200"/>
              </a:spcBef>
              <a:spcAft>
                <a:spcPts val="0"/>
              </a:spcAft>
              <a:buClr>
                <a:schemeClr val="dk1"/>
              </a:buClr>
              <a:buSzPct val="48888"/>
              <a:buFont typeface="Arial"/>
              <a:buNone/>
            </a:pPr>
            <a:endParaRPr sz="2250">
              <a:solidFill>
                <a:srgbClr val="232323"/>
              </a:solidFill>
            </a:endParaRPr>
          </a:p>
          <a:p>
            <a:pPr marL="0" lvl="0" indent="0" algn="l" rtl="0">
              <a:spcBef>
                <a:spcPts val="1200"/>
              </a:spcBef>
              <a:spcAft>
                <a:spcPts val="1200"/>
              </a:spcAft>
              <a:buNone/>
            </a:pPr>
            <a:endParaRPr/>
          </a:p>
        </p:txBody>
      </p:sp>
      <p:pic>
        <p:nvPicPr>
          <p:cNvPr id="99" name="Google Shape;99;p15"/>
          <p:cNvPicPr preferRelativeResize="0"/>
          <p:nvPr/>
        </p:nvPicPr>
        <p:blipFill>
          <a:blip r:embed="rId3">
            <a:alphaModFix/>
          </a:blip>
          <a:stretch>
            <a:fillRect/>
          </a:stretch>
        </p:blipFill>
        <p:spPr>
          <a:xfrm>
            <a:off x="3546000" y="2714200"/>
            <a:ext cx="546925" cy="671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6"/>
          <p:cNvSpPr txBox="1">
            <a:spLocks noGrp="1"/>
          </p:cNvSpPr>
          <p:nvPr>
            <p:ph type="title"/>
          </p:nvPr>
        </p:nvSpPr>
        <p:spPr>
          <a:xfrm>
            <a:off x="44025" y="530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sz="4200" b="1">
                <a:solidFill>
                  <a:srgbClr val="EA9999"/>
                </a:solidFill>
                <a:latin typeface="Limelight"/>
                <a:ea typeface="Limelight"/>
                <a:cs typeface="Limelight"/>
                <a:sym typeface="Limelight"/>
              </a:rPr>
              <a:t>Zasady higieny- najważniejsza rzecz.</a:t>
            </a:r>
            <a:endParaRPr sz="4200" b="1">
              <a:solidFill>
                <a:srgbClr val="EA9999"/>
              </a:solidFill>
              <a:latin typeface="Limelight"/>
              <a:ea typeface="Limelight"/>
              <a:cs typeface="Limelight"/>
              <a:sym typeface="Limelight"/>
            </a:endParaRPr>
          </a:p>
        </p:txBody>
      </p:sp>
      <p:sp>
        <p:nvSpPr>
          <p:cNvPr id="105" name="Google Shape;105;p16"/>
          <p:cNvSpPr txBox="1">
            <a:spLocks noGrp="1"/>
          </p:cNvSpPr>
          <p:nvPr>
            <p:ph type="body" idx="1"/>
          </p:nvPr>
        </p:nvSpPr>
        <p:spPr>
          <a:xfrm>
            <a:off x="149175" y="1429725"/>
            <a:ext cx="8520600" cy="3416400"/>
          </a:xfrm>
          <a:prstGeom prst="rect">
            <a:avLst/>
          </a:prstGeom>
        </p:spPr>
        <p:txBody>
          <a:bodyPr spcFirstLastPara="1" wrap="square" lIns="91425" tIns="91425" rIns="91425" bIns="91425" anchor="t" anchorCtr="0">
            <a:normAutofit/>
          </a:bodyPr>
          <a:lstStyle/>
          <a:p>
            <a:pPr marL="0" lvl="0" indent="457200" algn="l" rtl="0">
              <a:lnSpc>
                <a:spcPct val="142857"/>
              </a:lnSpc>
              <a:spcBef>
                <a:spcPts val="0"/>
              </a:spcBef>
              <a:spcAft>
                <a:spcPts val="0"/>
              </a:spcAft>
              <a:buNone/>
            </a:pPr>
            <a:r>
              <a:rPr lang="pl" dirty="0">
                <a:solidFill>
                  <a:schemeClr val="dk1"/>
                </a:solidFill>
              </a:rPr>
              <a:t> W okresie dojrzewania przestrzeganie </a:t>
            </a:r>
            <a:r>
              <a:rPr lang="pl" dirty="0">
                <a:solidFill>
                  <a:srgbClr val="232323"/>
                </a:solidFill>
              </a:rPr>
              <a:t>zasad higieny </a:t>
            </a:r>
            <a:r>
              <a:rPr lang="pl" dirty="0">
                <a:solidFill>
                  <a:schemeClr val="dk1"/>
                </a:solidFill>
              </a:rPr>
              <a:t>jest bardzo ważne, zarówno dla zapewnienia zdrowia, jak i zwykłego komfortu. </a:t>
            </a:r>
            <a:r>
              <a:rPr lang="pl" b="1" dirty="0">
                <a:solidFill>
                  <a:schemeClr val="dk1"/>
                </a:solidFill>
              </a:rPr>
              <a:t>Już nie wystarczy </a:t>
            </a:r>
            <a:r>
              <a:rPr lang="pl" b="1" dirty="0" smtClean="0">
                <a:solidFill>
                  <a:schemeClr val="dk1"/>
                </a:solidFill>
              </a:rPr>
              <a:t>mycie </a:t>
            </a:r>
            <a:r>
              <a:rPr lang="pl" b="1" dirty="0">
                <a:solidFill>
                  <a:schemeClr val="dk1"/>
                </a:solidFill>
              </a:rPr>
              <a:t>rąk przed posiłkiem i zębów dwa razy dziennie</a:t>
            </a:r>
            <a:r>
              <a:rPr lang="pl" dirty="0">
                <a:solidFill>
                  <a:schemeClr val="dk1"/>
                </a:solidFill>
              </a:rPr>
              <a:t>, bo Wasze zmieniające się ciała stawiają Wam </a:t>
            </a:r>
            <a:r>
              <a:rPr lang="pl" b="1" dirty="0">
                <a:solidFill>
                  <a:schemeClr val="dk1"/>
                </a:solidFill>
              </a:rPr>
              <a:t>większe wymagania</a:t>
            </a:r>
            <a:endParaRPr b="1" dirty="0">
              <a:solidFill>
                <a:schemeClr val="dk1"/>
              </a:solidFill>
            </a:endParaRPr>
          </a:p>
          <a:p>
            <a:pPr marL="0" lvl="0" indent="0" algn="l" rtl="0">
              <a:lnSpc>
                <a:spcPct val="142857"/>
              </a:lnSpc>
              <a:spcBef>
                <a:spcPts val="0"/>
              </a:spcBef>
              <a:spcAft>
                <a:spcPts val="0"/>
              </a:spcAft>
              <a:buNone/>
            </a:pPr>
            <a:endParaRPr dirty="0">
              <a:solidFill>
                <a:srgbClr val="F4CCCC"/>
              </a:solidFill>
              <a:latin typeface="Limelight"/>
              <a:ea typeface="Limelight"/>
              <a:cs typeface="Limelight"/>
              <a:sym typeface="Limelight"/>
            </a:endParaRPr>
          </a:p>
          <a:p>
            <a:pPr marL="0" lvl="0" indent="0" algn="l" rtl="0">
              <a:lnSpc>
                <a:spcPct val="142857"/>
              </a:lnSpc>
              <a:spcBef>
                <a:spcPts val="0"/>
              </a:spcBef>
              <a:spcAft>
                <a:spcPts val="0"/>
              </a:spcAft>
              <a:buNone/>
            </a:pPr>
            <a:r>
              <a:rPr lang="pl" dirty="0">
                <a:solidFill>
                  <a:srgbClr val="EA9999"/>
                </a:solidFill>
                <a:latin typeface="Limelight"/>
                <a:ea typeface="Limelight"/>
                <a:cs typeface="Limelight"/>
                <a:sym typeface="Limelight"/>
              </a:rPr>
              <a:t>Higiena</a:t>
            </a:r>
            <a:r>
              <a:rPr lang="pl" dirty="0">
                <a:solidFill>
                  <a:srgbClr val="F74395"/>
                </a:solidFill>
                <a:latin typeface="Limelight"/>
                <a:ea typeface="Limelight"/>
                <a:cs typeface="Limelight"/>
                <a:sym typeface="Limelight"/>
              </a:rPr>
              <a:t> </a:t>
            </a:r>
            <a:r>
              <a:rPr lang="pl" dirty="0">
                <a:solidFill>
                  <a:schemeClr val="dk1"/>
                </a:solidFill>
                <a:latin typeface="Limelight"/>
                <a:ea typeface="Limelight"/>
                <a:cs typeface="Limelight"/>
                <a:sym typeface="Limelight"/>
              </a:rPr>
              <a:t>okresu dojrzewania obejmuje następujące zagadnienia : </a:t>
            </a:r>
            <a:endParaRPr dirty="0">
              <a:solidFill>
                <a:schemeClr val="dk1"/>
              </a:solidFill>
              <a:latin typeface="Limelight"/>
              <a:ea typeface="Limelight"/>
              <a:cs typeface="Limelight"/>
              <a:sym typeface="Limelight"/>
            </a:endParaRPr>
          </a:p>
          <a:p>
            <a:pPr marL="0" lvl="0" indent="0" algn="l" rtl="0">
              <a:lnSpc>
                <a:spcPct val="142857"/>
              </a:lnSpc>
              <a:spcBef>
                <a:spcPts val="0"/>
              </a:spcBef>
              <a:spcAft>
                <a:spcPts val="0"/>
              </a:spcAft>
              <a:buNone/>
            </a:pPr>
            <a:r>
              <a:rPr lang="pl" b="1" dirty="0">
                <a:solidFill>
                  <a:schemeClr val="dk1"/>
                </a:solidFill>
                <a:latin typeface="Limelight"/>
                <a:ea typeface="Limelight"/>
                <a:cs typeface="Limelight"/>
                <a:sym typeface="Limelight"/>
              </a:rPr>
              <a:t>-</a:t>
            </a:r>
            <a:r>
              <a:rPr lang="pl" dirty="0">
                <a:solidFill>
                  <a:schemeClr val="dk1"/>
                </a:solidFill>
              </a:rPr>
              <a:t>Kłopoty z cerą,              -Potliwość ciała,             -Higiena intymna,</a:t>
            </a:r>
            <a:endParaRPr dirty="0">
              <a:solidFill>
                <a:schemeClr val="dk1"/>
              </a:solidFill>
            </a:endParaRPr>
          </a:p>
          <a:p>
            <a:pPr marL="0" lvl="0" indent="0" algn="l" rtl="0">
              <a:lnSpc>
                <a:spcPct val="142857"/>
              </a:lnSpc>
              <a:spcBef>
                <a:spcPts val="0"/>
              </a:spcBef>
              <a:spcAft>
                <a:spcPts val="0"/>
              </a:spcAft>
              <a:buClr>
                <a:schemeClr val="dk1"/>
              </a:buClr>
              <a:buSzPts val="1100"/>
              <a:buFont typeface="Arial"/>
              <a:buNone/>
            </a:pPr>
            <a:r>
              <a:rPr lang="pl" dirty="0">
                <a:solidFill>
                  <a:schemeClr val="dk1"/>
                </a:solidFill>
              </a:rPr>
              <a:t>-Problemy z włosami,     -Dbanie o paznokcie,     - Włosy na ciele.</a:t>
            </a:r>
            <a:endParaRPr dirty="0">
              <a:solidFill>
                <a:schemeClr val="dk1"/>
              </a:solidFill>
            </a:endParaRPr>
          </a:p>
          <a:p>
            <a:pPr marL="0" lvl="0" indent="0" algn="l" rtl="0">
              <a:spcBef>
                <a:spcPts val="0"/>
              </a:spcBef>
              <a:spcAft>
                <a:spcPts val="1200"/>
              </a:spcAft>
              <a:buNone/>
            </a:pP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7"/>
          <p:cNvSpPr txBox="1">
            <a:spLocks noGrp="1"/>
          </p:cNvSpPr>
          <p:nvPr>
            <p:ph type="title"/>
          </p:nvPr>
        </p:nvSpPr>
        <p:spPr>
          <a:xfrm>
            <a:off x="114150" y="72175"/>
            <a:ext cx="8520600" cy="109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sz="5400" b="1">
                <a:solidFill>
                  <a:srgbClr val="EA9999"/>
                </a:solidFill>
                <a:latin typeface="Limelight"/>
                <a:ea typeface="Limelight"/>
                <a:cs typeface="Limelight"/>
                <a:sym typeface="Limelight"/>
              </a:rPr>
              <a:t>Jak dbać o włosy w okresie dojrzewania?</a:t>
            </a:r>
            <a:endParaRPr sz="5400" b="1">
              <a:solidFill>
                <a:srgbClr val="EA9999"/>
              </a:solidFill>
              <a:latin typeface="Limelight"/>
              <a:ea typeface="Limelight"/>
              <a:cs typeface="Limelight"/>
              <a:sym typeface="Limelight"/>
            </a:endParaRPr>
          </a:p>
          <a:p>
            <a:pPr marL="0" lvl="0" indent="0" algn="l" rtl="0">
              <a:spcBef>
                <a:spcPts val="0"/>
              </a:spcBef>
              <a:spcAft>
                <a:spcPts val="0"/>
              </a:spcAft>
              <a:buNone/>
            </a:pPr>
            <a:r>
              <a:rPr lang="pl" sz="5400" b="1">
                <a:solidFill>
                  <a:srgbClr val="EA9999"/>
                </a:solidFill>
                <a:latin typeface="Limelight"/>
                <a:ea typeface="Limelight"/>
                <a:cs typeface="Limelight"/>
                <a:sym typeface="Limelight"/>
              </a:rPr>
              <a:t>                           </a:t>
            </a:r>
            <a:r>
              <a:rPr lang="pl" sz="2400">
                <a:solidFill>
                  <a:srgbClr val="4C1130"/>
                </a:solidFill>
              </a:rPr>
              <a:t>W zależności od rodzaju </a:t>
            </a:r>
            <a:endParaRPr sz="2400">
              <a:solidFill>
                <a:srgbClr val="4C1130"/>
              </a:solidFill>
            </a:endParaRPr>
          </a:p>
          <a:p>
            <a:pPr marL="0" lvl="0" indent="0" algn="l" rtl="0">
              <a:spcBef>
                <a:spcPts val="0"/>
              </a:spcBef>
              <a:spcAft>
                <a:spcPts val="0"/>
              </a:spcAft>
              <a:buNone/>
            </a:pPr>
            <a:r>
              <a:rPr lang="pl" sz="2400">
                <a:solidFill>
                  <a:srgbClr val="4C1130"/>
                </a:solidFill>
              </a:rPr>
              <a:t>                                                 włosów powinnyśmy </a:t>
            </a:r>
            <a:endParaRPr sz="2400">
              <a:solidFill>
                <a:srgbClr val="4C1130"/>
              </a:solidFill>
            </a:endParaRPr>
          </a:p>
          <a:p>
            <a:pPr marL="0" lvl="0" indent="0" algn="l" rtl="0">
              <a:spcBef>
                <a:spcPts val="0"/>
              </a:spcBef>
              <a:spcAft>
                <a:spcPts val="0"/>
              </a:spcAft>
              <a:buNone/>
            </a:pPr>
            <a:r>
              <a:rPr lang="pl" sz="2400">
                <a:solidFill>
                  <a:srgbClr val="4C1130"/>
                </a:solidFill>
              </a:rPr>
              <a:t>                                                 wybierać: delikatne szampony</a:t>
            </a:r>
            <a:endParaRPr sz="2400">
              <a:solidFill>
                <a:srgbClr val="4C1130"/>
              </a:solidFill>
            </a:endParaRPr>
          </a:p>
          <a:p>
            <a:pPr marL="0" lvl="0" indent="0" algn="l" rtl="0">
              <a:spcBef>
                <a:spcPts val="0"/>
              </a:spcBef>
              <a:spcAft>
                <a:spcPts val="0"/>
              </a:spcAft>
              <a:buNone/>
            </a:pPr>
            <a:r>
              <a:rPr lang="pl" sz="2400">
                <a:solidFill>
                  <a:srgbClr val="4C1130"/>
                </a:solidFill>
              </a:rPr>
              <a:t>                                                 i odżywki. </a:t>
            </a:r>
            <a:endParaRPr sz="2400">
              <a:solidFill>
                <a:srgbClr val="4C1130"/>
              </a:solidFill>
            </a:endParaRPr>
          </a:p>
          <a:p>
            <a:pPr marL="0" lvl="0" indent="0" algn="l" rtl="0">
              <a:spcBef>
                <a:spcPts val="0"/>
              </a:spcBef>
              <a:spcAft>
                <a:spcPts val="0"/>
              </a:spcAft>
              <a:buNone/>
            </a:pPr>
            <a:endParaRPr sz="5400" b="1">
              <a:solidFill>
                <a:srgbClr val="EA9999"/>
              </a:solidFill>
              <a:latin typeface="Limelight"/>
              <a:ea typeface="Limelight"/>
              <a:cs typeface="Limelight"/>
              <a:sym typeface="Limelight"/>
            </a:endParaRPr>
          </a:p>
          <a:p>
            <a:pPr marL="0" lvl="0" indent="0" algn="l" rtl="0">
              <a:spcBef>
                <a:spcPts val="0"/>
              </a:spcBef>
              <a:spcAft>
                <a:spcPts val="0"/>
              </a:spcAft>
              <a:buNone/>
            </a:pPr>
            <a:endParaRPr sz="5400" b="1">
              <a:solidFill>
                <a:srgbClr val="EA9999"/>
              </a:solidFill>
              <a:latin typeface="Limelight"/>
              <a:ea typeface="Limelight"/>
              <a:cs typeface="Limelight"/>
              <a:sym typeface="Limelight"/>
            </a:endParaRPr>
          </a:p>
          <a:p>
            <a:pPr marL="0" lvl="0" indent="0" algn="l" rtl="0">
              <a:spcBef>
                <a:spcPts val="0"/>
              </a:spcBef>
              <a:spcAft>
                <a:spcPts val="0"/>
              </a:spcAft>
              <a:buNone/>
            </a:pPr>
            <a:endParaRPr sz="5400" b="1">
              <a:solidFill>
                <a:srgbClr val="EA9999"/>
              </a:solidFill>
              <a:latin typeface="Limelight"/>
              <a:ea typeface="Limelight"/>
              <a:cs typeface="Limelight"/>
              <a:sym typeface="Limelight"/>
            </a:endParaRPr>
          </a:p>
          <a:p>
            <a:pPr marL="0" lvl="0" indent="0" algn="l" rtl="0">
              <a:spcBef>
                <a:spcPts val="0"/>
              </a:spcBef>
              <a:spcAft>
                <a:spcPts val="0"/>
              </a:spcAft>
              <a:buNone/>
            </a:pPr>
            <a:r>
              <a:rPr lang="pl" sz="5400" b="1">
                <a:solidFill>
                  <a:srgbClr val="EA9999"/>
                </a:solidFill>
                <a:latin typeface="Limelight"/>
                <a:ea typeface="Limelight"/>
                <a:cs typeface="Limelight"/>
                <a:sym typeface="Limelight"/>
              </a:rPr>
              <a:t>                           </a:t>
            </a:r>
            <a:endParaRPr sz="5400" b="1">
              <a:solidFill>
                <a:srgbClr val="EA9999"/>
              </a:solidFill>
              <a:latin typeface="Limelight"/>
              <a:ea typeface="Limelight"/>
              <a:cs typeface="Limelight"/>
              <a:sym typeface="Limelight"/>
            </a:endParaRPr>
          </a:p>
        </p:txBody>
      </p:sp>
      <p:sp>
        <p:nvSpPr>
          <p:cNvPr id="111" name="Google Shape;111;p17"/>
          <p:cNvSpPr txBox="1">
            <a:spLocks noGrp="1"/>
          </p:cNvSpPr>
          <p:nvPr>
            <p:ph type="body" idx="1"/>
          </p:nvPr>
        </p:nvSpPr>
        <p:spPr>
          <a:xfrm>
            <a:off x="311700" y="4342550"/>
            <a:ext cx="8520600" cy="2262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1200"/>
              </a:spcAft>
              <a:buNone/>
            </a:pPr>
            <a:endParaRPr/>
          </a:p>
        </p:txBody>
      </p:sp>
      <p:pic>
        <p:nvPicPr>
          <p:cNvPr id="112" name="Google Shape;112;p17"/>
          <p:cNvPicPr preferRelativeResize="0"/>
          <p:nvPr/>
        </p:nvPicPr>
        <p:blipFill>
          <a:blip r:embed="rId3">
            <a:alphaModFix/>
          </a:blip>
          <a:stretch>
            <a:fillRect/>
          </a:stretch>
        </p:blipFill>
        <p:spPr>
          <a:xfrm>
            <a:off x="209775" y="1856850"/>
            <a:ext cx="4054349" cy="30407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8"/>
          <p:cNvSpPr txBox="1">
            <a:spLocks noGrp="1"/>
          </p:cNvSpPr>
          <p:nvPr>
            <p:ph type="title"/>
          </p:nvPr>
        </p:nvSpPr>
        <p:spPr>
          <a:xfrm>
            <a:off x="10115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pl" sz="4800" b="1">
                <a:solidFill>
                  <a:srgbClr val="EA9999"/>
                </a:solidFill>
                <a:latin typeface="Limelight"/>
                <a:ea typeface="Limelight"/>
                <a:cs typeface="Limelight"/>
                <a:sym typeface="Limelight"/>
              </a:rPr>
              <a:t>Jak często myć włosy?</a:t>
            </a:r>
            <a:endParaRPr sz="4800" b="1">
              <a:solidFill>
                <a:srgbClr val="EA9999"/>
              </a:solidFill>
              <a:latin typeface="Limelight"/>
              <a:ea typeface="Limelight"/>
              <a:cs typeface="Limelight"/>
              <a:sym typeface="Limelight"/>
            </a:endParaRPr>
          </a:p>
        </p:txBody>
      </p:sp>
      <p:sp>
        <p:nvSpPr>
          <p:cNvPr id="118" name="Google Shape;118;p18"/>
          <p:cNvSpPr txBox="1">
            <a:spLocks noGrp="1"/>
          </p:cNvSpPr>
          <p:nvPr>
            <p:ph type="body" idx="1"/>
          </p:nvPr>
        </p:nvSpPr>
        <p:spPr>
          <a:xfrm>
            <a:off x="25650" y="923100"/>
            <a:ext cx="9092700" cy="3015300"/>
          </a:xfrm>
          <a:prstGeom prst="rect">
            <a:avLst/>
          </a:prstGeom>
        </p:spPr>
        <p:txBody>
          <a:bodyPr spcFirstLastPara="1" wrap="square" lIns="91425" tIns="91425" rIns="91425" bIns="91425" anchor="t" anchorCtr="0">
            <a:normAutofit fontScale="25000" lnSpcReduction="20000"/>
          </a:bodyPr>
          <a:lstStyle/>
          <a:p>
            <a:pPr marL="0" lvl="0" indent="457200" algn="l" rtl="0">
              <a:spcBef>
                <a:spcPts val="0"/>
              </a:spcBef>
              <a:spcAft>
                <a:spcPts val="0"/>
              </a:spcAft>
              <a:buNone/>
            </a:pPr>
            <a:r>
              <a:rPr lang="pl" sz="7200">
                <a:solidFill>
                  <a:schemeClr val="dk1"/>
                </a:solidFill>
                <a:highlight>
                  <a:schemeClr val="lt1"/>
                </a:highlight>
              </a:rPr>
              <a:t> Włosy można myć często, pod warunkiem, że tego oczywiście wymagają. Kiedy czujesz, że nie są już świeże, po prostu je umyj. </a:t>
            </a:r>
            <a:r>
              <a:rPr lang="pl" sz="7200" b="1">
                <a:solidFill>
                  <a:schemeClr val="dk1"/>
                </a:solidFill>
              </a:rPr>
              <a:t>Jeżeli są one zdrowe, a więc niezbyt suche, ani oleiste, możesz je myć nawet dwa lub trzy razy na tydzień.</a:t>
            </a:r>
            <a:endParaRPr sz="7200" b="1">
              <a:solidFill>
                <a:schemeClr val="dk1"/>
              </a:solidFill>
            </a:endParaRPr>
          </a:p>
          <a:p>
            <a:pPr marL="0" lvl="0" indent="0" algn="l" rtl="0">
              <a:spcBef>
                <a:spcPts val="1200"/>
              </a:spcBef>
              <a:spcAft>
                <a:spcPts val="0"/>
              </a:spcAft>
              <a:buNone/>
            </a:pPr>
            <a:endParaRPr sz="5500" b="1">
              <a:solidFill>
                <a:srgbClr val="F4CCCC"/>
              </a:solidFill>
              <a:latin typeface="Limelight"/>
              <a:ea typeface="Limelight"/>
              <a:cs typeface="Limelight"/>
              <a:sym typeface="Limelight"/>
            </a:endParaRPr>
          </a:p>
          <a:p>
            <a:pPr marL="0" lvl="0" indent="0" algn="l" rtl="0">
              <a:spcBef>
                <a:spcPts val="1200"/>
              </a:spcBef>
              <a:spcAft>
                <a:spcPts val="0"/>
              </a:spcAft>
              <a:buNone/>
            </a:pPr>
            <a:r>
              <a:rPr lang="pl" sz="8800" b="1">
                <a:solidFill>
                  <a:srgbClr val="F4CCCC"/>
                </a:solidFill>
                <a:latin typeface="Limelight"/>
                <a:ea typeface="Limelight"/>
                <a:cs typeface="Limelight"/>
                <a:sym typeface="Limelight"/>
              </a:rPr>
              <a:t>Jak zapobiegać łupieżowi?</a:t>
            </a:r>
            <a:endParaRPr sz="8800" b="1">
              <a:solidFill>
                <a:srgbClr val="F4CCCC"/>
              </a:solidFill>
              <a:latin typeface="Limelight"/>
              <a:ea typeface="Limelight"/>
              <a:cs typeface="Limelight"/>
              <a:sym typeface="Limelight"/>
            </a:endParaRPr>
          </a:p>
          <a:p>
            <a:pPr marL="0" lvl="0" indent="0" algn="l" rtl="0">
              <a:spcBef>
                <a:spcPts val="1200"/>
              </a:spcBef>
              <a:spcAft>
                <a:spcPts val="0"/>
              </a:spcAft>
              <a:buNone/>
            </a:pPr>
            <a:r>
              <a:rPr lang="pl" sz="7200">
                <a:solidFill>
                  <a:schemeClr val="dk1"/>
                </a:solidFill>
                <a:highlight>
                  <a:srgbClr val="FFFFFF"/>
                </a:highlight>
              </a:rPr>
              <a:t> 	Aby pozbyć się łupieżu należy skupić się na skórze głowy. Warto stosować delikatne kosmetyki oczyszczające oraz unikać dużej ilości kosmetyków do stylizacji i gorącego powietrza np. podczas suszenia włosów. Wśród domowych sposobów na łupież najbardziej poleca się płukanki ziołowe np. z mięty, pokrzywy lub melisy oraz kilkuminutowy masaż głowy.  Duże znaczenie w leczeniu łupieżu ma również dieta. Warto urozmaicić ją o cynk, żelazo, magnez oraz witaminy z grupy B. </a:t>
            </a:r>
            <a:endParaRPr sz="7200">
              <a:solidFill>
                <a:schemeClr val="dk1"/>
              </a:solidFill>
              <a:highlight>
                <a:srgbClr val="FFFFFF"/>
              </a:highlight>
            </a:endParaRPr>
          </a:p>
          <a:p>
            <a:pPr marL="0" lvl="0" indent="0" algn="l" rtl="0">
              <a:spcBef>
                <a:spcPts val="1200"/>
              </a:spcBef>
              <a:spcAft>
                <a:spcPts val="1200"/>
              </a:spcAft>
              <a:buNone/>
            </a:pPr>
            <a:endParaRPr sz="7200" b="1">
              <a:solidFill>
                <a:srgbClr val="EA9999"/>
              </a:solidFill>
              <a:latin typeface="Limelight"/>
              <a:ea typeface="Limelight"/>
              <a:cs typeface="Limelight"/>
              <a:sym typeface="Limeligh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9"/>
          <p:cNvSpPr txBox="1">
            <a:spLocks noGrp="1"/>
          </p:cNvSpPr>
          <p:nvPr>
            <p:ph type="title"/>
          </p:nvPr>
        </p:nvSpPr>
        <p:spPr>
          <a:xfrm>
            <a:off x="130050" y="1391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sz="5400" b="1">
                <a:solidFill>
                  <a:srgbClr val="EA9999"/>
                </a:solidFill>
                <a:latin typeface="Limelight"/>
                <a:ea typeface="Limelight"/>
                <a:cs typeface="Limelight"/>
                <a:sym typeface="Limelight"/>
              </a:rPr>
              <a:t>Jak zapobiegać wypadaniu włosów?</a:t>
            </a:r>
            <a:endParaRPr sz="5400" b="1">
              <a:solidFill>
                <a:srgbClr val="EA9999"/>
              </a:solidFill>
              <a:latin typeface="Limelight"/>
              <a:ea typeface="Limelight"/>
              <a:cs typeface="Limelight"/>
              <a:sym typeface="Limelight"/>
            </a:endParaRPr>
          </a:p>
        </p:txBody>
      </p:sp>
      <p:sp>
        <p:nvSpPr>
          <p:cNvPr id="124" name="Google Shape;124;p19"/>
          <p:cNvSpPr txBox="1">
            <a:spLocks noGrp="1"/>
          </p:cNvSpPr>
          <p:nvPr>
            <p:ph type="body" idx="1"/>
          </p:nvPr>
        </p:nvSpPr>
        <p:spPr>
          <a:xfrm>
            <a:off x="311700" y="2019375"/>
            <a:ext cx="8520600" cy="1576500"/>
          </a:xfrm>
          <a:prstGeom prst="rect">
            <a:avLst/>
          </a:prstGeom>
        </p:spPr>
        <p:txBody>
          <a:bodyPr spcFirstLastPara="1" wrap="square" lIns="91425" tIns="91425" rIns="91425" bIns="91425" anchor="t" anchorCtr="0">
            <a:noAutofit/>
          </a:bodyPr>
          <a:lstStyle/>
          <a:p>
            <a:pPr marL="0" lvl="0" indent="457200" algn="l" rtl="0">
              <a:spcBef>
                <a:spcPts val="0"/>
              </a:spcBef>
              <a:spcAft>
                <a:spcPts val="1200"/>
              </a:spcAft>
              <a:buNone/>
            </a:pPr>
            <a:r>
              <a:rPr lang="pl" sz="2100">
                <a:solidFill>
                  <a:schemeClr val="dk1"/>
                </a:solidFill>
                <a:highlight>
                  <a:srgbClr val="FFFFFF"/>
                </a:highlight>
              </a:rPr>
              <a:t> W przypadku nadmiernego wypadania włosów przede wszystkim należy ustalić przyczynę takiego procesu. Konieczne jest wykonanie badania włosów i skóry głowy (trichogram, trichoskopia) oraz w zależności od uzyskanych wyników, dodatkowych badań krwi. We wstępnym etapie, w oczekiwaniu na wyniki diagnostyki można zastosować miejscowo pochodną minoksidilu, który poprawia ukrwienie mieszka włosowego, pobudzając wzrost włosów.</a:t>
            </a:r>
            <a:endParaRPr sz="21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0"/>
          <p:cNvSpPr txBox="1">
            <a:spLocks noGrp="1"/>
          </p:cNvSpPr>
          <p:nvPr>
            <p:ph type="title"/>
          </p:nvPr>
        </p:nvSpPr>
        <p:spPr>
          <a:xfrm>
            <a:off x="158725" y="129525"/>
            <a:ext cx="8520600" cy="155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pl" sz="4820" b="1">
                <a:solidFill>
                  <a:srgbClr val="EA9999"/>
                </a:solidFill>
                <a:latin typeface="Limelight"/>
                <a:ea typeface="Limelight"/>
                <a:cs typeface="Limelight"/>
                <a:sym typeface="Limelight"/>
              </a:rPr>
              <a:t>Przykładowe produkty do pielęgnacji włosów:</a:t>
            </a:r>
            <a:endParaRPr sz="4820" b="1">
              <a:solidFill>
                <a:srgbClr val="EA9999"/>
              </a:solidFill>
              <a:latin typeface="Limelight"/>
              <a:ea typeface="Limelight"/>
              <a:cs typeface="Limelight"/>
              <a:sym typeface="Limelight"/>
            </a:endParaRPr>
          </a:p>
        </p:txBody>
      </p:sp>
      <p:sp>
        <p:nvSpPr>
          <p:cNvPr id="130" name="Google Shape;130;p20"/>
          <p:cNvSpPr txBox="1">
            <a:spLocks noGrp="1"/>
          </p:cNvSpPr>
          <p:nvPr>
            <p:ph type="body" idx="1"/>
          </p:nvPr>
        </p:nvSpPr>
        <p:spPr>
          <a:xfrm>
            <a:off x="311700" y="2067175"/>
            <a:ext cx="8520600" cy="25017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31" name="Google Shape;131;p20"/>
          <p:cNvPicPr preferRelativeResize="0"/>
          <p:nvPr/>
        </p:nvPicPr>
        <p:blipFill>
          <a:blip r:embed="rId3">
            <a:alphaModFix/>
          </a:blip>
          <a:stretch>
            <a:fillRect/>
          </a:stretch>
        </p:blipFill>
        <p:spPr>
          <a:xfrm rot="347481">
            <a:off x="321600" y="1763862"/>
            <a:ext cx="1266850" cy="3292349"/>
          </a:xfrm>
          <a:prstGeom prst="rect">
            <a:avLst/>
          </a:prstGeom>
          <a:noFill/>
          <a:ln>
            <a:noFill/>
          </a:ln>
        </p:spPr>
      </p:pic>
      <p:pic>
        <p:nvPicPr>
          <p:cNvPr id="132" name="Google Shape;132;p20"/>
          <p:cNvPicPr preferRelativeResize="0"/>
          <p:nvPr/>
        </p:nvPicPr>
        <p:blipFill>
          <a:blip r:embed="rId4">
            <a:alphaModFix/>
          </a:blip>
          <a:stretch>
            <a:fillRect/>
          </a:stretch>
        </p:blipFill>
        <p:spPr>
          <a:xfrm rot="-426623">
            <a:off x="6100575" y="1801512"/>
            <a:ext cx="3326525" cy="3326525"/>
          </a:xfrm>
          <a:prstGeom prst="rect">
            <a:avLst/>
          </a:prstGeom>
          <a:noFill/>
          <a:ln>
            <a:noFill/>
          </a:ln>
        </p:spPr>
      </p:pic>
      <p:pic>
        <p:nvPicPr>
          <p:cNvPr id="133" name="Google Shape;133;p20"/>
          <p:cNvPicPr preferRelativeResize="0"/>
          <p:nvPr/>
        </p:nvPicPr>
        <p:blipFill>
          <a:blip r:embed="rId5">
            <a:alphaModFix/>
          </a:blip>
          <a:stretch>
            <a:fillRect/>
          </a:stretch>
        </p:blipFill>
        <p:spPr>
          <a:xfrm rot="676504">
            <a:off x="4182275" y="1760025"/>
            <a:ext cx="779450" cy="2542376"/>
          </a:xfrm>
          <a:prstGeom prst="rect">
            <a:avLst/>
          </a:prstGeom>
          <a:noFill/>
          <a:ln>
            <a:noFill/>
          </a:ln>
        </p:spPr>
      </p:pic>
      <p:pic>
        <p:nvPicPr>
          <p:cNvPr id="134" name="Google Shape;134;p20"/>
          <p:cNvPicPr preferRelativeResize="0"/>
          <p:nvPr/>
        </p:nvPicPr>
        <p:blipFill>
          <a:blip r:embed="rId6">
            <a:alphaModFix/>
          </a:blip>
          <a:stretch>
            <a:fillRect/>
          </a:stretch>
        </p:blipFill>
        <p:spPr>
          <a:xfrm>
            <a:off x="5168975" y="1898550"/>
            <a:ext cx="1385314" cy="3132452"/>
          </a:xfrm>
          <a:prstGeom prst="rect">
            <a:avLst/>
          </a:prstGeom>
          <a:noFill/>
          <a:ln>
            <a:noFill/>
          </a:ln>
        </p:spPr>
      </p:pic>
      <p:pic>
        <p:nvPicPr>
          <p:cNvPr id="135" name="Google Shape;135;p20"/>
          <p:cNvPicPr preferRelativeResize="0"/>
          <p:nvPr/>
        </p:nvPicPr>
        <p:blipFill rotWithShape="1">
          <a:blip r:embed="rId7">
            <a:alphaModFix/>
          </a:blip>
          <a:srcRect l="15118" r="17144"/>
          <a:stretch/>
        </p:blipFill>
        <p:spPr>
          <a:xfrm rot="-777036">
            <a:off x="1874900" y="1871873"/>
            <a:ext cx="1964229" cy="307632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1"/>
          <p:cNvSpPr txBox="1">
            <a:spLocks noGrp="1"/>
          </p:cNvSpPr>
          <p:nvPr>
            <p:ph type="title"/>
          </p:nvPr>
        </p:nvSpPr>
        <p:spPr>
          <a:xfrm>
            <a:off x="82250" y="158200"/>
            <a:ext cx="8982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sz="5300" b="1">
                <a:solidFill>
                  <a:srgbClr val="EA9999"/>
                </a:solidFill>
                <a:latin typeface="Limelight"/>
                <a:ea typeface="Limelight"/>
                <a:cs typeface="Limelight"/>
                <a:sym typeface="Limelight"/>
              </a:rPr>
              <a:t>Dbanie o cerę to też higiena.</a:t>
            </a:r>
            <a:endParaRPr sz="5300" b="1">
              <a:solidFill>
                <a:srgbClr val="EA9999"/>
              </a:solidFill>
              <a:latin typeface="Limelight"/>
              <a:ea typeface="Limelight"/>
              <a:cs typeface="Limelight"/>
              <a:sym typeface="Limelight"/>
            </a:endParaRPr>
          </a:p>
        </p:txBody>
      </p:sp>
      <p:sp>
        <p:nvSpPr>
          <p:cNvPr id="141" name="Google Shape;141;p21"/>
          <p:cNvSpPr txBox="1">
            <a:spLocks noGrp="1"/>
          </p:cNvSpPr>
          <p:nvPr>
            <p:ph type="body" idx="1"/>
          </p:nvPr>
        </p:nvSpPr>
        <p:spPr>
          <a:xfrm>
            <a:off x="82250" y="1780350"/>
            <a:ext cx="6678000" cy="3193200"/>
          </a:xfrm>
          <a:prstGeom prst="rect">
            <a:avLst/>
          </a:prstGeom>
        </p:spPr>
        <p:txBody>
          <a:bodyPr spcFirstLastPara="1" wrap="square" lIns="91425" tIns="91425" rIns="91425" bIns="91425" anchor="t" anchorCtr="0">
            <a:normAutofit fontScale="47500" lnSpcReduction="20000"/>
          </a:bodyPr>
          <a:lstStyle/>
          <a:p>
            <a:pPr marL="0" lvl="0" indent="0" algn="l" rtl="0">
              <a:spcBef>
                <a:spcPts val="0"/>
              </a:spcBef>
              <a:spcAft>
                <a:spcPts val="0"/>
              </a:spcAft>
              <a:buNone/>
            </a:pPr>
            <a:r>
              <a:rPr lang="pl" sz="4171" b="1" dirty="0">
                <a:solidFill>
                  <a:srgbClr val="F4CCCC"/>
                </a:solidFill>
                <a:latin typeface="Limelight"/>
                <a:ea typeface="Limelight"/>
                <a:cs typeface="Limelight"/>
                <a:sym typeface="Limelight"/>
              </a:rPr>
              <a:t>Zasady pielęgnacji:</a:t>
            </a:r>
            <a:endParaRPr sz="4171" b="1" dirty="0">
              <a:solidFill>
                <a:srgbClr val="F4CCCC"/>
              </a:solidFill>
              <a:latin typeface="Limelight"/>
              <a:ea typeface="Limelight"/>
              <a:cs typeface="Limelight"/>
              <a:sym typeface="Limelight"/>
            </a:endParaRPr>
          </a:p>
          <a:p>
            <a:pPr marL="457200" lvl="0" indent="-318849" algn="l" rtl="0">
              <a:spcBef>
                <a:spcPts val="1200"/>
              </a:spcBef>
              <a:spcAft>
                <a:spcPts val="0"/>
              </a:spcAft>
              <a:buClr>
                <a:srgbClr val="EA9999"/>
              </a:buClr>
              <a:buSzPct val="124671"/>
              <a:buFont typeface="Limelight"/>
              <a:buAutoNum type="arabicPeriod"/>
            </a:pPr>
            <a:r>
              <a:rPr lang="pl" sz="2500" b="1" dirty="0">
                <a:solidFill>
                  <a:schemeClr val="dk1"/>
                </a:solidFill>
                <a:highlight>
                  <a:srgbClr val="FFFFFF"/>
                </a:highlight>
              </a:rPr>
              <a:t>Mniej znaczy lepiej</a:t>
            </a:r>
            <a:r>
              <a:rPr lang="pl" sz="2500" dirty="0">
                <a:solidFill>
                  <a:schemeClr val="dk1"/>
                </a:solidFill>
                <a:highlight>
                  <a:srgbClr val="FFFFFF"/>
                </a:highlight>
              </a:rPr>
              <a:t>. Używaj tylko tych kosmetyków, których naprawdę potrzebuje Twoje cera. Dobrą opcją jest sięgnięcie po zestaw kosmetyków dla nastolatków, w którym produkty działają synergicznie i spełniają określone potrzeby pielęgnacyjne cery.</a:t>
            </a:r>
            <a:endParaRPr sz="2500" dirty="0">
              <a:solidFill>
                <a:schemeClr val="dk1"/>
              </a:solidFill>
              <a:highlight>
                <a:srgbClr val="FFFFFF"/>
              </a:highlight>
            </a:endParaRPr>
          </a:p>
          <a:p>
            <a:pPr marL="457200" lvl="0" indent="-318849" algn="l" rtl="0">
              <a:spcBef>
                <a:spcPts val="0"/>
              </a:spcBef>
              <a:spcAft>
                <a:spcPts val="0"/>
              </a:spcAft>
              <a:buClr>
                <a:srgbClr val="EA9999"/>
              </a:buClr>
              <a:buSzPct val="124671"/>
              <a:buFont typeface="Limelight"/>
              <a:buAutoNum type="arabicPeriod"/>
            </a:pPr>
            <a:r>
              <a:rPr lang="pl" sz="2500" b="1" dirty="0">
                <a:solidFill>
                  <a:schemeClr val="dk1"/>
                </a:solidFill>
                <a:highlight>
                  <a:srgbClr val="FFFFFF"/>
                </a:highlight>
              </a:rPr>
              <a:t>Zadbaj o oczyszczanie, które powinno być delikatne</a:t>
            </a:r>
            <a:r>
              <a:rPr lang="pl" sz="2500" dirty="0">
                <a:solidFill>
                  <a:schemeClr val="dk1"/>
                </a:solidFill>
                <a:highlight>
                  <a:srgbClr val="FFFFFF"/>
                </a:highlight>
              </a:rPr>
              <a:t>. Najlepiej w tej roli sprawdzą się łagodne pianki i żele.</a:t>
            </a:r>
            <a:endParaRPr sz="2500" dirty="0">
              <a:solidFill>
                <a:schemeClr val="dk1"/>
              </a:solidFill>
              <a:highlight>
                <a:srgbClr val="FFFFFF"/>
              </a:highlight>
            </a:endParaRPr>
          </a:p>
          <a:p>
            <a:pPr marL="457200" lvl="0" indent="-318849" algn="l" rtl="0">
              <a:spcBef>
                <a:spcPts val="0"/>
              </a:spcBef>
              <a:spcAft>
                <a:spcPts val="0"/>
              </a:spcAft>
              <a:buClr>
                <a:srgbClr val="EA9999"/>
              </a:buClr>
              <a:buSzPct val="124671"/>
              <a:buFont typeface="Limelight"/>
              <a:buAutoNum type="arabicPeriod"/>
            </a:pPr>
            <a:r>
              <a:rPr lang="pl" sz="2500" b="1" dirty="0">
                <a:solidFill>
                  <a:schemeClr val="dk1"/>
                </a:solidFill>
                <a:highlight>
                  <a:srgbClr val="FFFFFF"/>
                </a:highlight>
              </a:rPr>
              <a:t>Nie zapominaj o demakijażu, zwłaszcza przed snem</a:t>
            </a:r>
            <a:r>
              <a:rPr lang="pl" sz="2500" dirty="0">
                <a:solidFill>
                  <a:schemeClr val="dk1"/>
                </a:solidFill>
                <a:highlight>
                  <a:srgbClr val="FFFFFF"/>
                </a:highlight>
              </a:rPr>
              <a:t>. Jeżeli Twoja cera jest sucha, dobrze sprawdzą się mleczka oczyszczające. Przy tłustej – sięgnij po płyn micelarny.</a:t>
            </a:r>
            <a:endParaRPr sz="2500" dirty="0">
              <a:solidFill>
                <a:schemeClr val="dk1"/>
              </a:solidFill>
              <a:highlight>
                <a:srgbClr val="FFFFFF"/>
              </a:highlight>
            </a:endParaRPr>
          </a:p>
          <a:p>
            <a:pPr marL="457200" lvl="0" indent="-318849" algn="l" rtl="0">
              <a:spcBef>
                <a:spcPts val="0"/>
              </a:spcBef>
              <a:spcAft>
                <a:spcPts val="0"/>
              </a:spcAft>
              <a:buClr>
                <a:srgbClr val="EA9999"/>
              </a:buClr>
              <a:buSzPct val="124671"/>
              <a:buFont typeface="Limelight"/>
              <a:buAutoNum type="arabicPeriod"/>
            </a:pPr>
            <a:r>
              <a:rPr lang="pl" sz="2500" b="1" dirty="0">
                <a:solidFill>
                  <a:schemeClr val="dk1"/>
                </a:solidFill>
                <a:highlight>
                  <a:srgbClr val="FFFFFF"/>
                </a:highlight>
              </a:rPr>
              <a:t>Dzięki tonikom i/lub hydrolatem wyrównasz pH skóry</a:t>
            </a:r>
            <a:r>
              <a:rPr lang="pl" sz="2500" dirty="0">
                <a:solidFill>
                  <a:schemeClr val="dk1"/>
                </a:solidFill>
                <a:highlight>
                  <a:srgbClr val="FFFFFF"/>
                </a:highlight>
              </a:rPr>
              <a:t> i przygotujesz ją na dalsze zabiegi pielęgnacyjne.</a:t>
            </a:r>
            <a:endParaRPr sz="2500" dirty="0">
              <a:solidFill>
                <a:schemeClr val="dk1"/>
              </a:solidFill>
              <a:highlight>
                <a:srgbClr val="FFFFFF"/>
              </a:highlight>
            </a:endParaRPr>
          </a:p>
          <a:p>
            <a:pPr marL="457200" lvl="0" indent="-318849" algn="l" rtl="0">
              <a:spcBef>
                <a:spcPts val="0"/>
              </a:spcBef>
              <a:spcAft>
                <a:spcPts val="0"/>
              </a:spcAft>
              <a:buClr>
                <a:srgbClr val="EA9999"/>
              </a:buClr>
              <a:buSzPct val="124671"/>
              <a:buFont typeface="Limelight"/>
              <a:buAutoNum type="arabicPeriod"/>
            </a:pPr>
            <a:r>
              <a:rPr lang="pl" sz="2500" b="1" dirty="0">
                <a:solidFill>
                  <a:schemeClr val="dk1"/>
                </a:solidFill>
                <a:highlight>
                  <a:srgbClr val="FFFFFF"/>
                </a:highlight>
              </a:rPr>
              <a:t>Nawilżaj!</a:t>
            </a:r>
            <a:r>
              <a:rPr lang="pl" sz="2500" dirty="0">
                <a:solidFill>
                  <a:schemeClr val="dk1"/>
                </a:solidFill>
                <a:highlight>
                  <a:srgbClr val="FFFFFF"/>
                </a:highlight>
              </a:rPr>
              <a:t> W tej roli świetnie sprawdzą się naturalne kosmetyki dla nastolatków na bazie wody, które są lekkie, pozbawione składników mogących obciążyć cerę czy spowodować alergie.</a:t>
            </a:r>
            <a:endParaRPr sz="2500" dirty="0">
              <a:solidFill>
                <a:schemeClr val="dk1"/>
              </a:solidFill>
              <a:highlight>
                <a:srgbClr val="FFFFFF"/>
              </a:highlight>
            </a:endParaRPr>
          </a:p>
          <a:p>
            <a:pPr marL="0" lvl="0" indent="0" algn="l" rtl="0">
              <a:spcBef>
                <a:spcPts val="1900"/>
              </a:spcBef>
              <a:spcAft>
                <a:spcPts val="1200"/>
              </a:spcAft>
              <a:buNone/>
            </a:pPr>
            <a:endParaRPr sz="2400" b="1" dirty="0">
              <a:solidFill>
                <a:srgbClr val="4C1130"/>
              </a:solidFill>
              <a:latin typeface="Limelight"/>
              <a:ea typeface="Limelight"/>
              <a:cs typeface="Limelight"/>
              <a:sym typeface="Limelight"/>
            </a:endParaRPr>
          </a:p>
        </p:txBody>
      </p:sp>
      <p:pic>
        <p:nvPicPr>
          <p:cNvPr id="142" name="Google Shape;142;p21"/>
          <p:cNvPicPr preferRelativeResize="0"/>
          <p:nvPr/>
        </p:nvPicPr>
        <p:blipFill>
          <a:blip r:embed="rId3">
            <a:alphaModFix/>
          </a:blip>
          <a:stretch>
            <a:fillRect/>
          </a:stretch>
        </p:blipFill>
        <p:spPr>
          <a:xfrm>
            <a:off x="6706149" y="1152475"/>
            <a:ext cx="2126100" cy="2704800"/>
          </a:xfrm>
          <a:prstGeom prst="roundRect">
            <a:avLst>
              <a:gd name="adj" fmla="val 16667"/>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2202</Words>
  <Application>Microsoft Office PowerPoint</Application>
  <PresentationFormat>Pokaz na ekranie (16:9)</PresentationFormat>
  <Paragraphs>136</Paragraphs>
  <Slides>29</Slides>
  <Notes>29</Notes>
  <HiddenSlides>0</HiddenSlides>
  <MMClips>0</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29</vt:i4>
      </vt:variant>
    </vt:vector>
  </HeadingPairs>
  <TitlesOfParts>
    <vt:vector size="34" baseType="lpstr">
      <vt:lpstr>Arial</vt:lpstr>
      <vt:lpstr>Limelight</vt:lpstr>
      <vt:lpstr>Lilita One</vt:lpstr>
      <vt:lpstr>Calibri</vt:lpstr>
      <vt:lpstr>Simple Light</vt:lpstr>
      <vt:lpstr>Higiena podczas dorastania</vt:lpstr>
      <vt:lpstr>W prezentacji znajdziesz: </vt:lpstr>
      <vt:lpstr>Co to jest higiena?</vt:lpstr>
      <vt:lpstr>Zasady higieny- najważniejsza rzecz.</vt:lpstr>
      <vt:lpstr>Jak dbać o włosy w okresie dojrzewania?                            W zależności od rodzaju                                                   włosów powinnyśmy                                                   wybierać: delikatne szampony                                                  i odżywki.                                </vt:lpstr>
      <vt:lpstr>Jak często myć włosy?</vt:lpstr>
      <vt:lpstr>Jak zapobiegać wypadaniu włosów?</vt:lpstr>
      <vt:lpstr>Przykładowe produkty do pielęgnacji włosów:</vt:lpstr>
      <vt:lpstr>Dbanie o cerę to też higiena.</vt:lpstr>
      <vt:lpstr>cera, cera, cera…</vt:lpstr>
      <vt:lpstr>Jak wybrać odpowiednie kosmetyki ? </vt:lpstr>
      <vt:lpstr>Przykładowe kosmetyki do pielęgnacji twarzy</vt:lpstr>
      <vt:lpstr>Prezentacja programu PowerPoint</vt:lpstr>
      <vt:lpstr>Pot </vt:lpstr>
      <vt:lpstr>Dlaczego coraz bardziej się pocimy?</vt:lpstr>
      <vt:lpstr>Przykładowe produkty, które pomogą Wam zwalczać brzydkie zapach:</vt:lpstr>
      <vt:lpstr>Pielęgnacja paznokci</vt:lpstr>
      <vt:lpstr>Higiena miejsc intymnych</vt:lpstr>
      <vt:lpstr>Mycie okolic intymnych</vt:lpstr>
      <vt:lpstr>Golenie i depilacja okolic intymnych</vt:lpstr>
      <vt:lpstr>Przykładowe produkty do pielęgnacji miejsc intymnej:</vt:lpstr>
      <vt:lpstr>Jak utrzymać higienę podczas okresu?  </vt:lpstr>
      <vt:lpstr>A co jeśli nie mam dostępu do wody?</vt:lpstr>
      <vt:lpstr>Jak często trzeba zmieniać podpaski?</vt:lpstr>
      <vt:lpstr>Podpaska czy tampon?</vt:lpstr>
      <vt:lpstr>Czy podczas okresu mogę uprawiać sport?</vt:lpstr>
      <vt:lpstr>Co wybrać podczas miesiączki kąpiel czy prysznic?</vt:lpstr>
      <vt:lpstr>Czego nie mogę robić podczas miesiączki?</vt:lpstr>
      <vt:lpstr>Prezentacja programu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Higiena podczas dorastania</dc:title>
  <dc:creator>Lenovo</dc:creator>
  <cp:lastModifiedBy>Lenovo</cp:lastModifiedBy>
  <cp:revision>4</cp:revision>
  <dcterms:modified xsi:type="dcterms:W3CDTF">2024-01-31T17:10:00Z</dcterms:modified>
</cp:coreProperties>
</file>