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27"/>
  </p:notesMasterIdLst>
  <p:sldIdLst>
    <p:sldId id="404" r:id="rId2"/>
    <p:sldId id="385" r:id="rId3"/>
    <p:sldId id="456" r:id="rId4"/>
    <p:sldId id="406" r:id="rId5"/>
    <p:sldId id="413" r:id="rId6"/>
    <p:sldId id="436" r:id="rId7"/>
    <p:sldId id="414" r:id="rId8"/>
    <p:sldId id="411" r:id="rId9"/>
    <p:sldId id="418" r:id="rId10"/>
    <p:sldId id="416" r:id="rId11"/>
    <p:sldId id="462" r:id="rId12"/>
    <p:sldId id="470" r:id="rId13"/>
    <p:sldId id="390" r:id="rId14"/>
    <p:sldId id="465" r:id="rId15"/>
    <p:sldId id="466" r:id="rId16"/>
    <p:sldId id="468" r:id="rId17"/>
    <p:sldId id="437" r:id="rId18"/>
    <p:sldId id="438" r:id="rId19"/>
    <p:sldId id="439" r:id="rId20"/>
    <p:sldId id="473" r:id="rId21"/>
    <p:sldId id="474" r:id="rId22"/>
    <p:sldId id="475" r:id="rId23"/>
    <p:sldId id="476" r:id="rId24"/>
    <p:sldId id="434" r:id="rId25"/>
    <p:sldId id="26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CC0000"/>
    <a:srgbClr val="FF99CC"/>
    <a:srgbClr val="FF99FF"/>
    <a:srgbClr val="FFCCCC"/>
    <a:srgbClr val="FFFF66"/>
    <a:srgbClr val="800000"/>
    <a:srgbClr val="FFFFFF"/>
    <a:srgbClr val="99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redný štýl 3 - zvýrazneni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2606" autoAdjust="0"/>
    <p:restoredTop sz="92758" autoAdjust="0"/>
  </p:normalViewPr>
  <p:slideViewPr>
    <p:cSldViewPr>
      <p:cViewPr>
        <p:scale>
          <a:sx n="100" d="100"/>
          <a:sy n="100" d="100"/>
        </p:scale>
        <p:origin x="-270" y="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D923CB-C698-43CB-A81F-1B9C7EA72703}" type="datetimeFigureOut">
              <a:rPr lang="sk-SK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88F0044-1032-4E78-95A5-3DE7C095D49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318267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035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98A5A3-C809-41F9-B06F-8735CA733286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7468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E93365-0F54-430A-8310-5121E5F63AD1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992E4-8B23-4E1D-A477-12077DE711D9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FCBDC-3AAB-4A37-BFB0-886E7B5BA870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49FBB-B608-42CB-BCE8-F2EC28CEE79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AAF9E8-22CA-43A6-B169-8554C1003403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FBB51-6A98-4F74-9C32-6FEF3CD631C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D18A3-AA1C-454C-8F8F-D925DD35C220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8B9F0-C6ED-4A4E-BA63-87A9BF9922D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775760116"/>
      </p:ext>
    </p:extLst>
  </p:cSld>
  <p:clrMapOvr>
    <a:masterClrMapping/>
  </p:clrMapOvr>
  <p:transition advClick="0" advTm="9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6C53E3-BF2F-4570-8DC0-2438EC1878DE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CA5E6-E5FC-4C5F-BC6C-5675341D3DF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D69010-952A-4047-AC6A-F635EA7A82C1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0AB99-2859-4571-852A-3E8FD8993148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D8D4C1-FEA5-4E0D-8EC9-D05516CA97A0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39144-8693-43D2-A116-E29D8EB8459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295A19-5F0E-4725-A39B-F8BD5421EB55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6326-E72D-4DFD-8874-775EC0F4088B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E4460B-BCAB-4CC3-AF18-23C5FC7CA5F6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43F02-0B90-43A9-A1EF-EDD9394D305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C0AE30-E34C-488C-A74A-F36E09788328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6D4C4-C4D9-487A-85FF-9124D87B58DC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05026-957E-48FE-915D-AB1BD2246549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7A7FE9-7AAA-438B-AC16-ED32F08C9EEF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B109E-7D34-4821-BD29-8BFE7C30ABB9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84E9AE-E607-43AB-8C89-F917DCCF80D4}" type="datetime1">
              <a:rPr lang="sk-SK" smtClean="0"/>
              <a:pPr>
                <a:defRPr/>
              </a:pPr>
              <a:t>10.1.2024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1CA5E6-E5FC-4C5F-BC6C-5675341D3DF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ransition>
    <p:wipe dir="r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>
            <a:extLst>
              <a:ext uri="{FF2B5EF4-FFF2-40B4-BE49-F238E27FC236}">
                <a16:creationId xmlns="" xmlns:a16="http://schemas.microsoft.com/office/drawing/2014/main" id="{83543A10-04EE-49E0-A9DE-22E1FAB9AE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74699" y="4534958"/>
            <a:ext cx="7595394" cy="1114182"/>
          </a:xfrm>
          <a:prstGeom prst="rect">
            <a:avLst/>
          </a:prstGeo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25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70000"/>
              </a:lnSpc>
              <a:spcAft>
                <a:spcPts val="600"/>
              </a:spcAft>
            </a:pPr>
            <a:r>
              <a:rPr lang="en-US" sz="1900" i="1" cap="all" dirty="0">
                <a:ln w="3175" cmpd="sng">
                  <a:noFill/>
                </a:ln>
                <a:solidFill>
                  <a:schemeClr val="tx1"/>
                </a:solidFill>
              </a:rPr>
              <a:t/>
            </a:r>
            <a:br>
              <a:rPr lang="en-US" sz="1900" i="1" cap="all" dirty="0">
                <a:ln w="3175" cmpd="sng">
                  <a:noFill/>
                </a:ln>
                <a:solidFill>
                  <a:schemeClr val="tx1"/>
                </a:solidFill>
              </a:rPr>
            </a:br>
            <a:r>
              <a:rPr lang="en-US" sz="7400" b="1" cap="all" dirty="0" err="1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Gymnázium</a:t>
            </a:r>
            <a:r>
              <a:rPr lang="en-US" sz="7400" b="1" cap="all" dirty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7400" b="1" cap="all" dirty="0" err="1" smtClean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Andreja</a:t>
            </a:r>
            <a:r>
              <a:rPr lang="en-US" sz="7400" b="1" cap="all" dirty="0" smtClean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  </a:t>
            </a:r>
            <a:r>
              <a:rPr lang="en-US" sz="7400" b="1" cap="all" dirty="0" err="1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Kmeťa</a:t>
            </a:r>
            <a:r>
              <a:rPr lang="en-US" sz="7400" b="1" cap="all" dirty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/>
            </a:r>
            <a:br>
              <a:rPr lang="en-US" sz="7400" b="1" cap="all" dirty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</a:br>
            <a:r>
              <a:rPr lang="en-US" sz="7400" b="1" cap="all" dirty="0" err="1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Banská</a:t>
            </a:r>
            <a:r>
              <a:rPr lang="en-US" sz="7400" b="1" cap="all" dirty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  </a:t>
            </a:r>
            <a:r>
              <a:rPr lang="sk-SK" sz="7400" b="1" cap="all" dirty="0" smtClean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Š</a:t>
            </a:r>
            <a:r>
              <a:rPr lang="en-US" sz="7400" b="1" cap="all" dirty="0" err="1" smtClean="0">
                <a:ln w="3175" cmpd="sng">
                  <a:noFill/>
                </a:ln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tiavnica</a:t>
            </a:r>
            <a:endParaRPr lang="en-US" sz="7400" b="1" cap="all" dirty="0">
              <a:ln w="3175" cmpd="sng">
                <a:noFill/>
              </a:ln>
              <a:solidFill>
                <a:srgbClr val="FFFF00"/>
              </a:solidFill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8" name="Picture 7" descr="G:\OBAL_PROP_MAT_2012\logo-unesco.png">
            <a:extLst>
              <a:ext uri="{FF2B5EF4-FFF2-40B4-BE49-F238E27FC236}">
                <a16:creationId xmlns="" xmlns:a16="http://schemas.microsoft.com/office/drawing/2014/main" id="{0089B360-80D0-4409-8FA4-5E6EDFCC7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92150" y="1265457"/>
            <a:ext cx="3813174" cy="249828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logo školy gak_bold">
            <a:extLst>
              <a:ext uri="{FF2B5EF4-FFF2-40B4-BE49-F238E27FC236}">
                <a16:creationId xmlns="" xmlns:a16="http://schemas.microsoft.com/office/drawing/2014/main" id="{237C0878-CD18-4CBC-9A1F-B458D768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591" y="645517"/>
            <a:ext cx="3738166" cy="3738166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956718" y="5870575"/>
            <a:ext cx="413375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AED47421-D123-4631-A11B-5AFFE977FE1C}" type="slidenum">
              <a:rPr lang="en-US" smtClean="0"/>
              <a:pPr defTabSz="914400">
                <a:spcAft>
                  <a:spcPts val="600"/>
                </a:spcAft>
                <a:defRPr/>
              </a:pPr>
              <a:t>1</a:t>
            </a:fld>
            <a:endParaRPr lang="en-US"/>
          </a:p>
        </p:txBody>
      </p:sp>
      <p:pic>
        <p:nvPicPr>
          <p:cNvPr id="3" name="sumtime-pop-169590">
            <a:hlinkClick r:id="" action="ppaction://media"/>
            <a:extLst>
              <a:ext uri="{FF2B5EF4-FFF2-40B4-BE49-F238E27FC236}">
                <a16:creationId xmlns="" xmlns:a16="http://schemas.microsoft.com/office/drawing/2014/main" id="{63A2B0A8-67E0-4584-BBDE-5CDBC70964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7659834"/>
      </p:ext>
    </p:extLst>
  </p:cSld>
  <p:clrMapOvr>
    <a:masterClrMapping/>
  </p:clrMapOvr>
  <p:transition advTm="820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69118" y="548680"/>
            <a:ext cx="8001000" cy="1216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000" kern="0" dirty="0">
                <a:solidFill>
                  <a:srgbClr val="FFFF00"/>
                </a:solidFill>
                <a:latin typeface="Comic Sans MS" pitchFamily="66" charset="0"/>
              </a:rPr>
              <a:t>ABSOLVENT  BILINGVÁLNEHO   ŠTÚDIA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25077" y="1628800"/>
            <a:ext cx="8229600" cy="381000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None/>
            </a:pPr>
            <a:r>
              <a:rPr lang="cs-CZ" sz="2000" b="1" kern="0" dirty="0">
                <a:solidFill>
                  <a:srgbClr val="FF0000"/>
                </a:solidFill>
                <a:latin typeface="Comic Sans MS" pitchFamily="66" charset="0"/>
              </a:rPr>
              <a:t>MATURITNÁ  SKÚŠKA               MATURITNÝ  ROČNÍK     </a:t>
            </a:r>
          </a:p>
          <a:p>
            <a:pPr eaLnBrk="1" hangingPunct="1">
              <a:buFont typeface="Wingdings" pitchFamily="2" charset="2"/>
              <a:buNone/>
            </a:pPr>
            <a:endParaRPr lang="cs-CZ" sz="2400" kern="0" dirty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1. slovenský jazyk a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literatúra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cs-CZ" sz="2400" kern="0" dirty="0" smtClean="0">
                <a:latin typeface="Calibri" pitchFamily="34" charset="0"/>
                <a:cs typeface="Calibri" pitchFamily="34" charset="0"/>
              </a:rPr>
              <a:t> Druhý 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vyučovací jazyk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2. druhý vyučovací jazyk                        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Anglofónna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literatúra</a:t>
            </a:r>
            <a:endParaRPr lang="cs-CZ" sz="2400" kern="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3.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voliteľný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predmet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            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Telesná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športová</a:t>
            </a:r>
            <a:endParaRPr lang="cs-CZ" sz="2400" kern="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4.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voliteľný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predmet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             výchova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                                                  </a:t>
            </a:r>
            <a:r>
              <a:rPr lang="cs-CZ" sz="2400" kern="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20 HODÍN VOLITEĽNÝCH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PREDMETOV                     										</a:t>
            </a:r>
          </a:p>
        </p:txBody>
      </p:sp>
    </p:spTree>
    <p:extLst>
      <p:ext uri="{BB962C8B-B14F-4D97-AF65-F5344CB8AC3E}">
        <p14:creationId xmlns="" xmlns:p14="http://schemas.microsoft.com/office/powerpoint/2010/main" val="41192750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graphicFrame>
        <p:nvGraphicFramePr>
          <p:cNvPr id="3" name="Zástupný symbol obsah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3202014"/>
              </p:ext>
            </p:extLst>
          </p:nvPr>
        </p:nvGraphicFramePr>
        <p:xfrm>
          <a:off x="1428728" y="1214422"/>
          <a:ext cx="5857916" cy="466858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281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9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0627">
                <a:tc gridSpan="2"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VOLITEĽNÉ  PREDMETY       20 HODÍN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k-SK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611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ANJ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Konverzácie v anglickom jazyku   4h </a:t>
                      </a: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Anglofónna literatúra   2h</a:t>
                      </a: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Anglický jazyk   4h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3565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SJL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Seminár zo slovenského jazyka   4h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Matematika </a:t>
                      </a:r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pre maturantov  4h</a:t>
                      </a:r>
                      <a:endParaRPr lang="sk-SK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Cvičenia z matematiky   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DEJ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Dejepis </a:t>
                      </a:r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pre maturantov   </a:t>
                      </a:r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4h</a:t>
                      </a: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Seminár z dejepisu   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Biológia </a:t>
                      </a:r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pre maturantov  </a:t>
                      </a:r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4h</a:t>
                      </a: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Seminár z biológie    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CHEM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Chémia pre maturantov  </a:t>
                      </a:r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4h</a:t>
                      </a: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Seminár z chémie 2h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314016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FYZ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Fyzika  </a:t>
                      </a:r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pre maturantov 4h</a:t>
                      </a:r>
                      <a:endParaRPr lang="sk-SK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Seminár z fyziky 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dĺžnik 3"/>
          <p:cNvSpPr/>
          <p:nvPr/>
        </p:nvSpPr>
        <p:spPr>
          <a:xfrm>
            <a:off x="928662" y="214290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kern="0" dirty="0">
                <a:solidFill>
                  <a:srgbClr val="FFFF00"/>
                </a:solidFill>
                <a:latin typeface="Comic Sans MS" pitchFamily="66" charset="0"/>
              </a:rPr>
              <a:t>ABSOLVENT  BILINGVÁLNEHO   ŠTÚDIA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graphicFrame>
        <p:nvGraphicFramePr>
          <p:cNvPr id="3" name="Zástupný symbol obsah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3202014"/>
              </p:ext>
            </p:extLst>
          </p:nvPr>
        </p:nvGraphicFramePr>
        <p:xfrm>
          <a:off x="1285852" y="1142984"/>
          <a:ext cx="5857916" cy="347720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281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9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0627">
                <a:tc gridSpan="2"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VOLITEĽNÉ  PREDMETY       20 HODÍN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k-SK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6119">
                <a:tc>
                  <a:txBody>
                    <a:bodyPr/>
                    <a:lstStyle/>
                    <a:p>
                      <a:r>
                        <a:rPr lang="sk-SK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OBN</a:t>
                      </a:r>
                      <a:endParaRPr lang="sk-SK" sz="2000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Občianska náuka pre maturantov 4h</a:t>
                      </a:r>
                    </a:p>
                    <a:p>
                      <a:pPr algn="l"/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Seminár z  občianskej náuky  2h</a:t>
                      </a:r>
                    </a:p>
                    <a:p>
                      <a:pPr algn="l"/>
                      <a:endParaRPr lang="sk-SK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3565">
                <a:tc>
                  <a:txBody>
                    <a:bodyPr/>
                    <a:lstStyle/>
                    <a:p>
                      <a:r>
                        <a:rPr lang="sk-SK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EKO</a:t>
                      </a:r>
                      <a:endParaRPr lang="sk-SK" sz="2000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Ekonomika   4h</a:t>
                      </a:r>
                      <a:endParaRPr lang="sk-SK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GEG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Geografia pre maturantov </a:t>
                      </a:r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4h</a:t>
                      </a: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Seminár z geografie 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INF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Informatika </a:t>
                      </a:r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pre maturantov </a:t>
                      </a:r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2h</a:t>
                      </a:r>
                    </a:p>
                    <a:p>
                      <a:pPr algn="l"/>
                      <a:r>
                        <a:rPr lang="sk-SK" sz="16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Programovanie 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45979">
                <a:tc>
                  <a:txBody>
                    <a:bodyPr/>
                    <a:lstStyle/>
                    <a:p>
                      <a:r>
                        <a:rPr lang="sk-SK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UMK</a:t>
                      </a:r>
                      <a:endParaRPr lang="sk-SK" sz="2000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Umenie a kultúra pre maturantov     2h</a:t>
                      </a:r>
                      <a:endParaRPr lang="sk-SK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dĺžnik 3"/>
          <p:cNvSpPr/>
          <p:nvPr/>
        </p:nvSpPr>
        <p:spPr>
          <a:xfrm>
            <a:off x="928662" y="214290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kern="0" dirty="0">
                <a:solidFill>
                  <a:srgbClr val="FFFF00"/>
                </a:solidFill>
                <a:latin typeface="Comic Sans MS" pitchFamily="66" charset="0"/>
              </a:rPr>
              <a:t>ABSOLVENT  BILINGVÁLNEHO   ŠTÚDIA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04449" name="Picture 1" descr="C:\Users\MK\Desktop\FOTO_SKOLA\DSC_18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290"/>
            <a:ext cx="7929618" cy="6385463"/>
          </a:xfrm>
          <a:prstGeom prst="rect">
            <a:avLst/>
          </a:prstGeom>
          <a:noFill/>
        </p:spPr>
      </p:pic>
      <p:sp>
        <p:nvSpPr>
          <p:cNvPr id="7" name="Obdĺžnik 6"/>
          <p:cNvSpPr/>
          <p:nvPr/>
        </p:nvSpPr>
        <p:spPr>
          <a:xfrm>
            <a:off x="357158" y="5786454"/>
            <a:ext cx="8501122" cy="500066"/>
          </a:xfrm>
          <a:prstGeom prst="rect">
            <a:avLst/>
          </a:prstGeom>
          <a:ln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000" b="1" dirty="0">
                <a:solidFill>
                  <a:srgbClr val="002060"/>
                </a:solidFill>
              </a:rPr>
              <a:t>5. ročník – individuálny rozvrh hodín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graphicFrame>
        <p:nvGraphicFramePr>
          <p:cNvPr id="3" name="Zástupný symbol obsah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3202014"/>
              </p:ext>
            </p:extLst>
          </p:nvPr>
        </p:nvGraphicFramePr>
        <p:xfrm>
          <a:off x="1214414" y="1142984"/>
          <a:ext cx="6272808" cy="482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1. ROČNÍK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Slovenský jazyk a literatúra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Prvý cudzí jazyk – anglický jazyk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Druhý cudzí jazyk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Biológia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Chémia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Fyzika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Matematika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314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Informatika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Osobnostný a sociálny rozvoj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Dejepis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Etická výchova/ Náboženská výchova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Telesná a športová výchova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642910" y="571480"/>
            <a:ext cx="8001000" cy="1216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sk-SK" sz="1800" kern="0" dirty="0">
                <a:solidFill>
                  <a:srgbClr val="FFFF00"/>
                </a:solidFill>
                <a:latin typeface="Comic Sans MS" pitchFamily="66" charset="0"/>
              </a:rPr>
              <a:t>ŠTVORROČNÉ  ŠTÚDIUM</a:t>
            </a:r>
            <a:endParaRPr lang="sk-SK" sz="1600" kern="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25077" y="1628800"/>
            <a:ext cx="8229600" cy="381000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None/>
            </a:pPr>
            <a:r>
              <a:rPr lang="cs-CZ" sz="2000" b="1" kern="0" dirty="0">
                <a:solidFill>
                  <a:srgbClr val="FF0000"/>
                </a:solidFill>
                <a:latin typeface="Comic Sans MS" pitchFamily="66" charset="0"/>
              </a:rPr>
              <a:t>MATURITNÁ  SKÚŠKA                  MATURITNÝ  ROČNÍK     </a:t>
            </a:r>
          </a:p>
          <a:p>
            <a:pPr eaLnBrk="1" hangingPunct="1">
              <a:buFont typeface="Wingdings" pitchFamily="2" charset="2"/>
              <a:buNone/>
            </a:pPr>
            <a:endParaRPr lang="cs-CZ" sz="2400" kern="0" dirty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1. slovenský jazyk a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literatúra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Slovenský jazyk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2. prvý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cudzí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jazyk                                       Anglický  jazyk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3.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voliteľný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predmet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                Druhý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cudzí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jazyk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4.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voliteľný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predmet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               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Telesná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400" kern="0" dirty="0" err="1">
                <a:latin typeface="Calibri" pitchFamily="34" charset="0"/>
                <a:cs typeface="Calibri" pitchFamily="34" charset="0"/>
              </a:rPr>
              <a:t>športová</a:t>
            </a:r>
            <a:r>
              <a:rPr lang="cs-CZ" sz="2400" kern="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                                                     výchova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kern="0" dirty="0">
                <a:latin typeface="Calibri" pitchFamily="34" charset="0"/>
                <a:cs typeface="Calibri" pitchFamily="34" charset="0"/>
              </a:rPr>
              <a:t>                                                                 </a:t>
            </a:r>
            <a:r>
              <a:rPr lang="cs-CZ" sz="2400" kern="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18 </a:t>
            </a:r>
            <a:r>
              <a:rPr lang="cs-CZ" sz="2000" kern="0" dirty="0"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HODÍN   VOLITEĽNÝCH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000" kern="0" dirty="0"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                                                                        PREDMETOV                     </a:t>
            </a:r>
            <a:r>
              <a:rPr lang="cs-CZ" sz="2400" kern="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										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69442" y="751920"/>
            <a:ext cx="8001000" cy="1216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sk-SK" sz="2000" kern="0" dirty="0">
                <a:solidFill>
                  <a:srgbClr val="FFFF00"/>
                </a:solidFill>
                <a:latin typeface="Comic Sans MS" pitchFamily="66" charset="0"/>
              </a:rPr>
              <a:t>ABSOLVENT  ŠTVORROČNÉHO  ŠTÚDIA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3" name="Picture 1" descr="C:\Users\MK\Desktop\FOTO_SKOLA\DSC_18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8429684" cy="639671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="" xmlns:a16="http://schemas.microsoft.com/office/drawing/2014/main" id="{9A6D3EDC-D41A-4DF8-9F15-A1D00F7B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4A6A0C7F-E539-4DBF-AB60-41D794435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059"/>
            <a:ext cx="8928992" cy="6553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61463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="" xmlns:a16="http://schemas.microsoft.com/office/drawing/2014/main" id="{6337931F-B6A6-4CF3-A5B1-84B74C9A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B6DF720E-317D-4367-90F7-4E9CF52EB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9"/>
            <a:ext cx="8784976" cy="64608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70921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číslo snímky 4">
            <a:extLst>
              <a:ext uri="{FF2B5EF4-FFF2-40B4-BE49-F238E27FC236}">
                <a16:creationId xmlns="" xmlns:a16="http://schemas.microsoft.com/office/drawing/2014/main" id="{ABE0751D-9203-47DB-A6CD-5B17539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8ADAF-D403-4132-8EE5-7C7985C632D6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="" xmlns:a16="http://schemas.microsoft.com/office/drawing/2014/main" id="{EEEC4B4A-D510-477C-A092-1BAB50A5FB1B}"/>
              </a:ext>
            </a:extLst>
          </p:cNvPr>
          <p:cNvSpPr/>
          <p:nvPr/>
        </p:nvSpPr>
        <p:spPr>
          <a:xfrm>
            <a:off x="642910" y="285728"/>
            <a:ext cx="7293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UMIESTŇOVANIE  ABSOLVENTOV  NA VYSOKÝCH ŠKOLÁCH</a:t>
            </a:r>
          </a:p>
        </p:txBody>
      </p:sp>
      <p:pic>
        <p:nvPicPr>
          <p:cNvPr id="82945" name="Picture 1" descr="C:\Users\MK\Desktop\Snímka obrazovky 2023-12-12 2126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340592" cy="4429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32188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irka\Desktop\SELEKCIA\DSC_0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188913"/>
            <a:ext cx="877887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BlokTextu 4"/>
          <p:cNvSpPr txBox="1">
            <a:spLocks noChangeArrowheads="1"/>
          </p:cNvSpPr>
          <p:nvPr/>
        </p:nvSpPr>
        <p:spPr bwMode="auto">
          <a:xfrm>
            <a:off x="611188" y="333375"/>
            <a:ext cx="76136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800" dirty="0">
                <a:solidFill>
                  <a:srgbClr val="FFFF00"/>
                </a:solidFill>
                <a:latin typeface="Comic Sans MS" pitchFamily="66" charset="0"/>
              </a:rPr>
              <a:t>Gymnázium Andreja Kmeťa Banská Štiavnica</a:t>
            </a: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43F02-0B90-43A9-A1EF-EDD9394D3054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785786" y="928670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UMIESTŇOVANIE  ABSOLVENTOV  NA VYSOKÝCH ŠKOLÁCH</a:t>
            </a:r>
            <a:endParaRPr lang="sk-SK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5714" name="Picture 2" descr="C:\Users\MK\Desktop\Snímka obrazovky 2023-12-12 2128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7293835" cy="39433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571472" y="785794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UMIESTŇOVANIE  ABSOLVENTOV  NA VYSOKÝCH ŠKOLÁCH</a:t>
            </a:r>
            <a:endParaRPr lang="sk-SK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6738" name="Picture 2" descr="C:\Users\MK\Desktop\Snímka obrazovky 2023-12-12 2129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608668" cy="39957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857224" y="714356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UMIESTŇOVANIE  ABSOLVENTOV  NA VYSOKÝCH ŠKOLÁCH</a:t>
            </a:r>
            <a:endParaRPr lang="sk-SK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7762" name="Picture 2" descr="C:\Users\MK\Desktop\Snímka obrazovky 2023-12-12 2129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5926"/>
            <a:ext cx="7719957" cy="32718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857224" y="714356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UMIESTŇOVANIE  ABSOLVENTOV  NA VYSOKÝCH ŠKOLÁCH</a:t>
            </a:r>
            <a:endParaRPr lang="sk-SK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8786" name="Picture 2" descr="C:\Users\MK\Desktop\Snímka obrazovky 2023-12-12 2130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7069137" cy="4962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="" xmlns:a16="http://schemas.microsoft.com/office/drawing/2014/main" id="{C632D611-BEFA-4B62-A86D-1E331D56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6D33304E-00B0-4654-96E8-FC02E151C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525"/>
            <a:ext cx="8928992" cy="6584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6092410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 descr="logo skoly"/>
          <p:cNvGraphicFramePr>
            <a:graphicFrameLocks noGrp="1" noChangeAspect="1"/>
          </p:cNvGraphicFramePr>
          <p:nvPr>
            <p:ph/>
          </p:nvPr>
        </p:nvGraphicFramePr>
        <p:xfrm>
          <a:off x="611188" y="1700213"/>
          <a:ext cx="7824787" cy="4610100"/>
        </p:xfrm>
        <a:graphic>
          <a:graphicData uri="http://schemas.openxmlformats.org/presentationml/2006/ole">
            <p:oleObj spid="_x0000_s1072" name="Graf" r:id="rId3" imgW="7781847" imgH="4591239" progId="MSGraph.Chart.8">
              <p:embed followColorScheme="full"/>
            </p:oleObj>
          </a:graphicData>
        </a:graphic>
      </p:graphicFrame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8B9F0-C6ED-4A4E-BA63-87A9BF9922D1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7966075" cy="15224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sk-SK" sz="3000" i="1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sk-SK" sz="3000" i="1" dirty="0">
                <a:solidFill>
                  <a:schemeClr val="tx1"/>
                </a:solidFill>
                <a:latin typeface="Arial" charset="0"/>
              </a:rPr>
            </a:br>
            <a:endParaRPr lang="sk-SK" sz="2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1258888" y="1341438"/>
            <a:ext cx="110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k-SK" sz="2400"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4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43F02-0B90-43A9-A1EF-EDD9394D3054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pic>
        <p:nvPicPr>
          <p:cNvPr id="122883" name="Picture 3" descr="C:\Users\MK\Desktop\PROPAG_MATERIALY_2022\GYM_B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643866" cy="622637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2910" y="642918"/>
            <a:ext cx="8001000" cy="8921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400" kern="0" dirty="0">
                <a:solidFill>
                  <a:srgbClr val="FFFF00"/>
                </a:solidFill>
                <a:latin typeface="Comic Sans MS" pitchFamily="66" charset="0"/>
              </a:rPr>
              <a:t>ŠKOLSKÝ  VZDELÁVACÍ  PROGRAM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57224" y="1571612"/>
            <a:ext cx="7683526" cy="4000528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000" kern="0" dirty="0">
                <a:latin typeface="Calibri" pitchFamily="34" charset="0"/>
                <a:cs typeface="Calibri" pitchFamily="34" charset="0"/>
              </a:rPr>
              <a:t>umožňuje  škole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vlastnú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voľbu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voliteľných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predmetov</a:t>
            </a:r>
            <a:endParaRPr lang="cs-CZ" sz="2000" kern="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cs-CZ" sz="2000" kern="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pri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vhodnej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voľbe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volitelných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predmetov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počas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štúdia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 spolu s povinnými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predmetmi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ktoré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stanovuje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štátny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vzdelávací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program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žiak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 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nadobudne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kompetencie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stanovené v profile absolventa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endParaRPr lang="cs-CZ" sz="2000" kern="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000" kern="0" dirty="0">
                <a:latin typeface="Calibri" pitchFamily="34" charset="0"/>
                <a:cs typeface="Calibri" pitchFamily="34" charset="0"/>
              </a:rPr>
              <a:t>je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pripravený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na vysokoškolské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štúdium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akéhokoľvek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zamerania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, je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pripravený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na </a:t>
            </a:r>
            <a:r>
              <a:rPr lang="cs-CZ" sz="2000" kern="0" dirty="0" err="1">
                <a:latin typeface="Calibri" pitchFamily="34" charset="0"/>
                <a:cs typeface="Calibri" pitchFamily="34" charset="0"/>
              </a:rPr>
              <a:t>štúdium</a:t>
            </a:r>
            <a:r>
              <a:rPr lang="cs-CZ" sz="2000" kern="0" dirty="0">
                <a:latin typeface="Calibri" pitchFamily="34" charset="0"/>
                <a:cs typeface="Calibri" pitchFamily="34" charset="0"/>
              </a:rPr>
              <a:t> v zahraničí</a:t>
            </a:r>
          </a:p>
        </p:txBody>
      </p:sp>
    </p:spTree>
    <p:extLst>
      <p:ext uri="{BB962C8B-B14F-4D97-AF65-F5344CB8AC3E}">
        <p14:creationId xmlns="" xmlns:p14="http://schemas.microsoft.com/office/powerpoint/2010/main" val="32453742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8443" y="1052736"/>
            <a:ext cx="4321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400" u="sng" dirty="0">
                <a:solidFill>
                  <a:srgbClr val="FFFF00"/>
                </a:solidFill>
                <a:latin typeface="Comic Sans MS" pitchFamily="66" charset="0"/>
              </a:rPr>
              <a:t>ŠTUDIJNÉ  ODBORY</a:t>
            </a:r>
            <a:endParaRPr lang="cs-CZ" sz="2400" u="sng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928662" y="1785926"/>
            <a:ext cx="7215238" cy="571504"/>
          </a:xfrm>
          <a:prstGeom prst="rect">
            <a:avLst/>
          </a:prstGeom>
          <a:ln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k-SK" sz="2000" b="1" dirty="0">
                <a:solidFill>
                  <a:srgbClr val="002060"/>
                </a:solidFill>
              </a:rPr>
              <a:t>gymnázium  79 02J, štvorročné štúdium  </a:t>
            </a:r>
          </a:p>
        </p:txBody>
      </p:sp>
      <p:sp>
        <p:nvSpPr>
          <p:cNvPr id="7" name="Obdĺžnik 6"/>
          <p:cNvSpPr/>
          <p:nvPr/>
        </p:nvSpPr>
        <p:spPr>
          <a:xfrm>
            <a:off x="928662" y="3643314"/>
            <a:ext cx="7215238" cy="785818"/>
          </a:xfrm>
          <a:prstGeom prst="rect">
            <a:avLst/>
          </a:prstGeom>
          <a:ln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k-SK" sz="2000" b="1" dirty="0">
                <a:solidFill>
                  <a:srgbClr val="002060"/>
                </a:solidFill>
              </a:rPr>
              <a:t>gymnázium – bilingválne štúdium 79 02J 74, </a:t>
            </a:r>
          </a:p>
          <a:p>
            <a:r>
              <a:rPr lang="sk-SK" sz="2000" b="1" dirty="0">
                <a:solidFill>
                  <a:srgbClr val="002060"/>
                </a:solidFill>
              </a:rPr>
              <a:t>sekcia  rusko-slovenská, päťročné štúdium </a:t>
            </a:r>
          </a:p>
        </p:txBody>
      </p:sp>
      <p:sp>
        <p:nvSpPr>
          <p:cNvPr id="10" name="Obdĺžnik 9"/>
          <p:cNvSpPr/>
          <p:nvPr/>
        </p:nvSpPr>
        <p:spPr>
          <a:xfrm>
            <a:off x="928662" y="2643182"/>
            <a:ext cx="7215238" cy="714380"/>
          </a:xfrm>
          <a:prstGeom prst="rect">
            <a:avLst/>
          </a:prstGeom>
          <a:ln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k-SK" sz="2000" b="1" dirty="0">
                <a:solidFill>
                  <a:srgbClr val="002060"/>
                </a:solidFill>
              </a:rPr>
              <a:t>gymnázium – bilingválne štúdium 79 02J 74, </a:t>
            </a:r>
          </a:p>
          <a:p>
            <a:r>
              <a:rPr lang="sk-SK" sz="2000" b="1" dirty="0">
                <a:solidFill>
                  <a:srgbClr val="002060"/>
                </a:solidFill>
              </a:rPr>
              <a:t>sekcia anglicko-slovenská, päťročné štúdium </a:t>
            </a:r>
          </a:p>
        </p:txBody>
      </p:sp>
    </p:spTree>
    <p:extLst>
      <p:ext uri="{BB962C8B-B14F-4D97-AF65-F5344CB8AC3E}">
        <p14:creationId xmlns="" xmlns:p14="http://schemas.microsoft.com/office/powerpoint/2010/main" val="36151188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="" xmlns:a16="http://schemas.microsoft.com/office/drawing/2014/main" id="{8C5F9905-565B-4B0F-B15F-F43397F7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31D27029-E760-402A-88A3-F17BB6ED6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64608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15783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143000" y="428604"/>
            <a:ext cx="8001000" cy="1216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sk-SK" sz="2000" kern="0" dirty="0">
                <a:solidFill>
                  <a:srgbClr val="FFFF00"/>
                </a:solidFill>
                <a:latin typeface="Comic Sans MS" pitchFamily="66" charset="0"/>
              </a:rPr>
              <a:t>BILINGVÁLNE   ŠTÚDIUM</a:t>
            </a:r>
          </a:p>
        </p:txBody>
      </p:sp>
      <p:graphicFrame>
        <p:nvGraphicFramePr>
          <p:cNvPr id="10" name="Zástupný symbol obsah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3202014"/>
              </p:ext>
            </p:extLst>
          </p:nvPr>
        </p:nvGraphicFramePr>
        <p:xfrm>
          <a:off x="1214414" y="1142984"/>
          <a:ext cx="6272808" cy="482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1. ROČNÍK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Slovenský jazyk a literatúra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Druhý vyučovací jazyk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Druhý cudzí jazyk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sk-SK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Konverzácia v anglickom/ruskom jazyku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Úvod do prírodných vied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Úvod do humanitných vied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Matematika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314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Informatika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Osobnostný a sociálny rozvoj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Regionálna výchova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Etická výchova/ Náboženská výchova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Telesná a športová výchova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09893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69118" y="620688"/>
            <a:ext cx="8001000" cy="1216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400" kern="0" dirty="0">
                <a:solidFill>
                  <a:srgbClr val="FFFF00"/>
                </a:solidFill>
                <a:latin typeface="Comic Sans MS" pitchFamily="66" charset="0"/>
              </a:rPr>
              <a:t>VYUČOVANIE CUDZÍCH JAZYKOV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42910" y="1142984"/>
            <a:ext cx="8001000" cy="5429288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sk-SK" sz="2100" kern="0" dirty="0"/>
              <a:t>   </a:t>
            </a:r>
            <a:r>
              <a:rPr lang="sk-SK" sz="2000" kern="0" dirty="0">
                <a:latin typeface="Calibri" pitchFamily="34" charset="0"/>
                <a:cs typeface="Calibri" pitchFamily="34" charset="0"/>
              </a:rPr>
              <a:t>Žiak má možnosť zvoliť si štúdium cudzieho jazyka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sz="2000" kern="0" dirty="0">
                <a:latin typeface="Calibri" pitchFamily="34" charset="0"/>
                <a:cs typeface="Calibri" pitchFamily="34" charset="0"/>
              </a:rPr>
              <a:t>   z nasledovnej ponuky:</a:t>
            </a:r>
          </a:p>
          <a:p>
            <a:pPr eaLnBrk="1" hangingPunct="1">
              <a:buFont typeface="Wingdings" pitchFamily="2" charset="2"/>
              <a:buNone/>
            </a:pPr>
            <a:endParaRPr lang="cs-CZ" kern="0" dirty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sk-SK" sz="2100" kern="0" dirty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sk-SK" sz="2100" kern="0" dirty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2100" kern="0" dirty="0"/>
          </a:p>
        </p:txBody>
      </p:sp>
      <p:sp>
        <p:nvSpPr>
          <p:cNvPr id="10" name="Ovál 9"/>
          <p:cNvSpPr/>
          <p:nvPr/>
        </p:nvSpPr>
        <p:spPr>
          <a:xfrm>
            <a:off x="857224" y="2000240"/>
            <a:ext cx="3240088" cy="836617"/>
          </a:xfrm>
          <a:prstGeom prst="ellipse">
            <a:avLst/>
          </a:prstGeom>
          <a:ln>
            <a:solidFill>
              <a:srgbClr val="FF99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2400" dirty="0">
                <a:solidFill>
                  <a:srgbClr val="C00000"/>
                </a:solidFill>
                <a:latin typeface="Comic Sans MS" pitchFamily="66" charset="0"/>
              </a:rPr>
              <a:t>Anglický jazyk</a:t>
            </a:r>
          </a:p>
        </p:txBody>
      </p:sp>
      <p:sp>
        <p:nvSpPr>
          <p:cNvPr id="11" name="Ovál 10"/>
          <p:cNvSpPr/>
          <p:nvPr/>
        </p:nvSpPr>
        <p:spPr>
          <a:xfrm>
            <a:off x="4643438" y="2000240"/>
            <a:ext cx="3240087" cy="914400"/>
          </a:xfrm>
          <a:prstGeom prst="ellipse">
            <a:avLst/>
          </a:prstGeom>
          <a:ln>
            <a:solidFill>
              <a:srgbClr val="FF99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2400" dirty="0">
                <a:solidFill>
                  <a:srgbClr val="C00000"/>
                </a:solidFill>
                <a:latin typeface="Comic Sans MS" pitchFamily="66" charset="0"/>
              </a:rPr>
              <a:t>Nemecký jazyk</a:t>
            </a:r>
          </a:p>
        </p:txBody>
      </p:sp>
      <p:sp>
        <p:nvSpPr>
          <p:cNvPr id="12" name="Ovál 11"/>
          <p:cNvSpPr/>
          <p:nvPr/>
        </p:nvSpPr>
        <p:spPr>
          <a:xfrm>
            <a:off x="785786" y="3429000"/>
            <a:ext cx="3001963" cy="985837"/>
          </a:xfrm>
          <a:prstGeom prst="ellipse">
            <a:avLst/>
          </a:prstGeom>
          <a:ln>
            <a:solidFill>
              <a:srgbClr val="FF99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2400" dirty="0">
                <a:solidFill>
                  <a:srgbClr val="C00000"/>
                </a:solidFill>
                <a:latin typeface="Comic Sans MS" pitchFamily="66" charset="0"/>
              </a:rPr>
              <a:t>Francúzsky jazyk</a:t>
            </a:r>
          </a:p>
        </p:txBody>
      </p:sp>
      <p:sp>
        <p:nvSpPr>
          <p:cNvPr id="13" name="Ovál 12"/>
          <p:cNvSpPr/>
          <p:nvPr/>
        </p:nvSpPr>
        <p:spPr>
          <a:xfrm>
            <a:off x="4643438" y="3500438"/>
            <a:ext cx="3167062" cy="914400"/>
          </a:xfrm>
          <a:prstGeom prst="ellipse">
            <a:avLst/>
          </a:prstGeom>
          <a:ln>
            <a:solidFill>
              <a:srgbClr val="FF99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2400" dirty="0">
                <a:solidFill>
                  <a:srgbClr val="C00000"/>
                </a:solidFill>
                <a:latin typeface="Comic Sans MS" pitchFamily="66" charset="0"/>
              </a:rPr>
              <a:t>Ruský jazyk</a:t>
            </a:r>
          </a:p>
        </p:txBody>
      </p:sp>
      <p:sp>
        <p:nvSpPr>
          <p:cNvPr id="14" name="Ovál 13"/>
          <p:cNvSpPr/>
          <p:nvPr/>
        </p:nvSpPr>
        <p:spPr>
          <a:xfrm>
            <a:off x="2843213" y="4941888"/>
            <a:ext cx="3148012" cy="1008062"/>
          </a:xfrm>
          <a:prstGeom prst="ellipse">
            <a:avLst/>
          </a:prstGeom>
          <a:ln>
            <a:solidFill>
              <a:srgbClr val="FF99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2400" dirty="0">
                <a:solidFill>
                  <a:srgbClr val="C00000"/>
                </a:solidFill>
                <a:latin typeface="Comic Sans MS" pitchFamily="66" charset="0"/>
              </a:rPr>
              <a:t>Španielsky jazyk</a:t>
            </a:r>
          </a:p>
        </p:txBody>
      </p:sp>
    </p:spTree>
    <p:extLst>
      <p:ext uri="{BB962C8B-B14F-4D97-AF65-F5344CB8AC3E}">
        <p14:creationId xmlns="" xmlns:p14="http://schemas.microsoft.com/office/powerpoint/2010/main" val="37296316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47421-D123-4631-A11B-5AFFE977FE1C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569118" y="608918"/>
            <a:ext cx="8001000" cy="1216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sk-SK" sz="2000" kern="0" dirty="0">
                <a:solidFill>
                  <a:srgbClr val="FFFF00"/>
                </a:solidFill>
                <a:latin typeface="Comic Sans MS" pitchFamily="66" charset="0"/>
              </a:rPr>
              <a:t>BILINGVÁLNE   ŠTÚDIUM</a:t>
            </a:r>
            <a:endParaRPr lang="sk-SK" sz="2000" kern="0" dirty="0">
              <a:solidFill>
                <a:srgbClr val="FFFF00"/>
              </a:solidFill>
            </a:endParaRPr>
          </a:p>
        </p:txBody>
      </p:sp>
      <p:graphicFrame>
        <p:nvGraphicFramePr>
          <p:cNvPr id="7" name="Zástupný symbol obsahu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3202014"/>
              </p:ext>
            </p:extLst>
          </p:nvPr>
        </p:nvGraphicFramePr>
        <p:xfrm>
          <a:off x="1071538" y="1571612"/>
          <a:ext cx="6715172" cy="416719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6650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0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0088">
                <a:tc>
                  <a:txBody>
                    <a:bodyPr/>
                    <a:lstStyle/>
                    <a:p>
                      <a:r>
                        <a:rPr lang="sk-SK" dirty="0">
                          <a:latin typeface="Calibri" pitchFamily="34" charset="0"/>
                          <a:cs typeface="Calibri" pitchFamily="34" charset="0"/>
                        </a:rPr>
                        <a:t>PREDMETY  </a:t>
                      </a:r>
                      <a:r>
                        <a:rPr lang="sk-SK" baseline="0" dirty="0">
                          <a:latin typeface="Calibri" pitchFamily="34" charset="0"/>
                          <a:cs typeface="Calibri" pitchFamily="34" charset="0"/>
                        </a:rPr>
                        <a:t> VYUČOVANÉ    V  ANGLICKOM  JAZYKU</a:t>
                      </a:r>
                      <a:endParaRPr lang="sk-SK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Umenie a kultúra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 2.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Biológia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2.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Dejepis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2.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Geografia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2.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Občianska náuka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3.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Fyzika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3.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314016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Chémia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3.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Anglofónna literatúra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od 4. ročníka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869042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497</Words>
  <Application>Microsoft Office PowerPoint</Application>
  <PresentationFormat>Prezentácia na obrazovke (4:3)</PresentationFormat>
  <Paragraphs>184</Paragraphs>
  <Slides>25</Slides>
  <Notes>1</Notes>
  <HiddenSlides>0</HiddenSlides>
  <MMClips>1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7" baseType="lpstr">
      <vt:lpstr>Motív Office</vt:lpstr>
      <vt:lpstr>Graf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 </vt:lpstr>
    </vt:vector>
  </TitlesOfParts>
  <Company>domov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Gymnázium Andreja Kmeťa Banská Štiavnica</dc:title>
  <dc:creator>miroslava</dc:creator>
  <cp:lastModifiedBy>UC4</cp:lastModifiedBy>
  <cp:revision>201</cp:revision>
  <dcterms:created xsi:type="dcterms:W3CDTF">2008-11-16T20:13:16Z</dcterms:created>
  <dcterms:modified xsi:type="dcterms:W3CDTF">2024-01-10T07:51:39Z</dcterms:modified>
</cp:coreProperties>
</file>