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2" r:id="rId6"/>
    <p:sldId id="268" r:id="rId7"/>
    <p:sldId id="267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66" r:id="rId16"/>
    <p:sldId id="261" r:id="rId17"/>
    <p:sldId id="263" r:id="rId18"/>
    <p:sldId id="264" r:id="rId19"/>
    <p:sldId id="276" r:id="rId20"/>
    <p:sldId id="277" r:id="rId21"/>
    <p:sldId id="278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2B0B9-2207-465B-85DE-10F76E4DE86C}" type="datetimeFigureOut">
              <a:rPr lang="pl-PL" smtClean="0"/>
              <a:t>06.02.2023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7FF6-5F6B-4F17-980C-026EB00508D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65612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2B0B9-2207-465B-85DE-10F76E4DE86C}" type="datetimeFigureOut">
              <a:rPr lang="pl-PL" smtClean="0"/>
              <a:t>06.02.2023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7FF6-5F6B-4F17-980C-026EB00508D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46317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2B0B9-2207-465B-85DE-10F76E4DE86C}" type="datetimeFigureOut">
              <a:rPr lang="pl-PL" smtClean="0"/>
              <a:t>06.02.2023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7FF6-5F6B-4F17-980C-026EB00508D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316243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2B0B9-2207-465B-85DE-10F76E4DE86C}" type="datetimeFigureOut">
              <a:rPr lang="pl-PL" smtClean="0"/>
              <a:t>06.02.2023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7FF6-5F6B-4F17-980C-026EB00508D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213774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2B0B9-2207-465B-85DE-10F76E4DE86C}" type="datetimeFigureOut">
              <a:rPr lang="pl-PL" smtClean="0"/>
              <a:t>06.02.2023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7FF6-5F6B-4F17-980C-026EB00508D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542808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2B0B9-2207-465B-85DE-10F76E4DE86C}" type="datetimeFigureOut">
              <a:rPr lang="pl-PL" smtClean="0"/>
              <a:t>06.02.2023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7FF6-5F6B-4F17-980C-026EB00508D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45009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2B0B9-2207-465B-85DE-10F76E4DE86C}" type="datetimeFigureOut">
              <a:rPr lang="pl-PL" smtClean="0"/>
              <a:t>06.02.2023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7FF6-5F6B-4F17-980C-026EB00508D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30930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2B0B9-2207-465B-85DE-10F76E4DE86C}" type="datetimeFigureOut">
              <a:rPr lang="pl-PL" smtClean="0"/>
              <a:t>06.02.2023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7FF6-5F6B-4F17-980C-026EB00508D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12877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2B0B9-2207-465B-85DE-10F76E4DE86C}" type="datetimeFigureOut">
              <a:rPr lang="pl-PL" smtClean="0"/>
              <a:t>06.02.2023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7FF6-5F6B-4F17-980C-026EB00508D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80358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2B0B9-2207-465B-85DE-10F76E4DE86C}" type="datetimeFigureOut">
              <a:rPr lang="pl-PL" smtClean="0"/>
              <a:t>06.02.2023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7FF6-5F6B-4F17-980C-026EB00508D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9507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2B0B9-2207-465B-85DE-10F76E4DE86C}" type="datetimeFigureOut">
              <a:rPr lang="pl-PL" smtClean="0"/>
              <a:t>06.02.2023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7FF6-5F6B-4F17-980C-026EB00508D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02621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2B0B9-2207-465B-85DE-10F76E4DE86C}" type="datetimeFigureOut">
              <a:rPr lang="pl-PL" smtClean="0"/>
              <a:t>06.02.2023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7FF6-5F6B-4F17-980C-026EB00508D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14813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2B0B9-2207-465B-85DE-10F76E4DE86C}" type="datetimeFigureOut">
              <a:rPr lang="pl-PL" smtClean="0"/>
              <a:t>06.02.2023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7FF6-5F6B-4F17-980C-026EB00508D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01112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AE52B0B9-2207-465B-85DE-10F76E4DE86C}" type="datetimeFigureOut">
              <a:rPr lang="pl-PL" smtClean="0"/>
              <a:t>06.02.2023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27C67FF6-5F6B-4F17-980C-026EB00508D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93252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AE52B0B9-2207-465B-85DE-10F76E4DE86C}" type="datetimeFigureOut">
              <a:rPr lang="pl-PL" smtClean="0"/>
              <a:t>06.02.2023</a:t>
            </a:fld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27C67FF6-5F6B-4F17-980C-026EB00508D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8005431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Egzamin ósmoklasisty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pl-PL" dirty="0" smtClean="0"/>
              <a:t>ROK SZKOLNY </a:t>
            </a:r>
            <a:r>
              <a:rPr lang="pl-PL" dirty="0" smtClean="0"/>
              <a:t>2022 </a:t>
            </a:r>
            <a:r>
              <a:rPr lang="pl-PL" dirty="0" smtClean="0"/>
              <a:t>- </a:t>
            </a:r>
            <a:r>
              <a:rPr lang="pl-PL" dirty="0" smtClean="0"/>
              <a:t>2023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811454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KOD UCZNIA I NUMER PESEL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43839" y="2448710"/>
            <a:ext cx="11704320" cy="3636511"/>
          </a:xfrm>
        </p:spPr>
        <p:txBody>
          <a:bodyPr>
            <a:noAutofit/>
          </a:bodyPr>
          <a:lstStyle/>
          <a:p>
            <a:r>
              <a:rPr lang="pl-PL" sz="2000" dirty="0"/>
              <a:t>Przed rozpoczęciem egzaminu ósmoklasisty z każdego przedmiotu, w wyznaczonych</a:t>
            </a:r>
            <a:br>
              <a:rPr lang="pl-PL" sz="2000" dirty="0"/>
            </a:br>
            <a:r>
              <a:rPr lang="pl-PL" sz="2000" dirty="0"/>
              <a:t>miejscach arkusza egzaminacyjnego (na stronie tytułowej zeszytu zadań</a:t>
            </a:r>
            <a:br>
              <a:rPr lang="pl-PL" sz="2000" dirty="0"/>
            </a:br>
            <a:r>
              <a:rPr lang="pl-PL" sz="2000" dirty="0"/>
              <a:t>egzaminacyjnych oraz na karcie odpowiedzi), uczeń zamieszcza kod ucznia i numer</a:t>
            </a:r>
            <a:br>
              <a:rPr lang="pl-PL" sz="2000" dirty="0"/>
            </a:br>
            <a:r>
              <a:rPr lang="pl-PL" sz="2000" dirty="0" smtClean="0"/>
              <a:t>PESEL oraz </a:t>
            </a:r>
            <a:r>
              <a:rPr lang="pl-PL" sz="2000" dirty="0"/>
              <a:t>naklejki przygotowane przez </a:t>
            </a:r>
            <a:r>
              <a:rPr lang="pl-PL" sz="2000" dirty="0" smtClean="0"/>
              <a:t>okręgową komisję </a:t>
            </a:r>
            <a:r>
              <a:rPr lang="pl-PL" sz="2000" dirty="0"/>
              <a:t>egzaminacyjną. </a:t>
            </a:r>
            <a:endParaRPr lang="pl-PL" sz="2000" dirty="0" smtClean="0"/>
          </a:p>
          <a:p>
            <a:endParaRPr lang="pl-PL" sz="2000" dirty="0" smtClean="0"/>
          </a:p>
          <a:p>
            <a:r>
              <a:rPr lang="pl-PL" sz="2000" dirty="0" smtClean="0"/>
              <a:t>Uczeń </a:t>
            </a:r>
            <a:r>
              <a:rPr lang="pl-PL" sz="2000" dirty="0"/>
              <a:t>nie podpisuje arkusza </a:t>
            </a:r>
            <a:r>
              <a:rPr lang="pl-PL" sz="2000" dirty="0" smtClean="0"/>
              <a:t>egzaminacyjnego!!!!</a:t>
            </a:r>
          </a:p>
          <a:p>
            <a:endParaRPr lang="pl-PL" sz="2000" dirty="0" smtClean="0"/>
          </a:p>
          <a:p>
            <a:r>
              <a:rPr lang="pl-PL" sz="2000" i="1" u="sng" dirty="0"/>
              <a:t>W przypadku wystąpienia błędu w numerze PESEL lub niezgodności w kodzie arkusza na</a:t>
            </a:r>
            <a:br>
              <a:rPr lang="pl-PL" sz="2000" i="1" u="sng" dirty="0"/>
            </a:br>
            <a:r>
              <a:rPr lang="pl-PL" sz="2000" i="1" u="sng" dirty="0"/>
              <a:t>naklejce i na stronie tytułowej arkusza zdający zwraca zespołowi nadzorującemu wadliwe</a:t>
            </a:r>
            <a:br>
              <a:rPr lang="pl-PL" sz="2000" i="1" u="sng" dirty="0"/>
            </a:br>
            <a:r>
              <a:rPr lang="pl-PL" sz="2000" i="1" u="sng" dirty="0"/>
              <a:t>naklejki</a:t>
            </a:r>
            <a:r>
              <a:rPr lang="pl-PL" sz="2000" i="1" u="sng" dirty="0" smtClean="0"/>
              <a:t>. W razie wystąpienia niezgodności w numerze PESEL na naklejce członek </a:t>
            </a:r>
            <a:r>
              <a:rPr lang="pl-PL" sz="2000" i="1" u="sng" dirty="0"/>
              <a:t>zespołu</a:t>
            </a:r>
            <a:br>
              <a:rPr lang="pl-PL" sz="2000" i="1" u="sng" dirty="0"/>
            </a:br>
            <a:r>
              <a:rPr lang="pl-PL" sz="2000" i="1" u="sng" dirty="0"/>
              <a:t>nadzorującego wpisuje odręcznie prawidłowy numer PESEL zdającego oraz identyfikator</a:t>
            </a:r>
            <a:br>
              <a:rPr lang="pl-PL" sz="2000" i="1" u="sng" dirty="0"/>
            </a:br>
            <a:r>
              <a:rPr lang="pl-PL" sz="2000" i="1" u="sng" dirty="0" smtClean="0"/>
              <a:t>szkoły.</a:t>
            </a:r>
            <a:endParaRPr lang="pl-PL" sz="2000" i="1" u="sng" dirty="0"/>
          </a:p>
        </p:txBody>
      </p:sp>
    </p:spTree>
    <p:extLst>
      <p:ext uri="{BB962C8B-B14F-4D97-AF65-F5344CB8AC3E}">
        <p14:creationId xmlns:p14="http://schemas.microsoft.com/office/powerpoint/2010/main" val="22112186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ROZPOCZĘCIE EGZAMINU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09004" y="2683841"/>
            <a:ext cx="11773989" cy="3636511"/>
          </a:xfrm>
        </p:spPr>
        <p:txBody>
          <a:bodyPr>
            <a:noAutofit/>
          </a:bodyPr>
          <a:lstStyle/>
          <a:p>
            <a:r>
              <a:rPr lang="pl-PL" sz="2000" dirty="0"/>
              <a:t>Po czynnościach organizacyjnych, w tym po sprawdzeniu poprawności kodowania,</a:t>
            </a:r>
            <a:br>
              <a:rPr lang="pl-PL" sz="2000" dirty="0"/>
            </a:br>
            <a:r>
              <a:rPr lang="pl-PL" sz="2000" dirty="0"/>
              <a:t>przewodniczący zespołu nadzorującego zapisuje na tablicy (planszy), w miejscu</a:t>
            </a:r>
            <a:br>
              <a:rPr lang="pl-PL" sz="2000" dirty="0"/>
            </a:br>
            <a:r>
              <a:rPr lang="pl-PL" sz="2000" dirty="0"/>
              <a:t>widocznym dla wszystkich zdających, faktyczny czas rozpoczęcia i zakończenia pracy</a:t>
            </a:r>
            <a:br>
              <a:rPr lang="pl-PL" sz="2000" dirty="0"/>
            </a:br>
            <a:r>
              <a:rPr lang="pl-PL" sz="2000" dirty="0"/>
              <a:t>z danym arkuszem egzaminacyjnym</a:t>
            </a:r>
            <a:r>
              <a:rPr lang="pl-PL" sz="2000" dirty="0" smtClean="0"/>
              <a:t>.</a:t>
            </a:r>
          </a:p>
          <a:p>
            <a:endParaRPr lang="pl-PL" sz="2000" dirty="0"/>
          </a:p>
          <a:p>
            <a:r>
              <a:rPr lang="pl-PL" sz="2000" dirty="0"/>
              <a:t>W przypadku egzaminu z języka obcego nowożytnego bezpośrednio po zapisaniu godziny</a:t>
            </a:r>
            <a:br>
              <a:rPr lang="pl-PL" sz="2000" dirty="0"/>
            </a:br>
            <a:r>
              <a:rPr lang="pl-PL" sz="2000" dirty="0"/>
              <a:t>rozpoczęcia i zakończenia egzaminu następuje odtworzenie płyty CD, na której oprócz</a:t>
            </a:r>
            <a:br>
              <a:rPr lang="pl-PL" sz="2000" dirty="0"/>
            </a:br>
            <a:r>
              <a:rPr lang="pl-PL" sz="2000" dirty="0"/>
              <a:t>tekstów w języku obcym nagrane są instrukcje w języku polskim dotyczące rozwiązywania</a:t>
            </a:r>
            <a:br>
              <a:rPr lang="pl-PL" sz="2000" dirty="0"/>
            </a:br>
            <a:r>
              <a:rPr lang="pl-PL" sz="2000" dirty="0"/>
              <a:t>zadań, przerwy na zapoznanie się z treścią zadań oraz przerwy przeznaczone na</a:t>
            </a:r>
            <a:br>
              <a:rPr lang="pl-PL" sz="2000" dirty="0"/>
            </a:br>
            <a:r>
              <a:rPr lang="pl-PL" sz="2000" dirty="0"/>
              <a:t>rozwiązanie poszczególnych zadań.</a:t>
            </a:r>
          </a:p>
        </p:txBody>
      </p:sp>
    </p:spTree>
    <p:extLst>
      <p:ext uri="{BB962C8B-B14F-4D97-AF65-F5344CB8AC3E}">
        <p14:creationId xmlns:p14="http://schemas.microsoft.com/office/powerpoint/2010/main" val="1187263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SPÓŹNIENIE UCZNIA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30776" y="2788344"/>
            <a:ext cx="11730446" cy="3636511"/>
          </a:xfrm>
        </p:spPr>
        <p:txBody>
          <a:bodyPr>
            <a:noAutofit/>
          </a:bodyPr>
          <a:lstStyle/>
          <a:p>
            <a:r>
              <a:rPr lang="pl-PL" sz="2000" dirty="0"/>
              <a:t>Po rozdaniu zdającym arkuszy egzaminacyjnych uczniowie spóźnieni nie zostają</a:t>
            </a:r>
            <a:br>
              <a:rPr lang="pl-PL" sz="2000" dirty="0"/>
            </a:br>
            <a:r>
              <a:rPr lang="pl-PL" sz="2000" dirty="0"/>
              <a:t>wpuszczeni do sali egzaminacyjnej. W uzasadnionych przypadkach, jednak nie później niż</a:t>
            </a:r>
            <a:br>
              <a:rPr lang="pl-PL" sz="2000" dirty="0"/>
            </a:br>
            <a:r>
              <a:rPr lang="pl-PL" sz="2000" dirty="0"/>
              <a:t>po zakończeniu czynności organizacyjnych, decyzję o wpuszczeniu do sali</a:t>
            </a:r>
            <a:br>
              <a:rPr lang="pl-PL" sz="2000" dirty="0"/>
            </a:br>
            <a:r>
              <a:rPr lang="pl-PL" sz="2000" dirty="0"/>
              <a:t>egzaminacyjnej ucznia spóźnionego podejmuje przewodniczący zespołu nadzorującego,</a:t>
            </a:r>
            <a:br>
              <a:rPr lang="pl-PL" sz="2000" dirty="0"/>
            </a:br>
            <a:r>
              <a:rPr lang="pl-PL" sz="2000" dirty="0"/>
              <a:t>ale zdający kończy pracę z arkuszem egzaminacyjnym o czasie zapisanym na tablicy</a:t>
            </a:r>
            <a:br>
              <a:rPr lang="pl-PL" sz="2000" dirty="0"/>
            </a:br>
            <a:r>
              <a:rPr lang="pl-PL" sz="2000" dirty="0"/>
              <a:t>(planszy). Uczeń zapoznaje się z instrukcją dla zdającego zamieszczoną na pierwszych</a:t>
            </a:r>
            <a:br>
              <a:rPr lang="pl-PL" sz="2000" dirty="0"/>
            </a:br>
            <a:r>
              <a:rPr lang="pl-PL" sz="2000" dirty="0"/>
              <a:t>stronach arkusza. Zdający sprawdza, czy arkusz egzaminacyjny jest kompletny i zawiera</a:t>
            </a:r>
            <a:br>
              <a:rPr lang="pl-PL" sz="2000" dirty="0"/>
            </a:br>
            <a:r>
              <a:rPr lang="pl-PL" sz="2000" dirty="0"/>
              <a:t>kolejno ponumerowane wszystkie strony. W razie potrzeby zgłasza braki</a:t>
            </a:r>
            <a:br>
              <a:rPr lang="pl-PL" sz="2000" dirty="0"/>
            </a:br>
            <a:r>
              <a:rPr lang="pl-PL" sz="2000" dirty="0"/>
              <a:t>przewodniczącemu zespołu nadzorującego egzamin i otrzymuje kompletny arkusz.</a:t>
            </a:r>
          </a:p>
        </p:txBody>
      </p:sp>
    </p:spTree>
    <p:extLst>
      <p:ext uri="{BB962C8B-B14F-4D97-AF65-F5344CB8AC3E}">
        <p14:creationId xmlns:p14="http://schemas.microsoft.com/office/powerpoint/2010/main" val="41913739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ZAKOŃCZENIE PRACY Z AKRUSZEM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22067" y="2509670"/>
            <a:ext cx="11747864" cy="4265599"/>
          </a:xfrm>
        </p:spPr>
        <p:txBody>
          <a:bodyPr>
            <a:noAutofit/>
          </a:bodyPr>
          <a:lstStyle/>
          <a:p>
            <a:r>
              <a:rPr lang="pl-PL" sz="2000" dirty="0"/>
              <a:t>Jeśli uczeń ukończył pracę przed wyznaczonym czasem, zgłasza to zespołowi</a:t>
            </a:r>
            <a:br>
              <a:rPr lang="pl-PL" sz="2000" dirty="0"/>
            </a:br>
            <a:r>
              <a:rPr lang="pl-PL" sz="2000" dirty="0"/>
              <a:t>nadzorującemu przez podniesienie ręki, zamyka arkusz i odkłada go na brzeg stolika.</a:t>
            </a:r>
            <a:br>
              <a:rPr lang="pl-PL" sz="2000" dirty="0"/>
            </a:br>
            <a:r>
              <a:rPr lang="pl-PL" sz="2000" dirty="0"/>
              <a:t>Przewodniczący zespołu nadzorującego lub członek zespołu nadzorującego w obecności</a:t>
            </a:r>
            <a:br>
              <a:rPr lang="pl-PL" sz="2000" dirty="0"/>
            </a:br>
            <a:r>
              <a:rPr lang="pl-PL" sz="2000" dirty="0"/>
              <a:t>ucznia sprawdza kompletność materiałów. Dodatkowo, jeżeli zdający zgłasza </a:t>
            </a:r>
            <a:r>
              <a:rPr lang="pl-PL" sz="2000" dirty="0" smtClean="0"/>
              <a:t>zakończenie pracy </a:t>
            </a:r>
            <a:r>
              <a:rPr lang="pl-PL" sz="2000" b="1" u="sng" dirty="0"/>
              <a:t>wcześniej niż na 10 minut przed zakończeniem czasu </a:t>
            </a:r>
            <a:r>
              <a:rPr lang="pl-PL" sz="2000" dirty="0"/>
              <a:t>przeznaczonego na </a:t>
            </a:r>
            <a:r>
              <a:rPr lang="pl-PL" sz="2000" dirty="0" smtClean="0"/>
              <a:t>pracę z </a:t>
            </a:r>
            <a:r>
              <a:rPr lang="pl-PL" sz="2000" dirty="0"/>
              <a:t>arkuszem – przed odebraniem jego arkusza egzaminacyjnego </a:t>
            </a:r>
            <a:r>
              <a:rPr lang="pl-PL" sz="2000" b="1" u="sng" dirty="0"/>
              <a:t>członek zespołu</a:t>
            </a:r>
            <a:br>
              <a:rPr lang="pl-PL" sz="2000" b="1" u="sng" dirty="0"/>
            </a:br>
            <a:r>
              <a:rPr lang="pl-PL" sz="2000" b="1" u="sng" dirty="0"/>
              <a:t>nadzorującego sprawdza, czy uczeń zaznaczył odpowiedzi na karcie odpowiedzi.</a:t>
            </a:r>
            <a:br>
              <a:rPr lang="pl-PL" sz="2000" b="1" u="sng" dirty="0"/>
            </a:br>
            <a:r>
              <a:rPr lang="pl-PL" sz="2000" b="1" u="sng" dirty="0"/>
              <a:t>W przypadku braku zaznaczeń poleca zdającemu wykonanie tej </a:t>
            </a:r>
            <a:r>
              <a:rPr lang="pl-PL" sz="2000" b="1" u="sng" dirty="0" smtClean="0"/>
              <a:t>czynności.</a:t>
            </a:r>
          </a:p>
          <a:p>
            <a:endParaRPr lang="pl-PL" sz="2000" b="1" u="sng" dirty="0" smtClean="0"/>
          </a:p>
          <a:p>
            <a:r>
              <a:rPr lang="pl-PL" sz="2000" dirty="0"/>
              <a:t>Po otrzymaniu pozwolenia na opuszczenie sali uczeń wychodzi, nie zakłócając pracy</a:t>
            </a:r>
            <a:br>
              <a:rPr lang="pl-PL" sz="2000" dirty="0"/>
            </a:br>
            <a:r>
              <a:rPr lang="pl-PL" sz="2000" dirty="0"/>
              <a:t>pozostałym </a:t>
            </a:r>
            <a:r>
              <a:rPr lang="pl-PL" sz="2000" dirty="0" smtClean="0"/>
              <a:t>piszącym.</a:t>
            </a:r>
            <a:endParaRPr lang="pl-PL" sz="2000" b="1" u="sng" dirty="0"/>
          </a:p>
        </p:txBody>
      </p:sp>
    </p:spTree>
    <p:extLst>
      <p:ext uri="{BB962C8B-B14F-4D97-AF65-F5344CB8AC3E}">
        <p14:creationId xmlns:p14="http://schemas.microsoft.com/office/powerpoint/2010/main" val="17283779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ZAKOŃCZENIE PRACY Z AKRUSZEM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5793" y="2622881"/>
            <a:ext cx="12200709" cy="4021759"/>
          </a:xfrm>
        </p:spPr>
        <p:txBody>
          <a:bodyPr>
            <a:noAutofit/>
          </a:bodyPr>
          <a:lstStyle/>
          <a:p>
            <a:r>
              <a:rPr lang="pl-PL" sz="2000" dirty="0"/>
              <a:t>Na 10 minut przed zakończeniem czasu </a:t>
            </a:r>
            <a:r>
              <a:rPr lang="pl-PL" sz="2000" dirty="0" smtClean="0"/>
              <a:t>przewodniczący ZN przypomina zdającym o </a:t>
            </a:r>
            <a:r>
              <a:rPr lang="pl-PL" sz="2000" dirty="0" err="1" smtClean="0"/>
              <a:t>koniecz</a:t>
            </a:r>
            <a:r>
              <a:rPr lang="pl-PL" sz="2000" dirty="0" smtClean="0"/>
              <a:t> -</a:t>
            </a:r>
            <a:r>
              <a:rPr lang="pl-PL" sz="2000" dirty="0" err="1" smtClean="0"/>
              <a:t>ności</a:t>
            </a:r>
            <a:r>
              <a:rPr lang="pl-PL" sz="2000" dirty="0" smtClean="0"/>
              <a:t> </a:t>
            </a:r>
            <a:r>
              <a:rPr lang="pl-PL" sz="2000" dirty="0"/>
              <a:t>zaznaczenia odpowiedzi na karcie odpowiedzi</a:t>
            </a:r>
            <a:r>
              <a:rPr lang="pl-PL" sz="2000" dirty="0" smtClean="0"/>
              <a:t>.</a:t>
            </a:r>
          </a:p>
          <a:p>
            <a:r>
              <a:rPr lang="pl-PL" sz="2000" dirty="0"/>
              <a:t>Przewodniczący </a:t>
            </a:r>
            <a:r>
              <a:rPr lang="pl-PL" sz="2000" dirty="0" smtClean="0"/>
              <a:t>ZN po </a:t>
            </a:r>
            <a:r>
              <a:rPr lang="pl-PL" sz="2000" dirty="0"/>
              <a:t>upływie czasu przeznaczonego na </a:t>
            </a:r>
            <a:r>
              <a:rPr lang="pl-PL" sz="2000" dirty="0" smtClean="0"/>
              <a:t>pracę z </a:t>
            </a:r>
            <a:r>
              <a:rPr lang="pl-PL" sz="2000" dirty="0"/>
              <a:t>arkuszem egzaminacyjnym:</a:t>
            </a:r>
            <a:br>
              <a:rPr lang="pl-PL" sz="2000" dirty="0"/>
            </a:br>
            <a:r>
              <a:rPr lang="pl-PL" sz="2000" dirty="0"/>
              <a:t>a. informuje zdających o zakończeniu pracy</a:t>
            </a:r>
            <a:br>
              <a:rPr lang="pl-PL" sz="2000" dirty="0"/>
            </a:br>
            <a:r>
              <a:rPr lang="pl-PL" sz="2000" dirty="0"/>
              <a:t>b. wyznacza dodatkowy czas (5 minut) na sprawdzenie poprawności przeniesienia przez</a:t>
            </a:r>
            <a:br>
              <a:rPr lang="pl-PL" sz="2000" dirty="0"/>
            </a:br>
            <a:r>
              <a:rPr lang="pl-PL" sz="2000" dirty="0"/>
              <a:t>uczniów odpowiedzi na kartę </a:t>
            </a:r>
            <a:r>
              <a:rPr lang="pl-PL" sz="2000" dirty="0" smtClean="0"/>
              <a:t>odpowiedzi</a:t>
            </a:r>
            <a:r>
              <a:rPr lang="pl-PL" sz="2000" dirty="0"/>
              <a:t/>
            </a:r>
            <a:br>
              <a:rPr lang="pl-PL" sz="2000" dirty="0"/>
            </a:br>
            <a:r>
              <a:rPr lang="pl-PL" sz="2000" dirty="0"/>
              <a:t>c. poleca członkom zespołu nadzorującego kontrolę czynności wykonywanych przez</a:t>
            </a:r>
            <a:br>
              <a:rPr lang="pl-PL" sz="2000" dirty="0"/>
            </a:br>
            <a:r>
              <a:rPr lang="pl-PL" sz="2000" dirty="0"/>
              <a:t>uczniów</a:t>
            </a:r>
            <a:br>
              <a:rPr lang="pl-PL" sz="2000" dirty="0"/>
            </a:br>
            <a:r>
              <a:rPr lang="pl-PL" sz="2000" dirty="0"/>
              <a:t>d. poleca po upływie dodatkowego czasu zamknięcie arkuszy i odłożenie ich na brzeg</a:t>
            </a:r>
            <a:br>
              <a:rPr lang="pl-PL" sz="2000" dirty="0"/>
            </a:br>
            <a:r>
              <a:rPr lang="pl-PL" sz="2000" dirty="0"/>
              <a:t>stolika</a:t>
            </a:r>
            <a:r>
              <a:rPr lang="pl-PL" sz="2000" dirty="0" smtClean="0"/>
              <a:t>.</a:t>
            </a:r>
          </a:p>
          <a:p>
            <a:r>
              <a:rPr lang="pl-PL" sz="2000" dirty="0" smtClean="0"/>
              <a:t>Następnie komisja zbiera materiały, sprawdza ich kompletność i </a:t>
            </a:r>
            <a:r>
              <a:rPr lang="pl-PL" sz="2000" dirty="0"/>
              <a:t>zezwala zdającym, 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z </a:t>
            </a:r>
            <a:r>
              <a:rPr lang="pl-PL" sz="2000" dirty="0"/>
              <a:t>wyjątkiem ucznia, który </a:t>
            </a:r>
            <a:r>
              <a:rPr lang="pl-PL" sz="2000" dirty="0" smtClean="0"/>
              <a:t>ma być </a:t>
            </a:r>
            <a:r>
              <a:rPr lang="pl-PL" sz="2000" dirty="0"/>
              <a:t>obecny podczas pakowania materiałów egzaminacyjnych, na opuszczenie sali.</a:t>
            </a:r>
          </a:p>
        </p:txBody>
      </p:sp>
    </p:spTree>
    <p:extLst>
      <p:ext uri="{BB962C8B-B14F-4D97-AF65-F5344CB8AC3E}">
        <p14:creationId xmlns:p14="http://schemas.microsoft.com/office/powerpoint/2010/main" val="33078386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472723" cy="1618396"/>
          </a:xfrm>
        </p:spPr>
        <p:txBody>
          <a:bodyPr/>
          <a:lstStyle/>
          <a:p>
            <a:pPr algn="ctr"/>
            <a:r>
              <a:rPr lang="pl-PL" sz="3000" dirty="0" smtClean="0"/>
              <a:t>ARKUSZ EGZAMINACYJNY</a:t>
            </a:r>
            <a:endParaRPr lang="pl-PL" sz="3000" dirty="0"/>
          </a:p>
        </p:txBody>
      </p:sp>
      <p:pic>
        <p:nvPicPr>
          <p:cNvPr id="5" name="Symbol zastępczy zawartości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73151" y="2549917"/>
            <a:ext cx="9950721" cy="3834573"/>
          </a:xfrm>
          <a:prstGeom prst="rect">
            <a:avLst/>
          </a:prstGeom>
        </p:spPr>
      </p:pic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981304" y="598653"/>
            <a:ext cx="6844936" cy="1857164"/>
          </a:xfrm>
        </p:spPr>
        <p:txBody>
          <a:bodyPr>
            <a:normAutofit/>
          </a:bodyPr>
          <a:lstStyle/>
          <a:p>
            <a:r>
              <a:rPr lang="pl-PL" dirty="0"/>
              <a:t>Do przeprowadzenia egzaminu ósmoklasisty z języka obcego nowożytnego wykorzystuje </a:t>
            </a:r>
            <a:r>
              <a:rPr lang="pl-PL" dirty="0" smtClean="0"/>
              <a:t>się również </a:t>
            </a:r>
            <a:r>
              <a:rPr lang="pl-PL" dirty="0"/>
              <a:t>płytę CD do sprawdzenia umiejętności rozumienia ze słuchu (nie dotyczy </a:t>
            </a:r>
            <a:r>
              <a:rPr lang="pl-PL" dirty="0" smtClean="0"/>
              <a:t>egzaminu dla </a:t>
            </a:r>
            <a:r>
              <a:rPr lang="pl-PL" dirty="0"/>
              <a:t>uczniów słabosłyszących i niesłyszących). Na płycie znajdują się dwukrotnie </a:t>
            </a:r>
            <a:r>
              <a:rPr lang="pl-PL" dirty="0" smtClean="0"/>
              <a:t>nagrane teksty</a:t>
            </a:r>
            <a:r>
              <a:rPr lang="pl-PL" dirty="0"/>
              <a:t>, polecenia i przerwy na wykonanie zadań.</a:t>
            </a:r>
          </a:p>
        </p:txBody>
      </p:sp>
    </p:spTree>
    <p:extLst>
      <p:ext uri="{BB962C8B-B14F-4D97-AF65-F5344CB8AC3E}">
        <p14:creationId xmlns:p14="http://schemas.microsoft.com/office/powerpoint/2010/main" val="16339609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UNIEWAŻNIENIE EGZAMINU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18011" y="2222287"/>
            <a:ext cx="11207932" cy="4509439"/>
          </a:xfrm>
        </p:spPr>
        <p:txBody>
          <a:bodyPr>
            <a:noAutofit/>
          </a:bodyPr>
          <a:lstStyle/>
          <a:p>
            <a:r>
              <a:rPr lang="pl-PL" sz="2000" dirty="0"/>
              <a:t>W przypadku:</a:t>
            </a:r>
            <a:br>
              <a:rPr lang="pl-PL" sz="2000" dirty="0"/>
            </a:br>
            <a:r>
              <a:rPr lang="pl-PL" sz="2000" dirty="0"/>
              <a:t>a. stwierdzenia niesamodzielnego rozwiązywania zadań egzaminacyjnych lub</a:t>
            </a:r>
            <a:br>
              <a:rPr lang="pl-PL" sz="2000" dirty="0"/>
            </a:br>
            <a:r>
              <a:rPr lang="pl-PL" sz="2000" dirty="0"/>
              <a:t>b. zakłócania przebiegu egzaminu, lub</a:t>
            </a:r>
            <a:br>
              <a:rPr lang="pl-PL" sz="2000" dirty="0"/>
            </a:br>
            <a:r>
              <a:rPr lang="pl-PL" sz="2000" dirty="0"/>
              <a:t>c. wniesienia do sali egzaminacyjnej materiałów lub przyborów pomocniczych</a:t>
            </a:r>
            <a:br>
              <a:rPr lang="pl-PL" sz="2000" dirty="0"/>
            </a:br>
            <a:r>
              <a:rPr lang="pl-PL" sz="2000" dirty="0"/>
              <a:t>niewymienionych w komunikacie dyrektora CKE</a:t>
            </a:r>
            <a:br>
              <a:rPr lang="pl-PL" sz="2000" dirty="0"/>
            </a:br>
            <a:r>
              <a:rPr lang="pl-PL" sz="2000" dirty="0" smtClean="0"/>
              <a:t>egzamin </a:t>
            </a:r>
            <a:r>
              <a:rPr lang="pl-PL" sz="2000" dirty="0"/>
              <a:t>danego ucznia z danego przedmiotu egzaminacyjnego może zostać </a:t>
            </a:r>
            <a:r>
              <a:rPr lang="pl-PL" sz="2000" dirty="0" smtClean="0"/>
              <a:t>unieważniony.</a:t>
            </a:r>
          </a:p>
          <a:p>
            <a:r>
              <a:rPr lang="pl-PL" sz="2000" dirty="0"/>
              <a:t>Unieważnienie może nastąpić:</a:t>
            </a:r>
            <a:br>
              <a:rPr lang="pl-PL" sz="2000" dirty="0"/>
            </a:br>
            <a:r>
              <a:rPr lang="pl-PL" sz="2000" dirty="0"/>
              <a:t>a. podczas egzaminu lub</a:t>
            </a:r>
            <a:br>
              <a:rPr lang="pl-PL" sz="2000" dirty="0"/>
            </a:br>
            <a:r>
              <a:rPr lang="pl-PL" sz="2000" dirty="0"/>
              <a:t>b. po egzaminie, jeżeli podczas sprawdzania pracy egzaminacyjnej stwierdzone </a:t>
            </a:r>
            <a:r>
              <a:rPr lang="pl-PL" sz="2000" dirty="0" smtClean="0"/>
              <a:t>zostanie niesamodzielne </a:t>
            </a:r>
            <a:r>
              <a:rPr lang="pl-PL" sz="2000" dirty="0"/>
              <a:t>rozwiązywanie zadania lub zadań egzaminacyjnych przez ucznia.</a:t>
            </a:r>
          </a:p>
        </p:txBody>
      </p:sp>
    </p:spTree>
    <p:extLst>
      <p:ext uri="{BB962C8B-B14F-4D97-AF65-F5344CB8AC3E}">
        <p14:creationId xmlns:p14="http://schemas.microsoft.com/office/powerpoint/2010/main" val="21185250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UNIEWAŻNIENIE </a:t>
            </a:r>
            <a:r>
              <a:rPr lang="pl-PL" dirty="0" smtClean="0"/>
              <a:t>EGZAMINU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-1" y="2709967"/>
            <a:ext cx="12192000" cy="3636511"/>
          </a:xfrm>
        </p:spPr>
        <p:txBody>
          <a:bodyPr>
            <a:noAutofit/>
          </a:bodyPr>
          <a:lstStyle/>
          <a:p>
            <a:r>
              <a:rPr lang="pl-PL" sz="2000" dirty="0"/>
              <a:t>Unieważnienie podczas egzaminu następuje, jeżeli uczeń:</a:t>
            </a:r>
            <a:br>
              <a:rPr lang="pl-PL" sz="2000" dirty="0"/>
            </a:br>
            <a:r>
              <a:rPr lang="pl-PL" sz="2000" dirty="0"/>
              <a:t>a. rozwiązuje zadania egzaminacyjne niesamodzielnie</a:t>
            </a:r>
            <a:br>
              <a:rPr lang="pl-PL" sz="2000" dirty="0"/>
            </a:br>
            <a:r>
              <a:rPr lang="pl-PL" sz="2000" dirty="0"/>
              <a:t>b. wniósł na salę egzaminacyjną jakiekolwiek urządzenie telekomunikacyjne lub korzysta</a:t>
            </a:r>
            <a:br>
              <a:rPr lang="pl-PL" sz="2000" dirty="0"/>
            </a:br>
            <a:r>
              <a:rPr lang="pl-PL" sz="2000" dirty="0"/>
              <a:t>z takiego urządzenia na sali egzaminacyjnej</a:t>
            </a:r>
            <a:br>
              <a:rPr lang="pl-PL" sz="2000" dirty="0"/>
            </a:br>
            <a:r>
              <a:rPr lang="pl-PL" sz="2000" dirty="0"/>
              <a:t>c. wniósł na salę egzaminacyjną materiały lub przybory niewymienione w komunikacie</a:t>
            </a:r>
            <a:br>
              <a:rPr lang="pl-PL" sz="2000" dirty="0"/>
            </a:br>
            <a:r>
              <a:rPr lang="pl-PL" sz="2000" dirty="0"/>
              <a:t>dyrektora CKE o materiałach i przyborach pomocniczych</a:t>
            </a:r>
            <a:br>
              <a:rPr lang="pl-PL" sz="2000" dirty="0"/>
            </a:br>
            <a:r>
              <a:rPr lang="pl-PL" sz="2000" dirty="0"/>
              <a:t>d. zakłóca prawidłowy przebieg egzaminu w sposób utrudniający pracę pozostałym</a:t>
            </a:r>
            <a:br>
              <a:rPr lang="pl-PL" sz="2000" dirty="0"/>
            </a:br>
            <a:r>
              <a:rPr lang="pl-PL" sz="2000" dirty="0"/>
              <a:t>uczniom</a:t>
            </a:r>
            <a:r>
              <a:rPr lang="pl-PL" sz="2000" dirty="0" smtClean="0"/>
              <a:t>.</a:t>
            </a:r>
          </a:p>
          <a:p>
            <a:r>
              <a:rPr lang="pl-PL" sz="2000" dirty="0"/>
              <a:t>Decyzję o unieważnieniu podczas egzaminu podejmuje przewodniczący zespołu</a:t>
            </a:r>
            <a:br>
              <a:rPr lang="pl-PL" sz="2000" dirty="0"/>
            </a:br>
            <a:r>
              <a:rPr lang="pl-PL" sz="2000" dirty="0"/>
              <a:t>egzaminacyjnego (zazwyczaj jest nim dyrektor szkoły</a:t>
            </a:r>
            <a:r>
              <a:rPr lang="pl-PL" sz="2000" dirty="0" smtClean="0"/>
              <a:t>).</a:t>
            </a:r>
          </a:p>
          <a:p>
            <a:r>
              <a:rPr lang="pl-PL" sz="2000" dirty="0" smtClean="0"/>
              <a:t>Uczeń lub jego rodzice w terminie 2 dni od dnia egzaminu z danego przedmiotu mogą zgłosić pisemne zastrzeżenia do dyrektora okręgowej komisji egzaminacyjnej, jeżeli </a:t>
            </a:r>
            <a:r>
              <a:rPr lang="pl-PL" sz="2000" dirty="0"/>
              <a:t>w trakcie egzaminu ósmoklasisty nie </a:t>
            </a:r>
            <a:r>
              <a:rPr lang="pl-PL" sz="2000" dirty="0" smtClean="0"/>
              <a:t>były przestrzegane </a:t>
            </a:r>
            <a:r>
              <a:rPr lang="pl-PL" sz="2000" dirty="0"/>
              <a:t>przepisy dotyczące jego </a:t>
            </a:r>
            <a:r>
              <a:rPr lang="pl-PL" sz="2000" dirty="0" smtClean="0"/>
              <a:t>przeprowadzenia.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8587490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447188"/>
            <a:ext cx="12192000" cy="970450"/>
          </a:xfrm>
        </p:spPr>
        <p:txBody>
          <a:bodyPr/>
          <a:lstStyle/>
          <a:p>
            <a:pPr algn="ctr"/>
            <a:r>
              <a:rPr lang="pl-PL" sz="3500" dirty="0"/>
              <a:t>WGLĄD DO PRACY EGZAMINACYJNEJ ORAZ WNIOSEK </a:t>
            </a:r>
            <a:r>
              <a:rPr lang="pl-PL" sz="3500" dirty="0" smtClean="0"/>
              <a:t/>
            </a:r>
            <a:br>
              <a:rPr lang="pl-PL" sz="3500" dirty="0" smtClean="0"/>
            </a:br>
            <a:r>
              <a:rPr lang="pl-PL" sz="3500" dirty="0" smtClean="0"/>
              <a:t>O </a:t>
            </a:r>
            <a:r>
              <a:rPr lang="pl-PL" sz="3500" dirty="0"/>
              <a:t>WERYFIKACJĘ SUMY </a:t>
            </a:r>
            <a:r>
              <a:rPr lang="pl-PL" sz="3500" dirty="0" smtClean="0"/>
              <a:t>PRZYZNANYCH PUNKTÓW</a:t>
            </a:r>
            <a:endParaRPr lang="pl-PL" sz="35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17714" y="2222287"/>
            <a:ext cx="11817532" cy="4535564"/>
          </a:xfrm>
        </p:spPr>
        <p:txBody>
          <a:bodyPr>
            <a:noAutofit/>
          </a:bodyPr>
          <a:lstStyle/>
          <a:p>
            <a:r>
              <a:rPr lang="pl-PL" sz="2000" dirty="0"/>
              <a:t>Uczeń lub jego rodzice mają prawo wglądu do sprawdzonej i ocenionej pracy</a:t>
            </a:r>
            <a:br>
              <a:rPr lang="pl-PL" sz="2000" dirty="0"/>
            </a:br>
            <a:r>
              <a:rPr lang="pl-PL" sz="2000" dirty="0"/>
              <a:t>egzaminacyjnej tego ucznia, w miejscu i czasie wskazanym przez dyrektora okręgowej</a:t>
            </a:r>
            <a:br>
              <a:rPr lang="pl-PL" sz="2000" dirty="0"/>
            </a:br>
            <a:r>
              <a:rPr lang="pl-PL" sz="2000" dirty="0"/>
              <a:t>komisji egzaminacyjnej, w ciągu 6 miesięcy od dnia wydania przez okręgową komisję</a:t>
            </a:r>
            <a:br>
              <a:rPr lang="pl-PL" sz="2000" dirty="0"/>
            </a:br>
            <a:r>
              <a:rPr lang="pl-PL" sz="2000" dirty="0"/>
              <a:t>egzaminacyjną zaświadczenia/informacji o szczegółowych wynikach egzaminu</a:t>
            </a:r>
            <a:br>
              <a:rPr lang="pl-PL" sz="2000" dirty="0"/>
            </a:br>
            <a:r>
              <a:rPr lang="pl-PL" sz="2000" dirty="0"/>
              <a:t>ósmoklasisty</a:t>
            </a:r>
            <a:r>
              <a:rPr lang="pl-PL" sz="2000" dirty="0" smtClean="0"/>
              <a:t>.</a:t>
            </a:r>
          </a:p>
          <a:p>
            <a:endParaRPr lang="pl-PL" sz="2000" dirty="0"/>
          </a:p>
          <a:p>
            <a:r>
              <a:rPr lang="pl-PL" sz="2000" dirty="0" smtClean="0"/>
              <a:t>Wniosek składa się do dyrektora właściwej okręgowej komisji egzaminacyjnej (złożony osobiście, przesłany drogą elektroniczną, faksem lub pocztą tradycyjną, na formularzu widniejącym na stronie OKE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7058519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WYNIKI EGZAMINU ÓSMOKLASISTY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7084" y="2692550"/>
            <a:ext cx="12017829" cy="3636511"/>
          </a:xfrm>
        </p:spPr>
        <p:txBody>
          <a:bodyPr>
            <a:noAutofit/>
          </a:bodyPr>
          <a:lstStyle/>
          <a:p>
            <a:r>
              <a:rPr lang="pl-PL" sz="2000" dirty="0"/>
              <a:t>Wyniki egzaminu ósmoklasisty są przedstawiane w procentach i na skali centylowej</a:t>
            </a:r>
            <a:r>
              <a:rPr lang="pl-PL" sz="2000" dirty="0" smtClean="0"/>
              <a:t>.</a:t>
            </a:r>
          </a:p>
          <a:p>
            <a:r>
              <a:rPr lang="pl-PL" sz="2000" dirty="0"/>
              <a:t>Wyniki egzaminu ósmoklasisty nie wpływają na ukończenie </a:t>
            </a:r>
            <a:r>
              <a:rPr lang="pl-PL" sz="2000" dirty="0" smtClean="0"/>
              <a:t>szkoły.</a:t>
            </a:r>
          </a:p>
          <a:p>
            <a:r>
              <a:rPr lang="pl-PL" sz="2000" dirty="0" smtClean="0"/>
              <a:t>W dniu </a:t>
            </a:r>
            <a:r>
              <a:rPr lang="pl-PL" sz="2000" dirty="0" smtClean="0"/>
              <a:t>3 </a:t>
            </a:r>
            <a:r>
              <a:rPr lang="pl-PL" sz="2000" dirty="0" smtClean="0"/>
              <a:t>lipca </a:t>
            </a:r>
            <a:r>
              <a:rPr lang="pl-PL" sz="2000" dirty="0" smtClean="0"/>
              <a:t>wyniki </a:t>
            </a:r>
            <a:r>
              <a:rPr lang="pl-PL" sz="2000" dirty="0"/>
              <a:t>egzaminu </a:t>
            </a:r>
            <a:r>
              <a:rPr lang="pl-PL" sz="2000" dirty="0" smtClean="0"/>
              <a:t>ósmoklasisty  zostaną udostępnione </a:t>
            </a:r>
            <a:r>
              <a:rPr lang="pl-PL" sz="2000" dirty="0"/>
              <a:t>w ZIU (SIOEO) </a:t>
            </a:r>
            <a:endParaRPr lang="pl-PL" sz="2000" dirty="0" smtClean="0"/>
          </a:p>
          <a:p>
            <a:r>
              <a:rPr lang="pl-PL" sz="2000" dirty="0" smtClean="0"/>
              <a:t>Do </a:t>
            </a:r>
            <a:r>
              <a:rPr lang="pl-PL" sz="2000" dirty="0" smtClean="0"/>
              <a:t>6 </a:t>
            </a:r>
            <a:r>
              <a:rPr lang="pl-PL" sz="2000" dirty="0" smtClean="0"/>
              <a:t>lipca zostaną </a:t>
            </a:r>
            <a:r>
              <a:rPr lang="pl-PL" sz="2000" dirty="0"/>
              <a:t>przekazanie przez OKE do szkół </a:t>
            </a:r>
            <a:r>
              <a:rPr lang="pl-PL" sz="2000" dirty="0" smtClean="0"/>
              <a:t>zaświadczenia/informacje </a:t>
            </a:r>
            <a:r>
              <a:rPr lang="pl-PL" sz="2000" dirty="0"/>
              <a:t>o </a:t>
            </a:r>
            <a:r>
              <a:rPr lang="pl-PL" sz="2000" dirty="0" smtClean="0"/>
              <a:t>szczegółowych wynikach </a:t>
            </a:r>
            <a:r>
              <a:rPr lang="pl-PL" sz="2000" dirty="0"/>
              <a:t>egzaminu </a:t>
            </a:r>
            <a:r>
              <a:rPr lang="pl-PL" sz="2000" dirty="0" smtClean="0"/>
              <a:t>ósmoklasisty</a:t>
            </a:r>
          </a:p>
          <a:p>
            <a:r>
              <a:rPr lang="pl-PL" sz="2000" dirty="0" smtClean="0"/>
              <a:t>Od 7</a:t>
            </a:r>
            <a:r>
              <a:rPr lang="pl-PL" sz="2000" dirty="0" smtClean="0"/>
              <a:t> </a:t>
            </a:r>
            <a:r>
              <a:rPr lang="pl-PL" sz="2000" dirty="0" smtClean="0"/>
              <a:t>lipca wydane zostaną </a:t>
            </a:r>
            <a:r>
              <a:rPr lang="pl-PL" sz="2000" dirty="0"/>
              <a:t>zdającym </a:t>
            </a:r>
            <a:r>
              <a:rPr lang="pl-PL" sz="2000" dirty="0" smtClean="0"/>
              <a:t>zaświadczenia/informacje </a:t>
            </a:r>
            <a:r>
              <a:rPr lang="pl-PL" sz="2000" dirty="0"/>
              <a:t>o szczegółowych wynikach</a:t>
            </a:r>
            <a:br>
              <a:rPr lang="pl-PL" sz="2000" dirty="0"/>
            </a:br>
            <a:r>
              <a:rPr lang="pl-PL" sz="2000" dirty="0"/>
              <a:t>egzaminu </a:t>
            </a:r>
            <a:r>
              <a:rPr lang="pl-PL" sz="2000" dirty="0" smtClean="0"/>
              <a:t>ósmoklasisty</a:t>
            </a:r>
          </a:p>
          <a:p>
            <a:r>
              <a:rPr lang="pl-PL" sz="2000" dirty="0" smtClean="0"/>
              <a:t>Uczeń ma możliwość </a:t>
            </a:r>
            <a:r>
              <a:rPr lang="pl-PL" sz="2000" dirty="0"/>
              <a:t>sprawdzenia wyników, jakie uzyskał na egzaminie (sumarycznych oraz </a:t>
            </a:r>
            <a:r>
              <a:rPr lang="pl-PL" sz="2000" dirty="0" smtClean="0"/>
              <a:t>za rozwiązanie </a:t>
            </a:r>
            <a:r>
              <a:rPr lang="pl-PL" sz="2000" dirty="0"/>
              <a:t>każdego zadania w arkuszu egzaminacyjnym), w systemie </a:t>
            </a:r>
            <a:r>
              <a:rPr lang="pl-PL" sz="2000" dirty="0" smtClean="0"/>
              <a:t>ZIU (www.wyniki.edu.pl</a:t>
            </a:r>
            <a:r>
              <a:rPr lang="pl-PL" sz="2000" dirty="0"/>
              <a:t>) – konieczne jest uzyskanie loginu oraz hasła od dyrektora </a:t>
            </a:r>
            <a:r>
              <a:rPr lang="pl-PL" sz="2000" dirty="0" smtClean="0"/>
              <a:t>szkoły, w </a:t>
            </a:r>
            <a:r>
              <a:rPr lang="pl-PL" sz="2000" dirty="0"/>
              <a:t>której przystępuje do egzaminu </a:t>
            </a:r>
            <a:r>
              <a:rPr lang="pl-PL" sz="2000" dirty="0" smtClean="0"/>
              <a:t>ósmoklasisty</a:t>
            </a:r>
          </a:p>
          <a:p>
            <a:r>
              <a:rPr lang="pl-PL" sz="2000" dirty="0" smtClean="0"/>
              <a:t>Uczeń ma możliwość </a:t>
            </a:r>
            <a:r>
              <a:rPr lang="pl-PL" sz="2000" dirty="0"/>
              <a:t>wglądu do sprawdzonej i ocenionej pracy egzaminacyjnej</a:t>
            </a:r>
          </a:p>
        </p:txBody>
      </p:sp>
    </p:spTree>
    <p:extLst>
      <p:ext uri="{BB962C8B-B14F-4D97-AF65-F5344CB8AC3E}">
        <p14:creationId xmlns:p14="http://schemas.microsoft.com/office/powerpoint/2010/main" val="22192574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4800" dirty="0" smtClean="0"/>
              <a:t>KALENDARZ EGZAMINACYJNY</a:t>
            </a:r>
            <a:endParaRPr lang="pl-PL" sz="4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18711" y="2222287"/>
            <a:ext cx="10746271" cy="3636511"/>
          </a:xfrm>
        </p:spPr>
        <p:txBody>
          <a:bodyPr>
            <a:normAutofit/>
          </a:bodyPr>
          <a:lstStyle/>
          <a:p>
            <a:r>
              <a:rPr lang="pl-PL" dirty="0"/>
              <a:t>Egzamin ósmoklasisty jest przeprowadzany w dwóch terminach</a:t>
            </a:r>
            <a:r>
              <a:rPr lang="pl-PL" dirty="0" smtClean="0"/>
              <a:t>:</a:t>
            </a:r>
          </a:p>
          <a:p>
            <a:pPr marL="0" indent="0">
              <a:buNone/>
            </a:pPr>
            <a:r>
              <a:rPr lang="pl-PL" dirty="0" smtClean="0"/>
              <a:t>	głównym </a:t>
            </a:r>
            <a:r>
              <a:rPr lang="pl-PL" dirty="0"/>
              <a:t>– </a:t>
            </a:r>
            <a:r>
              <a:rPr lang="pl-PL" dirty="0" smtClean="0"/>
              <a:t>23 </a:t>
            </a:r>
            <a:r>
              <a:rPr lang="pl-PL" dirty="0" smtClean="0"/>
              <a:t>– </a:t>
            </a:r>
            <a:r>
              <a:rPr lang="pl-PL" dirty="0" smtClean="0"/>
              <a:t>25 </a:t>
            </a:r>
            <a:r>
              <a:rPr lang="pl-PL" dirty="0" smtClean="0"/>
              <a:t>maja </a:t>
            </a:r>
            <a:r>
              <a:rPr lang="pl-PL" dirty="0" smtClean="0"/>
              <a:t>2023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	dodatkowym – </a:t>
            </a:r>
            <a:r>
              <a:rPr lang="pl-PL" dirty="0" smtClean="0"/>
              <a:t>12 - 14 </a:t>
            </a:r>
            <a:r>
              <a:rPr lang="pl-PL" dirty="0" smtClean="0"/>
              <a:t>czerwca </a:t>
            </a:r>
            <a:r>
              <a:rPr lang="pl-PL" dirty="0" smtClean="0"/>
              <a:t>2023</a:t>
            </a:r>
            <a:endParaRPr lang="pl-PL" dirty="0"/>
          </a:p>
          <a:p>
            <a:pPr marL="0" indent="0">
              <a:buNone/>
            </a:pPr>
            <a:r>
              <a:rPr lang="pl-PL" dirty="0" smtClean="0"/>
              <a:t>Do </a:t>
            </a:r>
            <a:r>
              <a:rPr lang="pl-PL" dirty="0"/>
              <a:t>egzaminu w terminie dodatkowym przystępuje uczeń, który nie przystąpił do egzaminu</a:t>
            </a:r>
            <a:br>
              <a:rPr lang="pl-PL" dirty="0"/>
            </a:br>
            <a:r>
              <a:rPr lang="pl-PL" dirty="0"/>
              <a:t>w terminie głównym z przyczyn losowych lub zdrowotnych</a:t>
            </a:r>
            <a:r>
              <a:rPr lang="pl-PL" dirty="0" smtClean="0"/>
              <a:t>.</a:t>
            </a:r>
          </a:p>
          <a:p>
            <a:pPr marL="0" indent="0">
              <a:buNone/>
            </a:pPr>
            <a:r>
              <a:rPr lang="pl-PL" dirty="0"/>
              <a:t>Egzamin ósmoklasisty jest przeprowadzany przez trzy kolejne dni</a:t>
            </a:r>
            <a:r>
              <a:rPr lang="pl-PL" dirty="0" smtClean="0"/>
              <a:t>:</a:t>
            </a:r>
          </a:p>
          <a:p>
            <a:pPr marL="0" indent="0">
              <a:buNone/>
            </a:pPr>
            <a:r>
              <a:rPr lang="pl-PL" dirty="0"/>
              <a:t/>
            </a:r>
            <a:br>
              <a:rPr lang="pl-PL" dirty="0"/>
            </a:br>
            <a:r>
              <a:rPr lang="pl-PL" dirty="0"/>
              <a:t>a. pierwszego dnia – egzamin z języka polskiego, który trwa 120 </a:t>
            </a:r>
            <a:r>
              <a:rPr lang="pl-PL" dirty="0" smtClean="0"/>
              <a:t>minut ( lub 180 minut)</a:t>
            </a:r>
            <a:r>
              <a:rPr lang="pl-PL" dirty="0"/>
              <a:t/>
            </a:r>
            <a:br>
              <a:rPr lang="pl-PL" dirty="0"/>
            </a:br>
            <a:r>
              <a:rPr lang="pl-PL" dirty="0"/>
              <a:t>b. drugiego dnia – egzamin z matematyki, który trwa 100 </a:t>
            </a:r>
            <a:r>
              <a:rPr lang="pl-PL" dirty="0" smtClean="0"/>
              <a:t>minut ( lub 150 minut)</a:t>
            </a:r>
            <a:r>
              <a:rPr lang="pl-PL" dirty="0"/>
              <a:t/>
            </a:r>
            <a:br>
              <a:rPr lang="pl-PL" dirty="0"/>
            </a:br>
            <a:r>
              <a:rPr lang="pl-PL" dirty="0"/>
              <a:t>c. trzeciego dnia – egzamin z języka obcego nowożytnego, który trwa 90 </a:t>
            </a:r>
            <a:r>
              <a:rPr lang="pl-PL" dirty="0" smtClean="0"/>
              <a:t>minut (lub 135 minut)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297561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STRONY INTERNETOWE CKE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96091" y="2544504"/>
            <a:ext cx="11599816" cy="3636511"/>
          </a:xfrm>
        </p:spPr>
        <p:txBody>
          <a:bodyPr>
            <a:normAutofit/>
          </a:bodyPr>
          <a:lstStyle/>
          <a:p>
            <a:r>
              <a:rPr lang="pl-PL" sz="2000" dirty="0"/>
              <a:t>N</a:t>
            </a:r>
            <a:r>
              <a:rPr lang="pl-PL" sz="2000" dirty="0" smtClean="0"/>
              <a:t>a </a:t>
            </a:r>
            <a:r>
              <a:rPr lang="pl-PL" sz="2000" dirty="0"/>
              <a:t>stronie internetowej CKE (www.cke.gov.pl,</a:t>
            </a:r>
            <a:br>
              <a:rPr lang="pl-PL" sz="2000" dirty="0"/>
            </a:br>
            <a:r>
              <a:rPr lang="pl-PL" sz="2000" dirty="0"/>
              <a:t>w zakładce poświęconej egzaminowi ósmoklasisty) dostępne są:</a:t>
            </a:r>
            <a:br>
              <a:rPr lang="pl-PL" sz="2000" dirty="0"/>
            </a:br>
            <a:r>
              <a:rPr lang="pl-PL" sz="2000" dirty="0"/>
              <a:t>a. informatory o egzaminie ósmoklasisty od roku szkolnego 2018/2019 oraz aneksy do</a:t>
            </a:r>
            <a:br>
              <a:rPr lang="pl-PL" sz="2000" dirty="0"/>
            </a:br>
            <a:r>
              <a:rPr lang="pl-PL" sz="2000" dirty="0"/>
              <a:t>tych informatorów obowiązujące w roku szkolnym 2021/2022</a:t>
            </a:r>
            <a:br>
              <a:rPr lang="pl-PL" sz="2000" dirty="0"/>
            </a:br>
            <a:r>
              <a:rPr lang="pl-PL" sz="2000" dirty="0"/>
              <a:t>b. przykładowe arkusze </a:t>
            </a:r>
            <a:r>
              <a:rPr lang="pl-PL" sz="2000" dirty="0" smtClean="0"/>
              <a:t>egzaminacyjne</a:t>
            </a:r>
            <a:br>
              <a:rPr lang="pl-PL" sz="2000" dirty="0" smtClean="0"/>
            </a:br>
            <a:r>
              <a:rPr lang="pl-PL" sz="2000" dirty="0" smtClean="0"/>
              <a:t>c</a:t>
            </a:r>
            <a:r>
              <a:rPr lang="pl-PL" sz="2000" dirty="0"/>
              <a:t>. arkusze egzaminu próbnego</a:t>
            </a:r>
            <a:br>
              <a:rPr lang="pl-PL" sz="2000" dirty="0"/>
            </a:br>
            <a:r>
              <a:rPr lang="pl-PL" sz="2000" dirty="0"/>
              <a:t>d. zestawy powtórzeniowe zadań egzaminacyjnych</a:t>
            </a:r>
            <a:br>
              <a:rPr lang="pl-PL" sz="2000" dirty="0"/>
            </a:br>
            <a:r>
              <a:rPr lang="pl-PL" sz="2000" dirty="0"/>
              <a:t>e. arkusze wykorzystane do przeprowadzenia egzaminu ósmoklasisty w latach </a:t>
            </a:r>
            <a:r>
              <a:rPr lang="pl-PL" sz="2000" dirty="0" smtClean="0"/>
              <a:t>2019 – 2021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30878803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pl-PL" dirty="0" smtClean="0"/>
              <a:t>ŻYCZYMY POWODZENIA</a:t>
            </a:r>
            <a:br>
              <a:rPr lang="pl-PL" dirty="0" smtClean="0"/>
            </a:br>
            <a:r>
              <a:rPr lang="pl-PL" dirty="0"/>
              <a:t/>
            </a:r>
            <a:br>
              <a:rPr lang="pl-PL" dirty="0"/>
            </a:br>
            <a:r>
              <a:rPr lang="pl-PL" dirty="0" smtClean="0"/>
              <a:t>TRZYMAMY KCIUKI !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158383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01090" y="464605"/>
            <a:ext cx="10789817" cy="970450"/>
          </a:xfrm>
        </p:spPr>
        <p:txBody>
          <a:bodyPr/>
          <a:lstStyle/>
          <a:p>
            <a:pPr algn="ctr"/>
            <a:r>
              <a:rPr lang="pl-PL" dirty="0" smtClean="0"/>
              <a:t>ZASADY PRZEPROWADZANIA EGZAMINU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Do czasu trwania egzaminu ósmoklasisty z danego przedmiotu nie wlicza się czasu</a:t>
            </a:r>
            <a:br>
              <a:rPr lang="pl-PL" dirty="0"/>
            </a:br>
            <a:r>
              <a:rPr lang="pl-PL" dirty="0"/>
              <a:t>przeznaczonego na sprawdzenie przez ucznia poprawności przeniesienia odpowiedzi na</a:t>
            </a:r>
            <a:br>
              <a:rPr lang="pl-PL" dirty="0"/>
            </a:br>
            <a:r>
              <a:rPr lang="pl-PL" dirty="0"/>
              <a:t>kartę odpowiedzi (5 minut</a:t>
            </a:r>
            <a:r>
              <a:rPr lang="pl-PL" dirty="0" smtClean="0"/>
              <a:t>)</a:t>
            </a:r>
          </a:p>
          <a:p>
            <a:r>
              <a:rPr lang="pl-PL" dirty="0"/>
              <a:t>Podczas egzaminu z każdego przedmiotu każdy zdający siedzi przy osobnym stoliku. Na</a:t>
            </a:r>
            <a:br>
              <a:rPr lang="pl-PL" dirty="0"/>
            </a:br>
            <a:r>
              <a:rPr lang="pl-PL" dirty="0"/>
              <a:t>stoliku mogą znajdować się wyłącznie arkusze egzaminacyjne, materiały i przybory</a:t>
            </a:r>
            <a:br>
              <a:rPr lang="pl-PL" dirty="0"/>
            </a:br>
            <a:r>
              <a:rPr lang="pl-PL" dirty="0"/>
              <a:t>pomocnicze wskazane w komunikacie dyrektora </a:t>
            </a:r>
            <a:r>
              <a:rPr lang="pl-PL" dirty="0" smtClean="0"/>
              <a:t>CKE</a:t>
            </a:r>
          </a:p>
          <a:p>
            <a:r>
              <a:rPr lang="pl-PL" dirty="0"/>
              <a:t>Do sali egzaminacyjnej nie można wnosić żadnych urządzeń telekomunikacyjnych, np.</a:t>
            </a:r>
            <a:br>
              <a:rPr lang="pl-PL" dirty="0"/>
            </a:br>
            <a:r>
              <a:rPr lang="pl-PL" dirty="0"/>
              <a:t>telefonów komórkowych, odtwarzaczy mp3, </a:t>
            </a:r>
            <a:r>
              <a:rPr lang="pl-PL" dirty="0" err="1"/>
              <a:t>smartwatchy</a:t>
            </a:r>
            <a:r>
              <a:rPr lang="pl-PL" dirty="0"/>
              <a:t>, ani korzystać z nich w tej sali.</a:t>
            </a:r>
            <a:br>
              <a:rPr lang="pl-PL" dirty="0"/>
            </a:br>
            <a:r>
              <a:rPr lang="pl-PL" dirty="0"/>
              <a:t>Złamanie powyższej zasady będzie każdorazowo skutkować unieważnieniem egzaminu</a:t>
            </a:r>
            <a:br>
              <a:rPr lang="pl-PL" dirty="0"/>
            </a:br>
            <a:r>
              <a:rPr lang="pl-PL" dirty="0"/>
              <a:t>z danego </a:t>
            </a:r>
            <a:r>
              <a:rPr lang="pl-PL" dirty="0" smtClean="0"/>
              <a:t>przedmiotu	</a:t>
            </a:r>
          </a:p>
        </p:txBody>
      </p:sp>
    </p:spTree>
    <p:extLst>
      <p:ext uri="{BB962C8B-B14F-4D97-AF65-F5344CB8AC3E}">
        <p14:creationId xmlns:p14="http://schemas.microsoft.com/office/powerpoint/2010/main" val="18111594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197634" cy="737178"/>
          </a:xfrm>
        </p:spPr>
        <p:txBody>
          <a:bodyPr/>
          <a:lstStyle/>
          <a:p>
            <a:r>
              <a:rPr lang="pl-PL" dirty="0"/>
              <a:t>ZASADY PRZEPROWADZANIA EGZAMINU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W czasie egzaminu zdający mogą opuszczać salę egzaminacyjną w uzasadnionej </a:t>
            </a:r>
            <a:r>
              <a:rPr lang="pl-PL" dirty="0" smtClean="0"/>
              <a:t>sytuacji, po </a:t>
            </a:r>
            <a:r>
              <a:rPr lang="pl-PL" dirty="0"/>
              <a:t>uzyskaniu zezwolenia przewodniczącego zespołu nadzorującego i po </a:t>
            </a:r>
            <a:r>
              <a:rPr lang="pl-PL" dirty="0" smtClean="0"/>
              <a:t>zapewnieniu warunków </a:t>
            </a:r>
            <a:r>
              <a:rPr lang="pl-PL" dirty="0"/>
              <a:t>wykluczających możliwość kontaktowania się z innymi osobami, poza </a:t>
            </a:r>
            <a:r>
              <a:rPr lang="pl-PL" dirty="0" smtClean="0"/>
              <a:t>osobami udzielającymi </a:t>
            </a:r>
            <a:r>
              <a:rPr lang="pl-PL" dirty="0"/>
              <a:t>pomocy medycznej</a:t>
            </a:r>
          </a:p>
          <a:p>
            <a:r>
              <a:rPr lang="pl-PL" dirty="0"/>
              <a:t>Członkowie zespołu nadzorującego nie mogą udzielać zdającym wyjaśnień dotyczących</a:t>
            </a:r>
            <a:br>
              <a:rPr lang="pl-PL" dirty="0"/>
            </a:br>
            <a:r>
              <a:rPr lang="pl-PL" dirty="0"/>
              <a:t>zadań egzaminacyjnych. Nie mogą również w żaden sposób komentować zadań</a:t>
            </a:r>
            <a:br>
              <a:rPr lang="pl-PL" dirty="0"/>
            </a:br>
            <a:r>
              <a:rPr lang="pl-PL" dirty="0"/>
              <a:t>egzaminacyjnych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74939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7565" y="360102"/>
            <a:ext cx="11956868" cy="970450"/>
          </a:xfrm>
        </p:spPr>
        <p:txBody>
          <a:bodyPr/>
          <a:lstStyle/>
          <a:p>
            <a:pPr algn="ctr"/>
            <a:r>
              <a:rPr lang="pl-PL" dirty="0"/>
              <a:t>PRZEBIEG EGZAMINU ÓSMOKLASISTY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83526" y="2326790"/>
            <a:ext cx="11024945" cy="4431062"/>
          </a:xfrm>
        </p:spPr>
        <p:txBody>
          <a:bodyPr>
            <a:normAutofit lnSpcReduction="10000"/>
          </a:bodyPr>
          <a:lstStyle/>
          <a:p>
            <a:r>
              <a:rPr lang="pl-PL" dirty="0" smtClean="0"/>
              <a:t>Najpóźniej na 20 minut przed rozpoczęciem egzaminu uczeń ma obowiązek stawić się na terenie szkoły. Powinien posiadać prze sobie niezbędne przybory (długopis „niezmazywalny” oraz w przypadku egzaminu z matematyki - linijkę). Ponadto uczeń może wnieść na salę małą butelkę wody. Po wejściu do sali kładzie ją na podłodze przy swojej ławce. </a:t>
            </a:r>
          </a:p>
          <a:p>
            <a:r>
              <a:rPr lang="pl-PL" dirty="0"/>
              <a:t>O godzinie wyznaczonej przez przewodniczącego zespołu egzaminacyjnego uczniowie</a:t>
            </a:r>
            <a:br>
              <a:rPr lang="pl-PL" dirty="0"/>
            </a:br>
            <a:r>
              <a:rPr lang="pl-PL" dirty="0"/>
              <a:t>wchodzą do sali </a:t>
            </a:r>
            <a:r>
              <a:rPr lang="pl-PL" dirty="0" smtClean="0"/>
              <a:t>egzaminacyjnej zgodnie z wywieszoną przed salą listą. Uprzednio</a:t>
            </a:r>
            <a:r>
              <a:rPr lang="pl-PL" dirty="0"/>
              <a:t/>
            </a:r>
            <a:br>
              <a:rPr lang="pl-PL" dirty="0"/>
            </a:br>
            <a:r>
              <a:rPr lang="pl-PL" dirty="0"/>
              <a:t>członek zespołu nadzorującego losuje w ich obecności numery stolików, przy których</a:t>
            </a:r>
            <a:br>
              <a:rPr lang="pl-PL" dirty="0"/>
            </a:br>
            <a:r>
              <a:rPr lang="pl-PL" dirty="0"/>
              <a:t>będą </a:t>
            </a:r>
            <a:r>
              <a:rPr lang="pl-PL" dirty="0" smtClean="0"/>
              <a:t>pracować.</a:t>
            </a:r>
          </a:p>
          <a:p>
            <a:r>
              <a:rPr lang="pl-PL" dirty="0" smtClean="0"/>
              <a:t>Nad poprawnością przebiegu sprawdzianu czuwa tzw. Zespół Nadzorujący składający się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z </a:t>
            </a:r>
            <a:r>
              <a:rPr lang="pl-PL" dirty="0" smtClean="0"/>
              <a:t>dwóch nauczycieli – jednego z rodzimej szkoły, drugiego – ze szkoły współpracującej. Na sali może być obecny również obserwator, który czuwa nad prawidłowym przebiegiem egzaminu. Może on w dowolnym momencie opuścić salę, ma prawo przerwać egzamin uczniowi, który zachowuje się niezgodnie z przedstawionymi i wymaganymi zasadami.</a:t>
            </a:r>
          </a:p>
          <a:p>
            <a:r>
              <a:rPr lang="pl-PL" dirty="0" smtClean="0"/>
              <a:t>W sali powinien znajdować się w widocznym miejscu zegar oraz tablica, na której notuje się czas rozpoczęcia i zakończenia pracy z arkuszem. </a:t>
            </a:r>
          </a:p>
        </p:txBody>
      </p:sp>
    </p:spTree>
    <p:extLst>
      <p:ext uri="{BB962C8B-B14F-4D97-AF65-F5344CB8AC3E}">
        <p14:creationId xmlns:p14="http://schemas.microsoft.com/office/powerpoint/2010/main" val="17342273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PRZEBIEG EGZAMINU ÓSMOKLASISTY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96792" y="2675133"/>
            <a:ext cx="10554574" cy="3636511"/>
          </a:xfrm>
        </p:spPr>
        <p:txBody>
          <a:bodyPr>
            <a:noAutofit/>
          </a:bodyPr>
          <a:lstStyle/>
          <a:p>
            <a:r>
              <a:rPr lang="pl-PL" sz="2000" dirty="0"/>
              <a:t>Przewodniczący zespołu egzaminacyjnego lub upoważniony przez niego członek </a:t>
            </a:r>
            <a:r>
              <a:rPr lang="pl-PL" sz="2000" dirty="0" smtClean="0"/>
              <a:t>tego zespołu </a:t>
            </a:r>
            <a:r>
              <a:rPr lang="pl-PL" sz="2000" dirty="0"/>
              <a:t>przekazuje każdemu przewodniczącemu zespołu </a:t>
            </a:r>
            <a:r>
              <a:rPr lang="pl-PL" sz="2000" dirty="0" smtClean="0"/>
              <a:t>nadzorującego </a:t>
            </a:r>
            <a:r>
              <a:rPr lang="pl-PL" sz="2000" dirty="0"/>
              <a:t>arkusze egzaminacyjne w odpowiedniej formie i liczbie, odpowiadającej liczbie</a:t>
            </a:r>
            <a:br>
              <a:rPr lang="pl-PL" sz="2000" dirty="0"/>
            </a:br>
            <a:r>
              <a:rPr lang="pl-PL" sz="2000" dirty="0"/>
              <a:t>uczniów w danej sali </a:t>
            </a:r>
            <a:r>
              <a:rPr lang="pl-PL" sz="2000" dirty="0" smtClean="0"/>
              <a:t>egzaminacyjnej. Przewodniczącemu ZN towarzyszy uczeń, który potwierdza przekazanie nienaruszonych arkuszy oraz innych niezbędnych materiałów.</a:t>
            </a:r>
          </a:p>
          <a:p>
            <a:r>
              <a:rPr lang="pl-PL" sz="2000" dirty="0"/>
              <a:t>W przypadku stwierdzenia, że materiały </a:t>
            </a:r>
            <a:r>
              <a:rPr lang="pl-PL" sz="2000" dirty="0" smtClean="0"/>
              <a:t>egzaminacyjne zostały </a:t>
            </a:r>
            <a:r>
              <a:rPr lang="pl-PL" sz="2000" dirty="0"/>
              <a:t>naruszone, przewodniczący zespołu egzaminacyjnego lub upoważniony przez</a:t>
            </a:r>
            <a:br>
              <a:rPr lang="pl-PL" sz="2000" dirty="0"/>
            </a:br>
            <a:r>
              <a:rPr lang="pl-PL" sz="2000" dirty="0"/>
              <a:t>niego członek tego zespołu zawiesza egzamin ósmoklasisty z danego przedmiotu</a:t>
            </a:r>
            <a:br>
              <a:rPr lang="pl-PL" sz="2000" dirty="0"/>
            </a:br>
            <a:r>
              <a:rPr lang="pl-PL" sz="2000" dirty="0"/>
              <a:t>i powiadamia o zaistniałej sytuacji dyrektora okręgowej komisji egzaminacyjnej.</a:t>
            </a:r>
          </a:p>
        </p:txBody>
      </p:sp>
    </p:spTree>
    <p:extLst>
      <p:ext uri="{BB962C8B-B14F-4D97-AF65-F5344CB8AC3E}">
        <p14:creationId xmlns:p14="http://schemas.microsoft.com/office/powerpoint/2010/main" val="34651892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PRZEBIEG EGZAMINU ÓSMOKLASISTY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1694" y="2326790"/>
            <a:ext cx="11895803" cy="4370101"/>
          </a:xfrm>
        </p:spPr>
        <p:txBody>
          <a:bodyPr>
            <a:normAutofit/>
          </a:bodyPr>
          <a:lstStyle/>
          <a:p>
            <a:r>
              <a:rPr lang="pl-PL" dirty="0"/>
              <a:t>Uczeń ma obowiązek samodzielnie rozwiązywać zadania zawarte w </a:t>
            </a:r>
            <a:r>
              <a:rPr lang="pl-PL" dirty="0" smtClean="0"/>
              <a:t>arkuszu egzaminacyjnym.</a:t>
            </a:r>
            <a:endParaRPr lang="pl-PL" dirty="0"/>
          </a:p>
          <a:p>
            <a:r>
              <a:rPr lang="pl-PL" dirty="0"/>
              <a:t>W czasie trwania egzaminu ósmoklasisty z danego przedmiotu uczniowie nie </a:t>
            </a:r>
            <a:r>
              <a:rPr lang="pl-PL" dirty="0" smtClean="0"/>
              <a:t>powinni opuszczać </a:t>
            </a:r>
            <a:br>
              <a:rPr lang="pl-PL" dirty="0" smtClean="0"/>
            </a:br>
            <a:r>
              <a:rPr lang="pl-PL" dirty="0" smtClean="0"/>
              <a:t>sali </a:t>
            </a:r>
            <a:r>
              <a:rPr lang="pl-PL" dirty="0"/>
              <a:t>egzaminacyjnej. W uzasadnionych przypadkach przewodniczący </a:t>
            </a:r>
            <a:r>
              <a:rPr lang="pl-PL" dirty="0" smtClean="0"/>
              <a:t>zespołu nadzorującego </a:t>
            </a:r>
            <a:r>
              <a:rPr lang="pl-PL" dirty="0"/>
              <a:t>może zezwolić uczniowi na opuszczenie sali egzaminacyjnej </a:t>
            </a:r>
            <a:r>
              <a:rPr lang="pl-PL" dirty="0" smtClean="0"/>
              <a:t>po zapewnieniu </a:t>
            </a:r>
            <a:r>
              <a:rPr lang="pl-PL" dirty="0"/>
              <a:t>warunków wykluczających możliwość kontaktowania się ucznia z </a:t>
            </a:r>
            <a:r>
              <a:rPr lang="pl-PL" dirty="0" smtClean="0"/>
              <a:t>innymi osobami</a:t>
            </a:r>
            <a:r>
              <a:rPr lang="pl-PL" dirty="0"/>
              <a:t>, z wyjątkiem osób udzielających pomocy medycznej</a:t>
            </a:r>
            <a:r>
              <a:rPr lang="pl-PL" dirty="0" smtClean="0"/>
              <a:t>.</a:t>
            </a:r>
          </a:p>
          <a:p>
            <a:r>
              <a:rPr lang="pl-PL" dirty="0"/>
              <a:t>W przypadku konieczności wyjścia z sali zdający sygnalizuje taką potrzebę </a:t>
            </a:r>
            <a:r>
              <a:rPr lang="pl-PL" dirty="0" smtClean="0"/>
              <a:t>przez podniesienie </a:t>
            </a:r>
            <a:r>
              <a:rPr lang="pl-PL" dirty="0"/>
              <a:t>ręki.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Po </a:t>
            </a:r>
            <a:r>
              <a:rPr lang="pl-PL" dirty="0"/>
              <a:t>uzyskaniu zezwolenia przewodniczącego zespołu nadzorującego </a:t>
            </a:r>
            <a:r>
              <a:rPr lang="pl-PL" dirty="0" smtClean="0"/>
              <a:t>na wyjście, zdający </a:t>
            </a:r>
            <a:r>
              <a:rPr lang="pl-PL" dirty="0"/>
              <a:t>pozostawia zamknięty </a:t>
            </a:r>
            <a:r>
              <a:rPr lang="pl-PL" dirty="0" smtClean="0"/>
              <a:t>arkusz egzaminacyjny </a:t>
            </a:r>
            <a:r>
              <a:rPr lang="pl-PL" dirty="0"/>
              <a:t>na swoim stoliku, a czas jego nieobecności jest </a:t>
            </a:r>
            <a:r>
              <a:rPr lang="pl-PL" dirty="0" smtClean="0"/>
              <a:t>odnotowywany </a:t>
            </a:r>
            <a:r>
              <a:rPr lang="pl-PL" dirty="0"/>
              <a:t>protokole przebiegu egzaminu w danej s</a:t>
            </a:r>
            <a:r>
              <a:rPr lang="pl-PL" dirty="0" smtClean="0"/>
              <a:t>ali.</a:t>
            </a:r>
          </a:p>
          <a:p>
            <a:r>
              <a:rPr lang="pl-PL" dirty="0"/>
              <a:t>Członkowie zespołu nadzorującego mogą udzielać odpowiedzi na pytania </a:t>
            </a:r>
            <a:r>
              <a:rPr lang="pl-PL" dirty="0" smtClean="0"/>
              <a:t>zdających związane </a:t>
            </a:r>
            <a:r>
              <a:rPr lang="pl-PL" dirty="0"/>
              <a:t>wyłącznie z kodowaniem arkusza oraz instrukcją dla zdającego. W </a:t>
            </a:r>
            <a:r>
              <a:rPr lang="pl-PL" dirty="0" smtClean="0"/>
              <a:t>czasie trwania </a:t>
            </a:r>
            <a:r>
              <a:rPr lang="pl-PL" dirty="0"/>
              <a:t>egzaminu ósmoklasisty uczniom nie udziela się żadnych wyjaśnień </a:t>
            </a:r>
            <a:r>
              <a:rPr lang="pl-PL" dirty="0" smtClean="0"/>
              <a:t>dotyczących zadań </a:t>
            </a:r>
            <a:r>
              <a:rPr lang="pl-PL" dirty="0"/>
              <a:t>egzaminacyjnych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ani </a:t>
            </a:r>
            <a:r>
              <a:rPr lang="pl-PL" dirty="0"/>
              <a:t>ich nie komentuje</a:t>
            </a:r>
            <a:r>
              <a:rPr lang="pl-PL" dirty="0" smtClean="0"/>
              <a:t>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060574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PRZEBIEG EGZAMINU ÓSMOKLASISTY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18712" y="2622881"/>
            <a:ext cx="10554574" cy="3636511"/>
          </a:xfrm>
        </p:spPr>
        <p:txBody>
          <a:bodyPr>
            <a:normAutofit/>
          </a:bodyPr>
          <a:lstStyle/>
          <a:p>
            <a:r>
              <a:rPr lang="pl-PL" sz="2000" dirty="0"/>
              <a:t>Po zajęciu miejsc przez wszystkich zdających przewodniczący zespołu </a:t>
            </a:r>
            <a:r>
              <a:rPr lang="pl-PL" sz="2000" dirty="0" smtClean="0"/>
              <a:t>nadzorującego informuje </a:t>
            </a:r>
            <a:r>
              <a:rPr lang="pl-PL" sz="2000" dirty="0"/>
              <a:t>ich:</a:t>
            </a:r>
            <a:br>
              <a:rPr lang="pl-PL" sz="2000" dirty="0"/>
            </a:br>
            <a:r>
              <a:rPr lang="pl-PL" sz="2000" dirty="0"/>
              <a:t>a. o zasadach zachowania się podczas egzaminu ósmoklasisty</a:t>
            </a:r>
            <a:br>
              <a:rPr lang="pl-PL" sz="2000" dirty="0"/>
            </a:br>
            <a:r>
              <a:rPr lang="pl-PL" sz="2000" dirty="0"/>
              <a:t>b. o dodatkowych 5 minutach przeznaczonych na sprawdzenie poprawności</a:t>
            </a:r>
            <a:br>
              <a:rPr lang="pl-PL" sz="2000" dirty="0"/>
            </a:br>
            <a:r>
              <a:rPr lang="pl-PL" sz="2000" dirty="0"/>
              <a:t>przeniesienia odpowiedzi do zadań zamkniętych na kartę odpowiedzi po </a:t>
            </a:r>
            <a:r>
              <a:rPr lang="pl-PL" sz="2000" dirty="0" smtClean="0"/>
              <a:t>zakończeniu czasu </a:t>
            </a:r>
            <a:r>
              <a:rPr lang="pl-PL" sz="2000" dirty="0"/>
              <a:t>przewidzianego na rozwiązanie </a:t>
            </a:r>
            <a:r>
              <a:rPr lang="pl-PL" sz="2000" dirty="0" smtClean="0"/>
              <a:t>zadań</a:t>
            </a:r>
            <a:br>
              <a:rPr lang="pl-PL" sz="2000" dirty="0" smtClean="0"/>
            </a:br>
            <a:r>
              <a:rPr lang="pl-PL" sz="2000" dirty="0" smtClean="0"/>
              <a:t>c</a:t>
            </a:r>
            <a:r>
              <a:rPr lang="pl-PL" sz="2000" dirty="0"/>
              <a:t>. o zasadach oddawania arkuszy egzaminacyjnych po zakończeniu pracy</a:t>
            </a:r>
            <a:r>
              <a:rPr lang="pl-PL" sz="2000" dirty="0" smtClean="0"/>
              <a:t>.</a:t>
            </a:r>
            <a:endParaRPr lang="pl-PL" sz="2000" dirty="0"/>
          </a:p>
          <a:p>
            <a:endParaRPr lang="pl-PL" sz="2000" dirty="0" smtClean="0"/>
          </a:p>
          <a:p>
            <a:r>
              <a:rPr lang="pl-PL" sz="2000" dirty="0" smtClean="0"/>
              <a:t>O godzinie 9:00 </a:t>
            </a:r>
            <a:r>
              <a:rPr lang="pl-PL" sz="2000" dirty="0"/>
              <a:t>członkowie zespołu nadzorującego rozdają zdającym arkusze egzaminacyjne </a:t>
            </a:r>
            <a:r>
              <a:rPr lang="pl-PL" sz="2000" dirty="0" smtClean="0"/>
              <a:t>oraz naklejki </a:t>
            </a:r>
            <a:r>
              <a:rPr lang="pl-PL" sz="2000" dirty="0"/>
              <a:t>przygotowane przez OKE.</a:t>
            </a:r>
            <a:endParaRPr lang="pl-PL" sz="2000" dirty="0" smtClean="0"/>
          </a:p>
        </p:txBody>
      </p:sp>
    </p:spTree>
    <p:extLst>
      <p:ext uri="{BB962C8B-B14F-4D97-AF65-F5344CB8AC3E}">
        <p14:creationId xmlns:p14="http://schemas.microsoft.com/office/powerpoint/2010/main" val="31972256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 ROZDANIU AKRUSZY UCZNIOWIE: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04650" y="2187452"/>
            <a:ext cx="11782697" cy="4509439"/>
          </a:xfrm>
        </p:spPr>
        <p:txBody>
          <a:bodyPr>
            <a:noAutofit/>
          </a:bodyPr>
          <a:lstStyle/>
          <a:p>
            <a:r>
              <a:rPr lang="pl-PL" sz="2200" dirty="0" smtClean="0"/>
              <a:t>Zapoznają się z instrukcją na 1. i 2. stronie </a:t>
            </a:r>
          </a:p>
          <a:p>
            <a:r>
              <a:rPr lang="pl-PL" sz="2200" dirty="0"/>
              <a:t>S</a:t>
            </a:r>
            <a:r>
              <a:rPr lang="pl-PL" sz="2200" dirty="0" smtClean="0"/>
              <a:t>prawdzają kompletność </a:t>
            </a:r>
            <a:r>
              <a:rPr lang="pl-PL" sz="2200" dirty="0"/>
              <a:t>arkusza egzaminacyjnego, tj. czy arkusz </a:t>
            </a:r>
            <a:r>
              <a:rPr lang="pl-PL" sz="2200" dirty="0" smtClean="0"/>
              <a:t>egzaminacyjny zawiera </a:t>
            </a:r>
            <a:r>
              <a:rPr lang="pl-PL" sz="2200" dirty="0"/>
              <a:t>(a) zeszyt zadań egzaminacyjnych oraz (b) kartę </a:t>
            </a:r>
            <a:r>
              <a:rPr lang="pl-PL" sz="2200" dirty="0" smtClean="0"/>
              <a:t>odpowiedzi</a:t>
            </a:r>
          </a:p>
          <a:p>
            <a:r>
              <a:rPr lang="pl-PL" sz="2200" dirty="0" smtClean="0"/>
              <a:t>Sprawdzają, </a:t>
            </a:r>
            <a:r>
              <a:rPr lang="pl-PL" sz="2200" dirty="0"/>
              <a:t>czy zeszyt zadań egzaminacyjnych zawiera wszystkie </a:t>
            </a:r>
            <a:r>
              <a:rPr lang="pl-PL" sz="2200" dirty="0" smtClean="0"/>
              <a:t>kolejno ponumerowane strony</a:t>
            </a:r>
          </a:p>
          <a:p>
            <a:r>
              <a:rPr lang="pl-PL" sz="2200" dirty="0" smtClean="0"/>
              <a:t>Sprawdzają poprawnoś</a:t>
            </a:r>
            <a:r>
              <a:rPr lang="pl-PL" sz="2200" dirty="0"/>
              <a:t>ć</a:t>
            </a:r>
            <a:r>
              <a:rPr lang="pl-PL" sz="2200" dirty="0" smtClean="0"/>
              <a:t> </a:t>
            </a:r>
            <a:r>
              <a:rPr lang="pl-PL" sz="2200" dirty="0"/>
              <a:t>numeru PESEL oraz </a:t>
            </a:r>
            <a:r>
              <a:rPr lang="pl-PL" sz="2200" dirty="0" smtClean="0"/>
              <a:t>zgodność </a:t>
            </a:r>
            <a:r>
              <a:rPr lang="pl-PL" sz="2200" dirty="0"/>
              <a:t>kodu arkusza </a:t>
            </a:r>
            <a:r>
              <a:rPr lang="pl-PL" sz="2200" dirty="0" smtClean="0"/>
              <a:t>z </a:t>
            </a:r>
            <a:r>
              <a:rPr lang="pl-PL" sz="2200" dirty="0"/>
              <a:t>kodem </a:t>
            </a:r>
            <a:r>
              <a:rPr lang="pl-PL" sz="2200" dirty="0" smtClean="0"/>
              <a:t>na naklejkach </a:t>
            </a:r>
            <a:r>
              <a:rPr lang="pl-PL" sz="2200" dirty="0"/>
              <a:t>przygotowanych przez </a:t>
            </a:r>
            <a:r>
              <a:rPr lang="pl-PL" sz="2200" dirty="0" smtClean="0"/>
              <a:t>OKE</a:t>
            </a:r>
          </a:p>
          <a:p>
            <a:endParaRPr lang="pl-PL" sz="2200" dirty="0" smtClean="0"/>
          </a:p>
          <a:p>
            <a:r>
              <a:rPr lang="pl-PL" sz="2000" i="1" u="sng" dirty="0" smtClean="0"/>
              <a:t>Jeżeli </a:t>
            </a:r>
            <a:r>
              <a:rPr lang="pl-PL" sz="2000" i="1" u="sng" dirty="0" smtClean="0"/>
              <a:t>zajdą </a:t>
            </a:r>
            <a:r>
              <a:rPr lang="pl-PL" sz="2000" i="1" u="sng" dirty="0" smtClean="0"/>
              <a:t>jakieś nieprawidłowości uczeń zgłasza przewodniczącemu zespołu nadzorującego braki w arkuszu egzaminacyjnym i otrzymuje nowy arkusz z arkuszy rezerwowych</a:t>
            </a:r>
            <a:r>
              <a:rPr lang="pl-PL" sz="2200" dirty="0" smtClean="0"/>
              <a:t>.</a:t>
            </a:r>
            <a:endParaRPr lang="pl-PL" sz="2200" dirty="0"/>
          </a:p>
        </p:txBody>
      </p:sp>
    </p:spTree>
    <p:extLst>
      <p:ext uri="{BB962C8B-B14F-4D97-AF65-F5344CB8AC3E}">
        <p14:creationId xmlns:p14="http://schemas.microsoft.com/office/powerpoint/2010/main" val="15788076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ytat">
  <a:themeElements>
    <a:clrScheme name="Cytat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Cytat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ytat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TM03457503[[fn=Cytat]]</Template>
  <TotalTime>140</TotalTime>
  <Words>547</Words>
  <Application>Microsoft Office PowerPoint</Application>
  <PresentationFormat>Panoramiczny</PresentationFormat>
  <Paragraphs>84</Paragraphs>
  <Slides>21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21</vt:i4>
      </vt:variant>
    </vt:vector>
  </HeadingPairs>
  <TitlesOfParts>
    <vt:vector size="24" baseType="lpstr">
      <vt:lpstr>Century Gothic</vt:lpstr>
      <vt:lpstr>Wingdings 2</vt:lpstr>
      <vt:lpstr>Cytat</vt:lpstr>
      <vt:lpstr>Egzamin ósmoklasisty</vt:lpstr>
      <vt:lpstr>KALENDARZ EGZAMINACYJNY</vt:lpstr>
      <vt:lpstr>ZASADY PRZEPROWADZANIA EGZAMINU</vt:lpstr>
      <vt:lpstr>ZASADY PRZEPROWADZANIA EGZAMINU</vt:lpstr>
      <vt:lpstr>PRZEBIEG EGZAMINU ÓSMOKLASISTY</vt:lpstr>
      <vt:lpstr>PRZEBIEG EGZAMINU ÓSMOKLASISTY</vt:lpstr>
      <vt:lpstr>PRZEBIEG EGZAMINU ÓSMOKLASISTY</vt:lpstr>
      <vt:lpstr>PRZEBIEG EGZAMINU ÓSMOKLASISTY</vt:lpstr>
      <vt:lpstr>PO ROZDANIU AKRUSZY UCZNIOWIE:</vt:lpstr>
      <vt:lpstr>KOD UCZNIA I NUMER PESEL</vt:lpstr>
      <vt:lpstr>ROZPOCZĘCIE EGZAMINU</vt:lpstr>
      <vt:lpstr>SPÓŹNIENIE UCZNIA</vt:lpstr>
      <vt:lpstr>ZAKOŃCZENIE PRACY Z AKRUSZEM</vt:lpstr>
      <vt:lpstr>ZAKOŃCZENIE PRACY Z AKRUSZEM</vt:lpstr>
      <vt:lpstr>ARKUSZ EGZAMINACYJNY</vt:lpstr>
      <vt:lpstr>UNIEWAŻNIENIE EGZAMINU</vt:lpstr>
      <vt:lpstr>UNIEWAŻNIENIE EGZAMINU</vt:lpstr>
      <vt:lpstr>WGLĄD DO PRACY EGZAMINACYJNEJ ORAZ WNIOSEK  O WERYFIKACJĘ SUMY PRZYZNANYCH PUNKTÓW</vt:lpstr>
      <vt:lpstr>WYNIKI EGZAMINU ÓSMOKLASISTY</vt:lpstr>
      <vt:lpstr>STRONY INTERNETOWE CKE</vt:lpstr>
      <vt:lpstr>ŻYCZYMY POWODZENIA  TRZYMAMY KCIUKI !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Egzamin ósmoklasisty</dc:title>
  <dc:creator>Nauczyciel</dc:creator>
  <cp:lastModifiedBy>Nauczyciel</cp:lastModifiedBy>
  <cp:revision>17</cp:revision>
  <dcterms:created xsi:type="dcterms:W3CDTF">2022-02-20T21:11:40Z</dcterms:created>
  <dcterms:modified xsi:type="dcterms:W3CDTF">2023-02-06T14:50:43Z</dcterms:modified>
</cp:coreProperties>
</file>