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7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23913-2676-4B4A-9851-8619FF87A4EA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7417D-07E3-429E-995F-D31564CDED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1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7417D-07E3-429E-995F-D31564CDED5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84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D29A4E-6CDC-4673-B063-F1DA44566BCC}" type="datetimeFigureOut">
              <a:rPr lang="pl-PL" smtClean="0"/>
              <a:t>07.02.2023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F8C07-9E8A-4B28-98AB-51C8CD1D50F5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Dziecko w kryzysie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Sytuacje traumatyczne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Stanowią zagrożenie dla życia i zdrowia, wywołują silne emocje – strach, cierpienie, poczucie bezradności, przerażenie. </a:t>
            </a:r>
            <a:endParaRPr lang="pl-PL" dirty="0" smtClean="0"/>
          </a:p>
          <a:p>
            <a:pPr marL="0" indent="0">
              <a:buNone/>
            </a:pPr>
            <a:r>
              <a:rPr lang="pl-PL" u="sng" dirty="0" smtClean="0"/>
              <a:t>Należą do nich:</a:t>
            </a:r>
          </a:p>
          <a:p>
            <a:r>
              <a:rPr lang="pl-PL" dirty="0" smtClean="0"/>
              <a:t>utrata bliskiej osoby</a:t>
            </a:r>
          </a:p>
          <a:p>
            <a:r>
              <a:rPr lang="pl-PL" dirty="0" smtClean="0"/>
              <a:t>poważna choroba lub poważny uraz, kalectwo</a:t>
            </a:r>
          </a:p>
          <a:p>
            <a:r>
              <a:rPr lang="pl-PL" dirty="0" smtClean="0"/>
              <a:t>groźny wypadek lub bycie świadkiem</a:t>
            </a:r>
          </a:p>
          <a:p>
            <a:r>
              <a:rPr lang="pl-PL" dirty="0" smtClean="0"/>
              <a:t>przemoc (seksualna, domowa, w szkole) lub bycie świadkiem brutalnej przemocy</a:t>
            </a:r>
          </a:p>
          <a:p>
            <a:r>
              <a:rPr lang="pl-PL" dirty="0" smtClean="0"/>
              <a:t>działania wojenne, uchodźctwo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Wg badań najbardziej traumatyczne to przemoc fizyczna oraz seksualna lub bycie jej świadkiem.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Zespół Stresu Pourazowego PTSD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Diagnozuje się, jeśli </a:t>
            </a:r>
            <a:r>
              <a:rPr lang="pl-PL" u="sng" dirty="0" smtClean="0"/>
              <a:t>objawy trwają co najmniej miesiąc</a:t>
            </a:r>
            <a:r>
              <a:rPr lang="pl-PL" dirty="0" smtClean="0"/>
              <a:t>. </a:t>
            </a:r>
            <a:br>
              <a:rPr lang="pl-PL" dirty="0" smtClean="0"/>
            </a:br>
            <a:r>
              <a:rPr lang="pl-PL" dirty="0" smtClean="0"/>
              <a:t>Do tych objawów należą:</a:t>
            </a:r>
          </a:p>
          <a:p>
            <a:r>
              <a:rPr lang="pl-PL" dirty="0"/>
              <a:t>p</a:t>
            </a:r>
            <a:r>
              <a:rPr lang="pl-PL" dirty="0" smtClean="0"/>
              <a:t>owtórne przeżywanie traumatycznego wydarzenia, koszmary senne, przedstawianie tej sytuacji w zabawie,</a:t>
            </a:r>
          </a:p>
          <a:p>
            <a:r>
              <a:rPr lang="pl-PL" dirty="0"/>
              <a:t>u</a:t>
            </a:r>
            <a:r>
              <a:rPr lang="pl-PL" dirty="0" smtClean="0"/>
              <a:t>nikanie myśli, uczuć, sytuacji, osób związanych z traumą, strach gdy się o tym mówi,</a:t>
            </a:r>
          </a:p>
          <a:p>
            <a:r>
              <a:rPr lang="pl-PL" dirty="0"/>
              <a:t>z</a:t>
            </a:r>
            <a:r>
              <a:rPr lang="pl-PL" dirty="0" smtClean="0"/>
              <a:t>miana sposobu myślenia „jestem złym dzieckiem”, „nikomu nie można ufać”, „świat jest niebezpieczny”; negatywne emocje, brak pozytywnych, wycofanie </a:t>
            </a:r>
            <a:br>
              <a:rPr lang="pl-PL" dirty="0" smtClean="0"/>
            </a:br>
            <a:r>
              <a:rPr lang="pl-PL" dirty="0" smtClean="0"/>
              <a:t>z kontaktów,</a:t>
            </a:r>
          </a:p>
          <a:p>
            <a:r>
              <a:rPr lang="pl-PL" dirty="0"/>
              <a:t>p</a:t>
            </a:r>
            <a:r>
              <a:rPr lang="pl-PL" dirty="0" smtClean="0"/>
              <a:t>obudzenie, rozdrażnienie, płaczliwość, nerwowość.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objawy ze strony ciała – bóle,</a:t>
            </a:r>
          </a:p>
          <a:p>
            <a:r>
              <a:rPr lang="pl-PL" dirty="0" smtClean="0"/>
              <a:t>poczucie winy,</a:t>
            </a:r>
          </a:p>
          <a:p>
            <a:r>
              <a:rPr lang="pl-PL" dirty="0" smtClean="0"/>
              <a:t>lęk separacyjny (lęk związany z rozstaniem </a:t>
            </a:r>
            <a:br>
              <a:rPr lang="pl-PL" dirty="0" smtClean="0"/>
            </a:br>
            <a:r>
              <a:rPr lang="pl-PL" dirty="0" smtClean="0"/>
              <a:t>z rodzicem),</a:t>
            </a:r>
          </a:p>
          <a:p>
            <a:r>
              <a:rPr lang="pl-PL" dirty="0" smtClean="0"/>
              <a:t>utrata wcześniej osiągniętych umiejętności,</a:t>
            </a:r>
          </a:p>
          <a:p>
            <a:r>
              <a:rPr lang="pl-PL" dirty="0" smtClean="0"/>
              <a:t>spieszczanie mowy, moczenie się, nasilony płacz.</a:t>
            </a:r>
          </a:p>
          <a:p>
            <a:pPr marL="0" indent="0">
              <a:buNone/>
            </a:pPr>
            <a:r>
              <a:rPr lang="pl-PL" dirty="0" smtClean="0"/>
              <a:t>Trzy ostatnie dotyczą młodszych dzieci.</a:t>
            </a:r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Najważniejszym czynnikiem chroniącym przed PTSD po doznanej traumie jest </a:t>
            </a:r>
            <a:r>
              <a:rPr lang="pl-PL" b="1" u="sng" dirty="0" smtClean="0"/>
              <a:t>WSPARCIE</a:t>
            </a:r>
            <a:r>
              <a:rPr lang="pl-PL" dirty="0" smtClean="0"/>
              <a:t> rodziców, bliskich, nauczycieli. Dziecko musi mieć zapewnione poczucie bezpieczeństwa. Taką możliwość daje </a:t>
            </a:r>
            <a:r>
              <a:rPr lang="pl-PL" b="1" u="sng" dirty="0" smtClean="0"/>
              <a:t>ROZMOWA</a:t>
            </a:r>
            <a:r>
              <a:rPr lang="pl-PL" b="1" dirty="0" smtClean="0"/>
              <a:t>, </a:t>
            </a:r>
            <a:br>
              <a:rPr lang="pl-PL" b="1" dirty="0" smtClean="0"/>
            </a:br>
            <a:r>
              <a:rPr lang="pl-PL" dirty="0" smtClean="0"/>
              <a:t>w której zaakceptujemy trudności dziecka i jego silne emocje.</a:t>
            </a:r>
          </a:p>
          <a:p>
            <a:r>
              <a:rPr lang="pl-PL" dirty="0" smtClean="0"/>
              <a:t>Ważne jest skonsultowanie problemów dziecka z psychologiem w Poradni Psychologiczno-Pedagogicznej/Poradni Zdrowia Psychicznego dla Dzieci (potrzebne skierowanie)/ Ośrodku Środowiskowej Opieki Psychologicznej i Psychoterapeutycznej (bez skierowania).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Ośrodek Środowiskowej Opieki Psychologicznej </a:t>
            </a:r>
            <a:br>
              <a:rPr lang="pl-PL" dirty="0" smtClean="0"/>
            </a:br>
            <a:r>
              <a:rPr lang="pl-PL" dirty="0" smtClean="0"/>
              <a:t>i Psychoterapeutycznej mieści się w Sanoku przy </a:t>
            </a:r>
            <a:br>
              <a:rPr lang="pl-PL" dirty="0" smtClean="0"/>
            </a:br>
            <a:r>
              <a:rPr lang="pl-PL" dirty="0" smtClean="0"/>
              <a:t>ul. Kołłątaja 5 (obok przychodni na Lipińskiego)</a:t>
            </a:r>
          </a:p>
          <a:p>
            <a:r>
              <a:rPr lang="pl-PL" dirty="0" smtClean="0"/>
              <a:t>Tel. 697 194 044</a:t>
            </a:r>
          </a:p>
          <a:p>
            <a:r>
              <a:rPr lang="pl-PL" dirty="0" smtClean="0"/>
              <a:t>E-mail – nzozpsych@gmail.com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3135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Depresja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Uznawana za jeden z najpoważniejszych problemów psychicznych dzieci i młodzieży. Szacuje się, że przed 18 </a:t>
            </a:r>
            <a:r>
              <a:rPr lang="pl-PL" dirty="0" err="1" smtClean="0"/>
              <a:t>r.ż</a:t>
            </a:r>
            <a:r>
              <a:rPr lang="pl-PL" dirty="0" smtClean="0"/>
              <a:t>. 20% nastolatków zapadnie na depresję.</a:t>
            </a:r>
          </a:p>
          <a:p>
            <a:r>
              <a:rPr lang="pl-PL" b="1" u="sng" dirty="0" smtClean="0"/>
              <a:t>Podstawowe objawy:</a:t>
            </a:r>
          </a:p>
          <a:p>
            <a:pPr marL="514350" indent="-514350">
              <a:buAutoNum type="arabicPeriod"/>
            </a:pPr>
            <a:r>
              <a:rPr lang="pl-PL" dirty="0" smtClean="0"/>
              <a:t>smutek, przygnębienie, obniżony nastrój od rana, utrzymujący się przez większą część dnia, prawie codziennie, niezależnie od okoliczności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utrata zainteresowań, tego co zazwyczaj sprawia przyjemność/zanik odczuwania przyjemności</a:t>
            </a:r>
          </a:p>
          <a:p>
            <a:pPr marL="514350" indent="-514350">
              <a:buAutoNum type="arabicPeriod"/>
            </a:pPr>
            <a:r>
              <a:rPr lang="pl-PL" dirty="0" smtClean="0"/>
              <a:t>spadek energii, szybsze męczenie się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l-PL" b="1" u="sng" dirty="0" smtClean="0"/>
              <a:t>Objawy dodatkowe</a:t>
            </a:r>
            <a:r>
              <a:rPr lang="pl-PL" b="1" dirty="0" smtClean="0"/>
              <a:t>:</a:t>
            </a:r>
          </a:p>
          <a:p>
            <a:pPr>
              <a:buNone/>
            </a:pPr>
            <a:r>
              <a:rPr lang="pl-PL" dirty="0" smtClean="0"/>
              <a:t>1. zaburzenia snu (</a:t>
            </a:r>
            <a:r>
              <a:rPr lang="pl-PL" dirty="0" err="1" smtClean="0"/>
              <a:t>gł.wczesne</a:t>
            </a:r>
            <a:r>
              <a:rPr lang="pl-PL" dirty="0" smtClean="0"/>
              <a:t> budzenie się)</a:t>
            </a:r>
          </a:p>
          <a:p>
            <a:pPr>
              <a:buNone/>
            </a:pPr>
            <a:r>
              <a:rPr lang="pl-PL" dirty="0" smtClean="0"/>
              <a:t>2. myśli samobójcze</a:t>
            </a:r>
          </a:p>
          <a:p>
            <a:pPr>
              <a:buNone/>
            </a:pPr>
            <a:r>
              <a:rPr lang="pl-PL" dirty="0" smtClean="0"/>
              <a:t>3. problemy z pamięcią i koncentracją</a:t>
            </a:r>
          </a:p>
          <a:p>
            <a:pPr>
              <a:buNone/>
            </a:pPr>
            <a:r>
              <a:rPr lang="pl-PL" dirty="0" smtClean="0"/>
              <a:t>4. utrata wiary w siebie</a:t>
            </a:r>
          </a:p>
          <a:p>
            <a:pPr>
              <a:buNone/>
            </a:pPr>
            <a:r>
              <a:rPr lang="pl-PL" dirty="0" smtClean="0"/>
              <a:t>5. poczucie winy (nieuzasadnione, nadmierne)</a:t>
            </a:r>
          </a:p>
          <a:p>
            <a:pPr>
              <a:buNone/>
            </a:pPr>
            <a:r>
              <a:rPr lang="pl-PL" dirty="0" smtClean="0"/>
              <a:t>6. spowolnienie psychoruchowe (rzadziej pobudzenie)</a:t>
            </a:r>
          </a:p>
          <a:p>
            <a:pPr>
              <a:buNone/>
            </a:pPr>
            <a:r>
              <a:rPr lang="pl-PL" dirty="0" smtClean="0"/>
              <a:t>7. zmiany łaknienia i masy ciała (częściej zmniejszenie apetytu)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Diagnoza depresji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u="sng" dirty="0" smtClean="0"/>
              <a:t>Do </a:t>
            </a:r>
            <a:r>
              <a:rPr lang="pl-PL" u="sng" dirty="0" err="1"/>
              <a:t>zdiagnozwoania</a:t>
            </a:r>
            <a:r>
              <a:rPr lang="pl-PL" u="sng" dirty="0"/>
              <a:t> depresji </a:t>
            </a:r>
            <a:r>
              <a:rPr lang="pl-PL" u="sng" dirty="0" smtClean="0"/>
              <a:t>muszą wystąpić dwa </a:t>
            </a:r>
            <a:r>
              <a:rPr lang="pl-PL" u="sng" dirty="0"/>
              <a:t>objawy podstawowe + co najmniej dwa objawy dodatkowe, które utrzymują się co najmniej dwa tygodnie. </a:t>
            </a:r>
          </a:p>
          <a:p>
            <a:endParaRPr lang="pl-PL" dirty="0"/>
          </a:p>
          <a:p>
            <a:r>
              <a:rPr lang="pl-PL" dirty="0"/>
              <a:t>Wymienione wcześniej kryteria odnoszą się zarówno do dzieci jak i </a:t>
            </a:r>
            <a:r>
              <a:rPr lang="pl-PL" dirty="0" smtClean="0"/>
              <a:t>dorosłych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Objawy depresji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r>
              <a:rPr lang="pl-PL" sz="2100" dirty="0" smtClean="0"/>
              <a:t>Przewlekły smutek, przygnębienie i płaczliwość mogą występować u dzieci i młodzieży, ale charakterystyczne są raczej dla dorosłych.</a:t>
            </a:r>
          </a:p>
          <a:p>
            <a:r>
              <a:rPr lang="pl-PL" sz="2100" u="sng" dirty="0" smtClean="0"/>
              <a:t>U dzieci i młodzieży za charakterystyczny objaw uważa się </a:t>
            </a:r>
            <a:r>
              <a:rPr lang="pl-PL" sz="2100" b="1" u="sng" dirty="0" smtClean="0"/>
              <a:t>NASTRÓJ DRAŻLIWY (</a:t>
            </a:r>
            <a:r>
              <a:rPr lang="pl-PL" sz="2100" u="sng" dirty="0" smtClean="0"/>
              <a:t>młodzi pacjenci mówią, że jest to nastrój „smutno-zły).</a:t>
            </a:r>
          </a:p>
          <a:p>
            <a:r>
              <a:rPr lang="pl-PL" sz="2100" dirty="0" smtClean="0"/>
              <a:t>Mają więc skłonność do:</a:t>
            </a:r>
          </a:p>
          <a:p>
            <a:pPr>
              <a:buFontTx/>
              <a:buChar char="-"/>
            </a:pPr>
            <a:r>
              <a:rPr lang="pl-PL" sz="2100" b="1" dirty="0" smtClean="0"/>
              <a:t>konfliktów, </a:t>
            </a:r>
          </a:p>
          <a:p>
            <a:pPr>
              <a:buFontTx/>
              <a:buChar char="-"/>
            </a:pPr>
            <a:r>
              <a:rPr lang="pl-PL" sz="2100" b="1" dirty="0" smtClean="0"/>
              <a:t>wybuchów złości, szybko tracą panowanie nad sobą, </a:t>
            </a:r>
          </a:p>
          <a:p>
            <a:pPr>
              <a:buFontTx/>
              <a:buChar char="-"/>
            </a:pPr>
            <a:r>
              <a:rPr lang="pl-PL" sz="2100" b="1" dirty="0" smtClean="0"/>
              <a:t>mogą wyglądać na wiecznie obrażonych, „naburmuszonych”, zbuntowanych, </a:t>
            </a:r>
            <a:endParaRPr lang="pl-PL" sz="2100" b="1" dirty="0"/>
          </a:p>
          <a:p>
            <a:pPr>
              <a:buFontTx/>
              <a:buChar char="-"/>
            </a:pPr>
            <a:r>
              <a:rPr lang="pl-PL" sz="2100" b="1" dirty="0" smtClean="0"/>
              <a:t>mogą sprawiać wrażenie niegrzecznych, nieprzystosowanych</a:t>
            </a:r>
            <a:r>
              <a:rPr lang="pl-PL" sz="2100" b="1" dirty="0"/>
              <a:t>,</a:t>
            </a:r>
            <a:endParaRPr lang="pl-PL" sz="2100" b="1" dirty="0" smtClean="0"/>
          </a:p>
          <a:p>
            <a:pPr>
              <a:buFontTx/>
              <a:buChar char="-"/>
            </a:pPr>
            <a:r>
              <a:rPr lang="pl-PL" sz="2100" b="1" dirty="0"/>
              <a:t>o</a:t>
            </a:r>
            <a:r>
              <a:rPr lang="pl-PL" sz="2100" b="1" dirty="0" smtClean="0"/>
              <a:t>dmawiają współpracy, niszczą przedmioty.</a:t>
            </a:r>
          </a:p>
          <a:p>
            <a:r>
              <a:rPr lang="pl-PL" sz="2100" dirty="0" smtClean="0"/>
              <a:t>Zaburzenia snu i łaknienia częściej występują u nastolatków.</a:t>
            </a:r>
          </a:p>
          <a:p>
            <a:r>
              <a:rPr lang="pl-PL" sz="2100" dirty="0" smtClean="0"/>
              <a:t>U dzieci częstsze są bóle głowy, brzucha, nudności, biegunki.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W depresji widoczna jest zmiana zachowania w stosunku do wcześniejszego.</a:t>
            </a:r>
          </a:p>
          <a:p>
            <a:r>
              <a:rPr lang="pl-PL" dirty="0" smtClean="0"/>
              <a:t>Mogą pojawić się zachowania ryzykowne, autoagresja, sięganie po substancje psychoaktywne oraz próby samobójcze.</a:t>
            </a:r>
          </a:p>
          <a:p>
            <a:r>
              <a:rPr lang="pl-PL" dirty="0" smtClean="0"/>
              <a:t>60% nastolatków z depresją ma myśli samobójcze, 30% podejmuje próbę odebrania sobie życia.</a:t>
            </a:r>
          </a:p>
          <a:p>
            <a:pPr>
              <a:buNone/>
            </a:pPr>
            <a:r>
              <a:rPr lang="pl-PL" b="1" u="sng" dirty="0" smtClean="0"/>
              <a:t>Niepokojące powinny być:</a:t>
            </a:r>
          </a:p>
          <a:p>
            <a:pPr>
              <a:buFontTx/>
              <a:buChar char="-"/>
            </a:pPr>
            <a:r>
              <a:rPr lang="pl-PL" dirty="0" smtClean="0"/>
              <a:t>wypowiedzi na temat bezsensowności życia, beznadziei</a:t>
            </a:r>
          </a:p>
          <a:p>
            <a:pPr>
              <a:buFontTx/>
              <a:buChar char="-"/>
            </a:pPr>
            <a:r>
              <a:rPr lang="pl-PL" dirty="0" smtClean="0"/>
              <a:t>mówienie o śmierci </a:t>
            </a:r>
          </a:p>
          <a:p>
            <a:pPr>
              <a:buFontTx/>
              <a:buChar char="-"/>
            </a:pPr>
            <a:r>
              <a:rPr lang="pl-PL" dirty="0" smtClean="0"/>
              <a:t>rozdawanie swoich rzeczy</a:t>
            </a:r>
          </a:p>
          <a:p>
            <a:pPr>
              <a:buFontTx/>
              <a:buChar char="-"/>
            </a:pPr>
            <a:r>
              <a:rPr lang="pl-PL" dirty="0" smtClean="0"/>
              <a:t>unikanie kontaktów, również z bliskimi, izolowanie się</a:t>
            </a:r>
          </a:p>
          <a:p>
            <a:pPr>
              <a:buFontTx/>
              <a:buChar char="-"/>
            </a:pPr>
            <a:r>
              <a:rPr lang="pl-PL" dirty="0" smtClean="0"/>
              <a:t>podejmowanie wcześniej prób samobójczych</a:t>
            </a:r>
          </a:p>
          <a:p>
            <a:pPr>
              <a:buFontTx/>
              <a:buChar char="-"/>
            </a:pPr>
            <a:r>
              <a:rPr lang="pl-PL" dirty="0" smtClean="0"/>
              <a:t>przejawianie zachowań ryzykownych, okaleczanie się, sięganie po używki</a:t>
            </a:r>
          </a:p>
          <a:p>
            <a:pPr>
              <a:buFontTx/>
              <a:buChar char="-"/>
            </a:pPr>
            <a:r>
              <a:rPr lang="pl-PL" dirty="0" smtClean="0"/>
              <a:t>doświadczenie utraty bliskiej relacji lub osoby</a:t>
            </a:r>
          </a:p>
          <a:p>
            <a:pPr>
              <a:buFontTx/>
              <a:buChar char="-"/>
            </a:pPr>
            <a:r>
              <a:rPr lang="pl-PL" dirty="0" smtClean="0"/>
              <a:t>zainteresowanie tematyką śmierci, reinkarnacji, życia po śmierci, fascynacja osobami, które popełniły samobójstwo. </a:t>
            </a:r>
          </a:p>
          <a:p>
            <a:pPr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Sytuacja trudna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ymaga wyjścia ze strefy komfortu. </a:t>
            </a:r>
          </a:p>
          <a:p>
            <a:r>
              <a:rPr lang="pl-PL" dirty="0" smtClean="0"/>
              <a:t>To różne sytuacje z życia rodzinnego i szkolnego, np. publiczny występ na akademii, zmiana nauczyciela, pobieranie krwi. Dla każdego, co innego może być sytuacją trudną. </a:t>
            </a:r>
          </a:p>
          <a:p>
            <a:r>
              <a:rPr lang="pl-PL" dirty="0" smtClean="0"/>
              <a:t>Ważne, aby te sytuacje nie występowały za często </a:t>
            </a:r>
            <a:br>
              <a:rPr lang="pl-PL" dirty="0" smtClean="0"/>
            </a:br>
            <a:r>
              <a:rPr lang="pl-PL" dirty="0" smtClean="0"/>
              <a:t>i były na miarę możliwości dziecka.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pomóc?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Poważnie potraktować wszelkie sygnały.</a:t>
            </a:r>
          </a:p>
          <a:p>
            <a:r>
              <a:rPr lang="pl-PL" dirty="0" smtClean="0"/>
              <a:t>Okazać zainteresowanie, troskę, chęć pomocy.</a:t>
            </a:r>
          </a:p>
          <a:p>
            <a:r>
              <a:rPr lang="pl-PL" dirty="0" smtClean="0"/>
              <a:t>W trakcie rozmowy w cztery oczy wprost zapytać </a:t>
            </a:r>
            <a:br>
              <a:rPr lang="pl-PL" dirty="0" smtClean="0"/>
            </a:br>
            <a:r>
              <a:rPr lang="pl-PL" dirty="0" smtClean="0"/>
              <a:t>o myśli samobójcze.</a:t>
            </a:r>
          </a:p>
          <a:p>
            <a:r>
              <a:rPr lang="pl-PL" dirty="0" smtClean="0"/>
              <a:t>Rozmowa zazwyczaj pomaga rozładować napięcie, przełamać osamotnienie, daje poczucie zrozumienia </a:t>
            </a:r>
            <a:br>
              <a:rPr lang="pl-PL" dirty="0" smtClean="0"/>
            </a:br>
            <a:r>
              <a:rPr lang="pl-PL" dirty="0" smtClean="0"/>
              <a:t>i wsparcia. Pozwala też dostrzec konsekwencje, </a:t>
            </a:r>
            <a:br>
              <a:rPr lang="pl-PL" dirty="0" smtClean="0"/>
            </a:br>
            <a:r>
              <a:rPr lang="pl-PL" dirty="0" smtClean="0"/>
              <a:t>o których nie myślą.</a:t>
            </a:r>
          </a:p>
          <a:p>
            <a:r>
              <a:rPr lang="pl-PL" dirty="0" smtClean="0"/>
              <a:t>W trybie pilnym należy skontaktować się z psychiatrą lub psychologiem klinicznym, którzy oszacują stan psychiczny i zaplanują pomoc.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pl-PL" dirty="0" smtClean="0"/>
              <a:t>W przypadku </a:t>
            </a:r>
            <a:r>
              <a:rPr lang="pl-PL" u="sng" dirty="0" smtClean="0"/>
              <a:t>nasilonych myśli i wyjątkowo złego samopoczucia udać się do szpitala psychiatrycznego </a:t>
            </a:r>
            <a:br>
              <a:rPr lang="pl-PL" u="sng" dirty="0" smtClean="0"/>
            </a:br>
            <a:r>
              <a:rPr lang="pl-PL" u="sng" dirty="0" smtClean="0"/>
              <a:t>z oddziałem dziecięcym, który aktualnie ma ostry dyżur. Na Podkarpaciu jest to jedyny </a:t>
            </a:r>
            <a:r>
              <a:rPr lang="pl-PL" b="1" u="sng" dirty="0" smtClean="0"/>
              <a:t>Kliniczny Oddział Psychiatryczny w Łańcucie przy ulicy Paderewskiego 5.</a:t>
            </a:r>
            <a:r>
              <a:rPr lang="pl-PL" u="sng" dirty="0" smtClean="0"/>
              <a:t> Jeśli nie ma takiej możliwości wezwać karetkę pogotowia. </a:t>
            </a:r>
          </a:p>
          <a:p>
            <a:r>
              <a:rPr lang="pl-PL" dirty="0" smtClean="0"/>
              <a:t>SZYBKA, ZDECYDOWANA INTERWENCJA MOŻE OCALIĆ ŻYCIE DZIECKA.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Pamiętajmy!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Czas</a:t>
            </a:r>
            <a:r>
              <a:rPr lang="pl-PL" dirty="0" smtClean="0"/>
              <a:t> poświęcony dziecku, zwłaszcza dziecku przeżywającemu trudności, kryzysy jest najważniejszą rzeczą, którą możemy mu ofiarować.</a:t>
            </a:r>
          </a:p>
          <a:p>
            <a:r>
              <a:rPr lang="pl-PL" dirty="0" smtClean="0"/>
              <a:t>W sytuacjach bardzo trudnych nie bójmy się szukać </a:t>
            </a:r>
            <a:r>
              <a:rPr lang="pl-PL" b="1" dirty="0" smtClean="0"/>
              <a:t>pomocy</a:t>
            </a:r>
            <a:r>
              <a:rPr lang="pl-PL" dirty="0" smtClean="0"/>
              <a:t> u specjalistów.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1618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Opracowano na podstawie broszury „Dziecko w sytuacji kryzysowej. Wspierająca rola pracowników oświaty”, S. Kluczyńska, L. </a:t>
            </a:r>
            <a:r>
              <a:rPr lang="pl-PL" dirty="0" err="1" smtClean="0"/>
              <a:t>Zabłocka-Żytka</a:t>
            </a:r>
            <a:r>
              <a:rPr lang="pl-PL" dirty="0" smtClean="0"/>
              <a:t>, Wydział Diagnozy i Współpracy z </a:t>
            </a:r>
            <a:r>
              <a:rPr lang="pl-PL" smtClean="0"/>
              <a:t>Poradniami Psychologiczno-Pedagogicznymi.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303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u="sng" dirty="0" smtClean="0"/>
              <a:t>Sytuacja kryzysowa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Poważniejsza od sytuacji trudnej i wywołująca większe napięcie oraz utratę równowagi emocjonalnej. Często jest nieprzewidziana i wymaga zastosowania nowych sposobów radzenia sobie.</a:t>
            </a:r>
          </a:p>
          <a:p>
            <a:r>
              <a:rPr lang="pl-PL" dirty="0" smtClean="0"/>
              <a:t>To np. trudność w wyborze szkoły, pojawienie się choroby przewlekłej u dziecka, częste kłótnie czy ostatecznie rozwód rodziców.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Skutki przeciążenia i braku wsparcia w sytuacji kryzysowej</a:t>
            </a:r>
            <a:endParaRPr lang="pl-PL" u="sng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u="sng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 ZABURZENIA EMOCJONALNE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 ZABURZENIA PSYCHOSOMATYCZNE (ZDROWIE)</a:t>
            </a:r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ZABURZENIA POZNAWCZE</a:t>
            </a:r>
          </a:p>
          <a:p>
            <a:pPr>
              <a:buFont typeface="Wingdings" pitchFamily="2" charset="2"/>
              <a:buChar char="q"/>
            </a:pPr>
            <a:r>
              <a:rPr lang="pl-PL" dirty="0"/>
              <a:t> </a:t>
            </a:r>
            <a:r>
              <a:rPr lang="pl-PL" dirty="0" smtClean="0"/>
              <a:t>ZABURZENIA RELACJI SPOŁECZNYCH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Zaburzenia emocjonalne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lęk,</a:t>
            </a:r>
          </a:p>
          <a:p>
            <a:r>
              <a:rPr lang="pl-PL" dirty="0" smtClean="0"/>
              <a:t>smutek</a:t>
            </a:r>
          </a:p>
          <a:p>
            <a:r>
              <a:rPr lang="pl-PL" dirty="0" smtClean="0"/>
              <a:t>złość</a:t>
            </a:r>
          </a:p>
          <a:p>
            <a:r>
              <a:rPr lang="pl-PL" dirty="0" smtClean="0"/>
              <a:t>bierność</a:t>
            </a:r>
          </a:p>
          <a:p>
            <a:r>
              <a:rPr lang="pl-PL" dirty="0" smtClean="0"/>
              <a:t>wycofanie</a:t>
            </a:r>
          </a:p>
          <a:p>
            <a:r>
              <a:rPr lang="pl-PL" dirty="0" smtClean="0"/>
              <a:t>płaczliwość</a:t>
            </a:r>
          </a:p>
          <a:p>
            <a:r>
              <a:rPr lang="pl-PL" dirty="0" smtClean="0"/>
              <a:t>nadmierne pobudzenie, nadruchliwość, niepokój</a:t>
            </a:r>
          </a:p>
          <a:p>
            <a:r>
              <a:rPr lang="pl-PL" dirty="0" smtClean="0"/>
              <a:t>agresja (bójki, wulgarność, niszczenie przedmiotów)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psychosomatyczne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bóle brzucha, biegunki, mdłości</a:t>
            </a:r>
          </a:p>
          <a:p>
            <a:r>
              <a:rPr lang="pl-PL" dirty="0" smtClean="0"/>
              <a:t>bóle głowy</a:t>
            </a:r>
          </a:p>
          <a:p>
            <a:r>
              <a:rPr lang="pl-PL" dirty="0" smtClean="0"/>
              <a:t>trudności ze snem</a:t>
            </a:r>
          </a:p>
          <a:p>
            <a:r>
              <a:rPr lang="pl-PL" dirty="0" smtClean="0"/>
              <a:t>brak apetytu/objadanie się</a:t>
            </a:r>
          </a:p>
          <a:p>
            <a:r>
              <a:rPr lang="pl-PL" dirty="0" smtClean="0"/>
              <a:t>częste infekcje</a:t>
            </a:r>
          </a:p>
          <a:p>
            <a:r>
              <a:rPr lang="pl-PL" dirty="0" smtClean="0"/>
              <a:t>zaburzenia miesiączkowania</a:t>
            </a:r>
          </a:p>
          <a:p>
            <a:r>
              <a:rPr lang="pl-PL" dirty="0" smtClean="0"/>
              <a:t>zaburzenia endokrynologiczne</a:t>
            </a:r>
          </a:p>
          <a:p>
            <a:pPr>
              <a:buNone/>
            </a:pPr>
            <a:r>
              <a:rPr lang="pl-PL" dirty="0" smtClean="0"/>
              <a:t>SKUTEK: Zaburzenia – absencja w szkole – trudności </a:t>
            </a:r>
            <a:br>
              <a:rPr lang="pl-PL" dirty="0" smtClean="0"/>
            </a:br>
            <a:r>
              <a:rPr lang="pl-PL" dirty="0" smtClean="0"/>
              <a:t>w nauce/ relacjach z rówieśnikami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poznawcze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Są to zaburzenia:</a:t>
            </a:r>
          </a:p>
          <a:p>
            <a:r>
              <a:rPr lang="pl-PL" dirty="0" smtClean="0"/>
              <a:t>koncentracji</a:t>
            </a:r>
          </a:p>
          <a:p>
            <a:r>
              <a:rPr lang="pl-PL" dirty="0" smtClean="0"/>
              <a:t>uwagi </a:t>
            </a:r>
          </a:p>
          <a:p>
            <a:r>
              <a:rPr lang="pl-PL" dirty="0" smtClean="0"/>
              <a:t>pamięci</a:t>
            </a:r>
          </a:p>
          <a:p>
            <a:r>
              <a:rPr lang="pl-PL" dirty="0" smtClean="0"/>
              <a:t>logicznego myślenia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Zburzenia sfery społecznej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wycofanie z kontaktów z rówieśnikami</a:t>
            </a:r>
          </a:p>
          <a:p>
            <a:r>
              <a:rPr lang="pl-PL" dirty="0" smtClean="0"/>
              <a:t>niechęć w chodzeniu do szkoły</a:t>
            </a:r>
          </a:p>
          <a:p>
            <a:r>
              <a:rPr lang="pl-PL" dirty="0" smtClean="0"/>
              <a:t>wchodzenie w konflikty z nauczycielami, rówieśnikami, członkami rodziny</a:t>
            </a:r>
          </a:p>
          <a:p>
            <a:r>
              <a:rPr lang="pl-PL" dirty="0" smtClean="0"/>
              <a:t>samotne spędzanie przerw i czasu wolnego</a:t>
            </a:r>
          </a:p>
          <a:p>
            <a:r>
              <a:rPr lang="pl-PL" dirty="0" smtClean="0"/>
              <a:t>samoizolacja społeczna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Ważne 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sytuacji kryzysowej podstawowe jest wsparcie !!!</a:t>
            </a:r>
          </a:p>
          <a:p>
            <a:r>
              <a:rPr lang="pl-PL" dirty="0" smtClean="0"/>
              <a:t>Należy zapewnić możliwość odreagowania silnych emocji (już na poziomie rozmowy). Tłumienie ich </a:t>
            </a:r>
            <a:br>
              <a:rPr lang="pl-PL" dirty="0" smtClean="0"/>
            </a:br>
            <a:r>
              <a:rPr lang="pl-PL" dirty="0" smtClean="0"/>
              <a:t>w sobie jest destrukcyjne.</a:t>
            </a:r>
          </a:p>
          <a:p>
            <a:r>
              <a:rPr lang="pl-PL" dirty="0" smtClean="0"/>
              <a:t>Potrzebna jest pomoc dorosłego w analizie i zrozumieniu danej sytuacji kryzysowej.</a:t>
            </a:r>
          </a:p>
          <a:p>
            <a:r>
              <a:rPr lang="pl-PL" dirty="0" smtClean="0"/>
              <a:t>Jeśli możliwe - powrót do funkcjonowania sprzed sytuacji kryzysowej.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280</TotalTime>
  <Words>859</Words>
  <Application>Microsoft Office PowerPoint</Application>
  <PresentationFormat>Pokaz na ekranie (4:3)</PresentationFormat>
  <Paragraphs>133</Paragraphs>
  <Slides>23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Calibri</vt:lpstr>
      <vt:lpstr>Constantia</vt:lpstr>
      <vt:lpstr>Wingdings</vt:lpstr>
      <vt:lpstr>Wingdings 2</vt:lpstr>
      <vt:lpstr>Przepływ</vt:lpstr>
      <vt:lpstr>Dziecko w kryzysie</vt:lpstr>
      <vt:lpstr>Sytuacja trudna</vt:lpstr>
      <vt:lpstr>Sytuacja kryzysowa</vt:lpstr>
      <vt:lpstr>Skutki przeciążenia i braku wsparcia w sytuacji kryzysowej</vt:lpstr>
      <vt:lpstr>Zaburzenia emocjonalne</vt:lpstr>
      <vt:lpstr>Zaburzenia psychosomatyczne</vt:lpstr>
      <vt:lpstr>Zaburzenia poznawcze</vt:lpstr>
      <vt:lpstr>Zburzenia sfery społecznej</vt:lpstr>
      <vt:lpstr>Ważne !</vt:lpstr>
      <vt:lpstr>Sytuacje traumatyczne</vt:lpstr>
      <vt:lpstr>Zespół Stresu Pourazowego PTSD</vt:lpstr>
      <vt:lpstr>Prezentacja programu PowerPoint</vt:lpstr>
      <vt:lpstr>Prezentacja programu PowerPoint</vt:lpstr>
      <vt:lpstr>Prezentacja programu PowerPoint</vt:lpstr>
      <vt:lpstr>Depresja</vt:lpstr>
      <vt:lpstr>Prezentacja programu PowerPoint</vt:lpstr>
      <vt:lpstr>Diagnoza depresji</vt:lpstr>
      <vt:lpstr>Objawy depresji</vt:lpstr>
      <vt:lpstr>Prezentacja programu PowerPoint</vt:lpstr>
      <vt:lpstr>Jak pomóc?</vt:lpstr>
      <vt:lpstr>Prezentacja programu PowerPoint</vt:lpstr>
      <vt:lpstr>Pamiętajmy!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Dziecko w kryzysie</dc:title>
  <dc:creator>Admin</dc:creator>
  <cp:lastModifiedBy>uczen</cp:lastModifiedBy>
  <cp:revision>46</cp:revision>
  <dcterms:created xsi:type="dcterms:W3CDTF">2023-02-05T19:55:14Z</dcterms:created>
  <dcterms:modified xsi:type="dcterms:W3CDTF">2023-02-07T09:24:58Z</dcterms:modified>
</cp:coreProperties>
</file>