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Georgia" pitchFamily="18" charset="0"/>
      <p:regular r:id="rId11"/>
      <p:bold r:id="rId12"/>
      <p:italic r:id="rId13"/>
      <p:boldItalic r:id="rId14"/>
    </p:embeddedFont>
    <p:embeddedFont>
      <p:font typeface="Lato" charset="-18"/>
      <p:regular r:id="rId15"/>
      <p:bold r:id="rId16"/>
      <p:italic r:id="rId17"/>
      <p:boldItalic r:id="rId18"/>
    </p:embeddedFont>
    <p:embeddedFont>
      <p:font typeface="Playfair Display" pitchFamily="2" charset="-18"/>
      <p:regular r:id="rId19"/>
      <p:bold r:id="rId20"/>
      <p:italic r:id="rId21"/>
      <p:boldItalic r:id="rId22"/>
    </p:embeddedFont>
    <p:embeddedFont>
      <p:font typeface="Roboto"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18d56436f2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18d56436f2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8d56436f2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18d56436f2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8d56436f2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8d56436f2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8d56436f2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8d56436f2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8d56436f2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8d56436f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18d56436f2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18d56436f2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8d56436f2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18d56436f2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l.tripnholidays.com/1162-buckingham-palace-eng-l-bpa-p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pl">
                <a:latin typeface="Georgia"/>
                <a:ea typeface="Georgia"/>
                <a:cs typeface="Georgia"/>
                <a:sym typeface="Georgia"/>
              </a:rPr>
              <a:t>Buckingham Palace</a:t>
            </a:r>
            <a:endParaRPr>
              <a:latin typeface="Georgia"/>
              <a:ea typeface="Georgia"/>
              <a:cs typeface="Georgia"/>
              <a:sym typeface="Georgia"/>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90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Georgia"/>
                <a:ea typeface="Georgia"/>
                <a:cs typeface="Georgia"/>
                <a:sym typeface="Georgia"/>
              </a:rPr>
              <a:t>General information</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None/>
            </a:pPr>
            <a:r>
              <a:rPr lang="pl" sz="2100">
                <a:solidFill>
                  <a:srgbClr val="202124"/>
                </a:solidFill>
                <a:highlight>
                  <a:srgbClr val="F8F9FA"/>
                </a:highlight>
                <a:latin typeface="Georgia"/>
                <a:ea typeface="Georgia"/>
                <a:cs typeface="Georgia"/>
                <a:sym typeface="Georgia"/>
              </a:rPr>
              <a:t>Buckingham Palace is the official residence of the British monarch. It is located in the park of St. James between the green park and the private gardens of the Queen of Great Britain. It was built in 1705 as the seat of the city of the Duke of London. Currently, the palace is the seat of the royal family. It is also a place where state ceremonies and official meetings of representatives, heads of state are held. Buckingham Palace is an elegant and sophisticated symbol of London.</a:t>
            </a:r>
            <a:endParaRPr sz="2100">
              <a:solidFill>
                <a:srgbClr val="202124"/>
              </a:solidFill>
              <a:highlight>
                <a:srgbClr val="F8F9FA"/>
              </a:highlight>
              <a:latin typeface="Georgia"/>
              <a:ea typeface="Georgia"/>
              <a:cs typeface="Georgia"/>
              <a:sym typeface="Georgia"/>
            </a:endParaRPr>
          </a:p>
          <a:p>
            <a:pPr marL="0" lvl="0" indent="0" algn="l" rtl="0">
              <a:spcBef>
                <a:spcPts val="0"/>
              </a:spcBef>
              <a:spcAft>
                <a:spcPts val="1200"/>
              </a:spcAft>
              <a:buNone/>
            </a:pPr>
            <a:endParaRPr sz="2100">
              <a:solidFill>
                <a:srgbClr val="202124"/>
              </a:solidFill>
              <a:highlight>
                <a:srgbClr val="F8F9FA"/>
              </a:highlight>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Surface</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2100">
                <a:solidFill>
                  <a:srgbClr val="202124"/>
                </a:solidFill>
                <a:highlight>
                  <a:srgbClr val="F8F9FA"/>
                </a:highlight>
                <a:latin typeface="Georgia"/>
                <a:ea typeface="Georgia"/>
                <a:cs typeface="Georgia"/>
                <a:sym typeface="Georgia"/>
              </a:rPr>
              <a:t>Buckingham Palace is described as a small, well-functioning town.</a:t>
            </a:r>
            <a:endParaRPr sz="2100">
              <a:solidFill>
                <a:srgbClr val="202124"/>
              </a:solidFill>
              <a:highlight>
                <a:srgbClr val="F8F9FA"/>
              </a:highlight>
              <a:latin typeface="Georgia"/>
              <a:ea typeface="Georgia"/>
              <a:cs typeface="Georgia"/>
              <a:sym typeface="Georgia"/>
            </a:endParaRPr>
          </a:p>
          <a:p>
            <a:pPr marL="0" marR="38100" lvl="0" indent="0" algn="l" rtl="0">
              <a:lnSpc>
                <a:spcPct val="128571"/>
              </a:lnSpc>
              <a:spcBef>
                <a:spcPts val="1200"/>
              </a:spcBef>
              <a:spcAft>
                <a:spcPts val="0"/>
              </a:spcAft>
              <a:buNone/>
            </a:pPr>
            <a:r>
              <a:rPr lang="pl" sz="2100">
                <a:solidFill>
                  <a:srgbClr val="202124"/>
                </a:solidFill>
                <a:highlight>
                  <a:srgbClr val="F8F9FA"/>
                </a:highlight>
                <a:latin typeface="Georgia"/>
                <a:ea typeface="Georgia"/>
                <a:cs typeface="Georgia"/>
                <a:sym typeface="Georgia"/>
              </a:rPr>
              <a:t>The total area is 77,000 m². The largest hall of the building is the Great Ballroom. It is 36.6 m long, 18 m wide and 13.5 m high. Since 1992, people from the outside can see some of the representative chambers</a:t>
            </a:r>
            <a:endParaRPr sz="2100">
              <a:solidFill>
                <a:srgbClr val="202124"/>
              </a:solidFill>
              <a:highlight>
                <a:srgbClr val="F8F9FA"/>
              </a:highlight>
              <a:latin typeface="Georgia"/>
              <a:ea typeface="Georgia"/>
              <a:cs typeface="Georgia"/>
              <a:sym typeface="Georgia"/>
            </a:endParaRPr>
          </a:p>
          <a:p>
            <a:pPr marL="0" lvl="0" indent="0" algn="l" rtl="0">
              <a:spcBef>
                <a:spcPts val="0"/>
              </a:spcBef>
              <a:spcAft>
                <a:spcPts val="1200"/>
              </a:spcAft>
              <a:buNone/>
            </a:pPr>
            <a:endParaRPr/>
          </a:p>
        </p:txBody>
      </p:sp>
      <p:pic>
        <p:nvPicPr>
          <p:cNvPr id="73" name="Google Shape;73;p15"/>
          <p:cNvPicPr preferRelativeResize="0"/>
          <p:nvPr/>
        </p:nvPicPr>
        <p:blipFill>
          <a:blip r:embed="rId3">
            <a:alphaModFix/>
          </a:blip>
          <a:stretch>
            <a:fillRect/>
          </a:stretch>
        </p:blipFill>
        <p:spPr>
          <a:xfrm>
            <a:off x="5695888" y="3059013"/>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Interior of the palace</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None/>
            </a:pPr>
            <a:r>
              <a:rPr lang="pl" sz="1700">
                <a:solidFill>
                  <a:srgbClr val="202124"/>
                </a:solidFill>
                <a:highlight>
                  <a:srgbClr val="F8F9FA"/>
                </a:highlight>
                <a:latin typeface="Georgia"/>
                <a:ea typeface="Georgia"/>
                <a:cs typeface="Georgia"/>
                <a:sym typeface="Georgia"/>
              </a:rPr>
              <a:t>Buckingham Palace has 775 rooms. This impressive number includes both royal and guest bedrooms, offices, rooms for employees, as well as rooms used for state administration purposes. But only one of them is so important. The most important place in the entire palace is room 1844. It is in this unique room that St. In memory of Queen Elizabeth II, she gave Christmas messages and received the most important guests. Now her son, King Charles III, has taken over these duties.</a:t>
            </a:r>
            <a:endParaRPr sz="1700">
              <a:solidFill>
                <a:srgbClr val="202124"/>
              </a:solidFill>
              <a:highlight>
                <a:srgbClr val="F8F9FA"/>
              </a:highlight>
              <a:latin typeface="Georgia"/>
              <a:ea typeface="Georgia"/>
              <a:cs typeface="Georgia"/>
              <a:sym typeface="Georgia"/>
            </a:endParaRPr>
          </a:p>
          <a:p>
            <a:pPr marL="0" lvl="0" indent="0" algn="l" rtl="0">
              <a:spcBef>
                <a:spcPts val="0"/>
              </a:spcBef>
              <a:spcAft>
                <a:spcPts val="1200"/>
              </a:spcAft>
              <a:buNone/>
            </a:pPr>
            <a:endParaRPr sz="1400"/>
          </a:p>
        </p:txBody>
      </p:sp>
      <p:pic>
        <p:nvPicPr>
          <p:cNvPr id="80" name="Google Shape;80;p16"/>
          <p:cNvPicPr preferRelativeResize="0"/>
          <p:nvPr/>
        </p:nvPicPr>
        <p:blipFill>
          <a:blip r:embed="rId3">
            <a:alphaModFix/>
          </a:blip>
          <a:stretch>
            <a:fillRect/>
          </a:stretch>
        </p:blipFill>
        <p:spPr>
          <a:xfrm>
            <a:off x="5220250" y="3193550"/>
            <a:ext cx="3037775" cy="176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Triva</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None/>
            </a:pPr>
            <a:r>
              <a:rPr lang="pl" sz="1700">
                <a:solidFill>
                  <a:srgbClr val="202124"/>
                </a:solidFill>
                <a:latin typeface="Georgia"/>
                <a:ea typeface="Georgia"/>
                <a:cs typeface="Georgia"/>
                <a:sym typeface="Georgia"/>
              </a:rPr>
              <a:t>    There are 1,5</a:t>
            </a:r>
            <a:r>
              <a:rPr lang="pl" sz="1600">
                <a:solidFill>
                  <a:srgbClr val="202124"/>
                </a:solidFill>
                <a:latin typeface="Georgia"/>
                <a:ea typeface="Georgia"/>
                <a:cs typeface="Georgia"/>
                <a:sym typeface="Georgia"/>
              </a:rPr>
              <a:t>14 doors and 760 windows in the palace. The windows are washed every six           weeks. </a:t>
            </a:r>
            <a:endParaRPr sz="1600">
              <a:solidFill>
                <a:srgbClr val="202124"/>
              </a:solidFill>
              <a:latin typeface="Georgia"/>
              <a:ea typeface="Georgia"/>
              <a:cs typeface="Georgia"/>
              <a:sym typeface="Georgia"/>
            </a:endParaRPr>
          </a:p>
          <a:p>
            <a:pPr marL="0" marR="38100" lvl="0" indent="0" algn="l" rtl="0">
              <a:lnSpc>
                <a:spcPct val="128571"/>
              </a:lnSpc>
              <a:spcBef>
                <a:spcPts val="0"/>
              </a:spcBef>
              <a:spcAft>
                <a:spcPts val="0"/>
              </a:spcAft>
              <a:buNone/>
            </a:pPr>
            <a:endParaRPr sz="1600">
              <a:solidFill>
                <a:srgbClr val="000000"/>
              </a:solidFill>
              <a:latin typeface="Georgia"/>
              <a:ea typeface="Georgia"/>
              <a:cs typeface="Georgia"/>
              <a:sym typeface="Georgia"/>
            </a:endParaRPr>
          </a:p>
          <a:p>
            <a:pPr marL="0" marR="38100" lvl="0" indent="0" algn="l" rtl="0">
              <a:lnSpc>
                <a:spcPct val="128571"/>
              </a:lnSpc>
              <a:spcBef>
                <a:spcPts val="0"/>
              </a:spcBef>
              <a:spcAft>
                <a:spcPts val="0"/>
              </a:spcAft>
              <a:buNone/>
            </a:pPr>
            <a:r>
              <a:rPr lang="pl" sz="1600">
                <a:solidFill>
                  <a:srgbClr val="000000"/>
                </a:solidFill>
                <a:latin typeface="Georgia"/>
                <a:ea typeface="Georgia"/>
                <a:cs typeface="Georgia"/>
                <a:sym typeface="Georgia"/>
              </a:rPr>
              <a:t>  Edward Jones, known as "Boy Jones", broke into the palace three times between 1838 and 1841. After his first break-in, at the age of 14, he was caught by the police</a:t>
            </a:r>
            <a:endParaRPr sz="1600">
              <a:solidFill>
                <a:srgbClr val="000000"/>
              </a:solidFill>
              <a:latin typeface="Georgia"/>
              <a:ea typeface="Georgia"/>
              <a:cs typeface="Georgia"/>
              <a:sym typeface="Georgia"/>
            </a:endParaRPr>
          </a:p>
          <a:p>
            <a:pPr marL="0" lvl="0" indent="0" algn="ctr" rtl="0">
              <a:spcBef>
                <a:spcPts val="0"/>
              </a:spcBef>
              <a:spcAft>
                <a:spcPts val="0"/>
              </a:spcAft>
              <a:buNone/>
            </a:pPr>
            <a:endParaRPr sz="1600">
              <a:solidFill>
                <a:srgbClr val="000000"/>
              </a:solidFill>
              <a:latin typeface="Georgia"/>
              <a:ea typeface="Georgia"/>
              <a:cs typeface="Georgia"/>
              <a:sym typeface="Georgia"/>
            </a:endParaRPr>
          </a:p>
          <a:p>
            <a:pPr marL="0" lvl="0" indent="0" algn="l" rtl="0">
              <a:spcBef>
                <a:spcPts val="1200"/>
              </a:spcBef>
              <a:spcAft>
                <a:spcPts val="0"/>
              </a:spcAft>
              <a:buNone/>
            </a:pPr>
            <a:r>
              <a:rPr lang="pl" sz="1600">
                <a:solidFill>
                  <a:srgbClr val="000000"/>
                </a:solidFill>
                <a:latin typeface="Georgia"/>
                <a:ea typeface="Georgia"/>
                <a:cs typeface="Georgia"/>
                <a:sym typeface="Georgia"/>
              </a:rPr>
              <a:t>  Although Buckingham Palace is the private residence of the British monarch, in August and September, when the Queen is on holiday, some of the apartments can be visited</a:t>
            </a:r>
            <a:endParaRPr sz="1600">
              <a:solidFill>
                <a:srgbClr val="000000"/>
              </a:solidFill>
              <a:latin typeface="Georgia"/>
              <a:ea typeface="Georgia"/>
              <a:cs typeface="Georgia"/>
              <a:sym typeface="Georgia"/>
            </a:endParaRPr>
          </a:p>
          <a:p>
            <a:pPr marL="0" marR="38100" lvl="0" indent="0" algn="l" rtl="0">
              <a:lnSpc>
                <a:spcPct val="128571"/>
              </a:lnSpc>
              <a:spcBef>
                <a:spcPts val="1200"/>
              </a:spcBef>
              <a:spcAft>
                <a:spcPts val="0"/>
              </a:spcAft>
              <a:buNone/>
            </a:pPr>
            <a:r>
              <a:rPr lang="pl" sz="1600">
                <a:solidFill>
                  <a:srgbClr val="202124"/>
                </a:solidFill>
                <a:highlight>
                  <a:srgbClr val="F8F9FA"/>
                </a:highlight>
                <a:latin typeface="Georgia"/>
                <a:ea typeface="Georgia"/>
                <a:cs typeface="Georgia"/>
                <a:sym typeface="Georgia"/>
              </a:rPr>
              <a:t>  Pałac Buckingham to największy pałac na świecie</a:t>
            </a:r>
            <a:endParaRPr sz="1600">
              <a:solidFill>
                <a:srgbClr val="202124"/>
              </a:solidFill>
              <a:highlight>
                <a:srgbClr val="F8F9FA"/>
              </a:highlight>
              <a:latin typeface="Georgia"/>
              <a:ea typeface="Georgia"/>
              <a:cs typeface="Georgia"/>
              <a:sym typeface="Georgia"/>
            </a:endParaRPr>
          </a:p>
          <a:p>
            <a:pPr marL="0" lvl="0" indent="0" algn="l" rtl="0">
              <a:spcBef>
                <a:spcPts val="0"/>
              </a:spcBef>
              <a:spcAft>
                <a:spcPts val="1200"/>
              </a:spcAft>
              <a:buNone/>
            </a:pPr>
            <a:endParaRPr sz="1600">
              <a:solidFill>
                <a:srgbClr val="000000"/>
              </a:solidFill>
              <a:latin typeface="Georgia"/>
              <a:ea typeface="Georgia"/>
              <a:cs typeface="Georgia"/>
              <a:sym typeface="Georgia"/>
            </a:endParaRPr>
          </a:p>
        </p:txBody>
      </p:sp>
      <p:sp>
        <p:nvSpPr>
          <p:cNvPr id="87" name="Google Shape;87;p17"/>
          <p:cNvSpPr/>
          <p:nvPr/>
        </p:nvSpPr>
        <p:spPr>
          <a:xfrm>
            <a:off x="422225" y="1328100"/>
            <a:ext cx="99900" cy="138300"/>
          </a:xfrm>
          <a:prstGeom prst="ellipse">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2124"/>
              </a:solidFill>
            </a:endParaRPr>
          </a:p>
        </p:txBody>
      </p:sp>
      <p:sp>
        <p:nvSpPr>
          <p:cNvPr id="88" name="Google Shape;88;p17"/>
          <p:cNvSpPr/>
          <p:nvPr/>
        </p:nvSpPr>
        <p:spPr>
          <a:xfrm>
            <a:off x="353125" y="2257000"/>
            <a:ext cx="99900" cy="138300"/>
          </a:xfrm>
          <a:prstGeom prst="ellipse">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311700" y="3308725"/>
            <a:ext cx="99900" cy="138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311700" y="3807725"/>
            <a:ext cx="99900" cy="138300"/>
          </a:xfrm>
          <a:prstGeom prst="ellipse">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5775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Visiting the castle</a:t>
            </a:r>
            <a:endParaRPr/>
          </a:p>
        </p:txBody>
      </p:sp>
      <p:sp>
        <p:nvSpPr>
          <p:cNvPr id="96" name="Google Shape;9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marR="38100" lvl="0" indent="0" algn="l" rtl="0">
              <a:lnSpc>
                <a:spcPct val="128571"/>
              </a:lnSpc>
              <a:spcBef>
                <a:spcPts val="0"/>
              </a:spcBef>
              <a:spcAft>
                <a:spcPts val="0"/>
              </a:spcAft>
              <a:buNone/>
            </a:pPr>
            <a:r>
              <a:rPr lang="pl" sz="2261">
                <a:solidFill>
                  <a:srgbClr val="202124"/>
                </a:solidFill>
                <a:latin typeface="Georgia"/>
                <a:ea typeface="Georgia"/>
                <a:cs typeface="Georgia"/>
                <a:sym typeface="Georgia"/>
              </a:rPr>
              <a:t>A regular ticket for the Buckingham Palace visit is £30, a youth ticket for 18-24 year olds is £19.50, a child ticket is £16.50. The same as tickets for the disa</a:t>
            </a:r>
            <a:endParaRPr sz="2261">
              <a:solidFill>
                <a:srgbClr val="202124"/>
              </a:solidFill>
              <a:latin typeface="Georgia"/>
              <a:ea typeface="Georgia"/>
              <a:cs typeface="Georgia"/>
              <a:sym typeface="Georgia"/>
            </a:endParaRPr>
          </a:p>
          <a:p>
            <a:pPr marL="0" marR="38100" lvl="0" indent="0" algn="l" rtl="0">
              <a:lnSpc>
                <a:spcPct val="128571"/>
              </a:lnSpc>
              <a:spcBef>
                <a:spcPts val="0"/>
              </a:spcBef>
              <a:spcAft>
                <a:spcPts val="0"/>
              </a:spcAft>
              <a:buNone/>
            </a:pPr>
            <a:r>
              <a:rPr lang="pl" sz="2100">
                <a:solidFill>
                  <a:srgbClr val="202124"/>
                </a:solidFill>
                <a:latin typeface="Georgia"/>
                <a:ea typeface="Georgia"/>
                <a:cs typeface="Georgia"/>
                <a:sym typeface="Georgia"/>
              </a:rPr>
              <a:t>What can you visit in the palace?</a:t>
            </a:r>
            <a:endParaRPr sz="2100">
              <a:solidFill>
                <a:srgbClr val="202124"/>
              </a:solidFill>
              <a:latin typeface="Georgia"/>
              <a:ea typeface="Georgia"/>
              <a:cs typeface="Georgia"/>
              <a:sym typeface="Georgia"/>
            </a:endParaRPr>
          </a:p>
          <a:p>
            <a:pPr marL="0" marR="38100" lvl="0" indent="0" algn="l" rtl="0">
              <a:lnSpc>
                <a:spcPct val="128571"/>
              </a:lnSpc>
              <a:spcBef>
                <a:spcPts val="0"/>
              </a:spcBef>
              <a:spcAft>
                <a:spcPts val="0"/>
              </a:spcAft>
              <a:buNone/>
            </a:pPr>
            <a:endParaRPr sz="16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100000"/>
              <a:buFont typeface="Roboto"/>
              <a:buChar char="●"/>
            </a:pPr>
            <a:r>
              <a:rPr lang="pl" sz="1300">
                <a:solidFill>
                  <a:srgbClr val="5B0F00"/>
                </a:solidFill>
                <a:uFill>
                  <a:noFill/>
                </a:u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pl" sz="2100">
                <a:solidFill>
                  <a:srgbClr val="202124"/>
                </a:solidFill>
                <a:latin typeface="Georgia"/>
                <a:ea typeface="Georgia"/>
                <a:cs typeface="Georgia"/>
                <a:sym typeface="Georgia"/>
              </a:rPr>
              <a:t>changing of the guard</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State rooms</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Royal Seagulls</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Queen's Gallery</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Clarence's house</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Green park</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Buckingham Palace Gardens</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Home Cavalry Museum</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Elizabeth || Monument</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61904"/>
              <a:buFont typeface="Georgia"/>
              <a:buChar char="●"/>
            </a:pPr>
            <a:r>
              <a:rPr lang="pl" sz="2100">
                <a:solidFill>
                  <a:srgbClr val="202124"/>
                </a:solidFill>
                <a:latin typeface="Georgia"/>
                <a:ea typeface="Georgia"/>
                <a:cs typeface="Georgia"/>
                <a:sym typeface="Georgia"/>
              </a:rPr>
              <a:t> Guardian Museum</a:t>
            </a:r>
            <a:endParaRPr sz="2100">
              <a:solidFill>
                <a:srgbClr val="202124"/>
              </a:solidFill>
              <a:latin typeface="Georgia"/>
              <a:ea typeface="Georgia"/>
              <a:cs typeface="Georgia"/>
              <a:sym typeface="Georgia"/>
            </a:endParaRPr>
          </a:p>
          <a:p>
            <a:pPr marL="838200" lvl="0" indent="-274002" algn="l" rtl="0">
              <a:spcBef>
                <a:spcPts val="0"/>
              </a:spcBef>
              <a:spcAft>
                <a:spcPts val="0"/>
              </a:spcAft>
              <a:buClr>
                <a:srgbClr val="5B0F00"/>
              </a:buClr>
              <a:buSzPct val="100000"/>
              <a:buFont typeface="Roboto"/>
              <a:buChar char="●"/>
            </a:pPr>
            <a:endParaRPr sz="1300">
              <a:solidFill>
                <a:srgbClr val="5B0F00"/>
              </a:solidFill>
              <a:highlight>
                <a:srgbClr val="FAFAFA"/>
              </a:highlight>
              <a:latin typeface="Roboto"/>
              <a:ea typeface="Roboto"/>
              <a:cs typeface="Roboto"/>
              <a:sym typeface="Roboto"/>
            </a:endParaRPr>
          </a:p>
          <a:p>
            <a:pPr marL="0" marR="38100" lvl="0" indent="0" algn="l" rtl="0">
              <a:lnSpc>
                <a:spcPct val="128571"/>
              </a:lnSpc>
              <a:spcBef>
                <a:spcPts val="2300"/>
              </a:spcBef>
              <a:spcAft>
                <a:spcPts val="0"/>
              </a:spcAft>
              <a:buNone/>
            </a:pPr>
            <a:endParaRPr sz="1600">
              <a:solidFill>
                <a:srgbClr val="202124"/>
              </a:solidFill>
              <a:latin typeface="Georgia"/>
              <a:ea typeface="Georgia"/>
              <a:cs typeface="Georgia"/>
              <a:sym typeface="Georgia"/>
            </a:endParaRPr>
          </a:p>
          <a:p>
            <a:pPr marL="0" lvl="0" indent="0" algn="l" rtl="0">
              <a:spcBef>
                <a:spcPts val="0"/>
              </a:spcBef>
              <a:spcAft>
                <a:spcPts val="1200"/>
              </a:spcAft>
              <a:buNone/>
            </a:pPr>
            <a:endParaRPr/>
          </a:p>
        </p:txBody>
      </p:sp>
      <p:pic>
        <p:nvPicPr>
          <p:cNvPr id="97" name="Google Shape;97;p18"/>
          <p:cNvPicPr preferRelativeResize="0"/>
          <p:nvPr/>
        </p:nvPicPr>
        <p:blipFill>
          <a:blip r:embed="rId4">
            <a:alphaModFix/>
          </a:blip>
          <a:stretch>
            <a:fillRect/>
          </a:stretch>
        </p:blipFill>
        <p:spPr>
          <a:xfrm>
            <a:off x="3961246" y="1627525"/>
            <a:ext cx="4292426" cy="2854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Summary</a:t>
            </a:r>
            <a:endParaRPr/>
          </a:p>
        </p:txBody>
      </p:sp>
      <p:sp>
        <p:nvSpPr>
          <p:cNvPr id="103" name="Google Shape;103;p19"/>
          <p:cNvSpPr txBox="1">
            <a:spLocks noGrp="1"/>
          </p:cNvSpPr>
          <p:nvPr>
            <p:ph type="body" idx="1"/>
          </p:nvPr>
        </p:nvSpPr>
        <p:spPr>
          <a:xfrm>
            <a:off x="311700" y="1129450"/>
            <a:ext cx="8520600" cy="34164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Clr>
                <a:schemeClr val="dk1"/>
              </a:buClr>
              <a:buSzPts val="2000"/>
              <a:buFont typeface="Georgia"/>
              <a:buAutoNum type="arabicPeriod"/>
            </a:pPr>
            <a:r>
              <a:rPr lang="pl-PL" sz="2000" b="1" dirty="0" smtClean="0">
                <a:solidFill>
                  <a:schemeClr val="dk1"/>
                </a:solidFill>
                <a:latin typeface="Georgia"/>
                <a:ea typeface="Georgia"/>
                <a:cs typeface="Georgia"/>
                <a:sym typeface="Georgia"/>
              </a:rPr>
              <a:t>General </a:t>
            </a:r>
            <a:r>
              <a:rPr lang="pl-PL" sz="2000" b="1" dirty="0" err="1" smtClean="0">
                <a:solidFill>
                  <a:schemeClr val="dk1"/>
                </a:solidFill>
                <a:latin typeface="Georgia"/>
                <a:ea typeface="Georgia"/>
                <a:cs typeface="Georgia"/>
                <a:sym typeface="Georgia"/>
              </a:rPr>
              <a:t>information</a:t>
            </a:r>
            <a:endParaRPr sz="2000" b="1">
              <a:solidFill>
                <a:schemeClr val="dk1"/>
              </a:solidFill>
              <a:latin typeface="Georgia"/>
              <a:ea typeface="Georgia"/>
              <a:cs typeface="Georgia"/>
              <a:sym typeface="Georgia"/>
            </a:endParaRPr>
          </a:p>
          <a:p>
            <a:pPr marL="457200" lvl="0" indent="-355600" algn="l" rtl="0">
              <a:lnSpc>
                <a:spcPct val="100000"/>
              </a:lnSpc>
              <a:spcBef>
                <a:spcPts val="0"/>
              </a:spcBef>
              <a:spcAft>
                <a:spcPts val="0"/>
              </a:spcAft>
              <a:buClr>
                <a:schemeClr val="dk1"/>
              </a:buClr>
              <a:buSzPts val="2000"/>
              <a:buFont typeface="Georgia"/>
              <a:buAutoNum type="arabicPeriod"/>
            </a:pPr>
            <a:r>
              <a:rPr lang="pl" sz="2000" b="1" dirty="0" smtClean="0">
                <a:solidFill>
                  <a:schemeClr val="dk1"/>
                </a:solidFill>
                <a:latin typeface="Georgia"/>
                <a:ea typeface="Georgia"/>
                <a:cs typeface="Georgia"/>
                <a:sym typeface="Georgia"/>
              </a:rPr>
              <a:t>Surface</a:t>
            </a:r>
            <a:endParaRPr sz="2000" b="1">
              <a:solidFill>
                <a:schemeClr val="dk1"/>
              </a:solidFill>
              <a:latin typeface="Georgia"/>
              <a:ea typeface="Georgia"/>
              <a:cs typeface="Georgia"/>
              <a:sym typeface="Georgia"/>
            </a:endParaRPr>
          </a:p>
          <a:p>
            <a:pPr marL="457200" lvl="0" indent="-355600" algn="l" rtl="0">
              <a:lnSpc>
                <a:spcPct val="100000"/>
              </a:lnSpc>
              <a:spcBef>
                <a:spcPts val="0"/>
              </a:spcBef>
              <a:spcAft>
                <a:spcPts val="0"/>
              </a:spcAft>
              <a:buClr>
                <a:schemeClr val="dk1"/>
              </a:buClr>
              <a:buSzPts val="2000"/>
              <a:buFont typeface="Georgia"/>
              <a:buAutoNum type="arabicPeriod"/>
            </a:pPr>
            <a:r>
              <a:rPr lang="pl" sz="2000" b="1" dirty="0" smtClean="0">
                <a:solidFill>
                  <a:schemeClr val="dk1"/>
                </a:solidFill>
                <a:latin typeface="Playfair Display"/>
                <a:ea typeface="Playfair Display"/>
                <a:cs typeface="Playfair Display"/>
                <a:sym typeface="Playfair Display"/>
              </a:rPr>
              <a:t>Palace interior</a:t>
            </a:r>
            <a:endParaRPr sz="2000" b="1">
              <a:solidFill>
                <a:schemeClr val="dk1"/>
              </a:solidFill>
              <a:latin typeface="Playfair Display"/>
              <a:ea typeface="Playfair Display"/>
              <a:cs typeface="Playfair Display"/>
              <a:sym typeface="Playfair Display"/>
            </a:endParaRPr>
          </a:p>
          <a:p>
            <a:pPr marL="457200" lvl="0" indent="-355600" algn="l" rtl="0">
              <a:lnSpc>
                <a:spcPct val="100000"/>
              </a:lnSpc>
              <a:spcBef>
                <a:spcPts val="0"/>
              </a:spcBef>
              <a:spcAft>
                <a:spcPts val="0"/>
              </a:spcAft>
              <a:buClr>
                <a:schemeClr val="dk1"/>
              </a:buClr>
              <a:buSzPts val="2000"/>
              <a:buFont typeface="Georgia"/>
              <a:buAutoNum type="arabicPeriod"/>
            </a:pPr>
            <a:r>
              <a:rPr lang="pl-PL" sz="2000" b="1" dirty="0" err="1" smtClean="0">
                <a:solidFill>
                  <a:schemeClr val="dk1"/>
                </a:solidFill>
                <a:latin typeface="Playfair Display"/>
                <a:ea typeface="Playfair Display"/>
                <a:cs typeface="Playfair Display"/>
                <a:sym typeface="Playfair Display"/>
              </a:rPr>
              <a:t>Interesting</a:t>
            </a:r>
            <a:r>
              <a:rPr lang="pl-PL" sz="2000" b="1" dirty="0" smtClean="0">
                <a:solidFill>
                  <a:schemeClr val="dk1"/>
                </a:solidFill>
                <a:latin typeface="Playfair Display"/>
                <a:ea typeface="Playfair Display"/>
                <a:cs typeface="Playfair Display"/>
                <a:sym typeface="Playfair Display"/>
              </a:rPr>
              <a:t> </a:t>
            </a:r>
            <a:r>
              <a:rPr lang="pl-PL" sz="2000" b="1" dirty="0" err="1" smtClean="0">
                <a:solidFill>
                  <a:schemeClr val="dk1"/>
                </a:solidFill>
                <a:latin typeface="Playfair Display"/>
                <a:ea typeface="Playfair Display"/>
                <a:cs typeface="Playfair Display"/>
                <a:sym typeface="Playfair Display"/>
              </a:rPr>
              <a:t>facts</a:t>
            </a:r>
            <a:endParaRPr sz="2000" b="1">
              <a:solidFill>
                <a:schemeClr val="dk1"/>
              </a:solidFill>
              <a:latin typeface="Playfair Display"/>
              <a:ea typeface="Playfair Display"/>
              <a:cs typeface="Playfair Display"/>
              <a:sym typeface="Playfair Display"/>
            </a:endParaRPr>
          </a:p>
          <a:p>
            <a:pPr marL="457200" lvl="0" indent="-374650" algn="l" rtl="0">
              <a:lnSpc>
                <a:spcPct val="100000"/>
              </a:lnSpc>
              <a:spcBef>
                <a:spcPts val="0"/>
              </a:spcBef>
              <a:spcAft>
                <a:spcPts val="0"/>
              </a:spcAft>
              <a:buClr>
                <a:schemeClr val="dk1"/>
              </a:buClr>
              <a:buSzPts val="2300"/>
              <a:buFont typeface="Playfair Display"/>
              <a:buAutoNum type="arabicPeriod"/>
            </a:pPr>
            <a:r>
              <a:rPr lang="pl-PL" sz="2000" b="1" dirty="0" err="1" smtClean="0">
                <a:solidFill>
                  <a:schemeClr val="dk1"/>
                </a:solidFill>
                <a:latin typeface="Playfair Display"/>
                <a:ea typeface="Playfair Display"/>
                <a:cs typeface="Playfair Display"/>
                <a:sym typeface="Playfair Display"/>
              </a:rPr>
              <a:t>Sightseeing</a:t>
            </a:r>
            <a:endParaRPr sz="2000" b="1">
              <a:solidFill>
                <a:schemeClr val="dk1"/>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2000" b="1">
              <a:solidFill>
                <a:schemeClr val="dk1"/>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pl" sz="2000" b="1" dirty="0">
                <a:solidFill>
                  <a:schemeClr val="dk1"/>
                </a:solidFill>
                <a:latin typeface="Playfair Display"/>
                <a:ea typeface="Playfair Display"/>
                <a:cs typeface="Playfair Display"/>
                <a:sym typeface="Playfair Display"/>
              </a:rPr>
              <a:t>                  </a:t>
            </a:r>
            <a:endParaRPr sz="2000" b="1">
              <a:solidFill>
                <a:schemeClr val="dk1"/>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2000" b="1">
              <a:solidFill>
                <a:schemeClr val="dk1"/>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pl" sz="2000" b="1" dirty="0">
                <a:solidFill>
                  <a:schemeClr val="dk1"/>
                </a:solidFill>
                <a:latin typeface="Playfair Display"/>
                <a:ea typeface="Playfair Display"/>
                <a:cs typeface="Playfair Display"/>
                <a:sym typeface="Playfair Display"/>
              </a:rPr>
              <a:t>                                                        </a:t>
            </a:r>
            <a:endParaRPr sz="2000" b="1">
              <a:solidFill>
                <a:schemeClr val="dk1"/>
              </a:solidFill>
              <a:latin typeface="Playfair Display"/>
              <a:ea typeface="Playfair Display"/>
              <a:cs typeface="Playfair Display"/>
              <a:sym typeface="Playfair Display"/>
            </a:endParaRPr>
          </a:p>
        </p:txBody>
      </p:sp>
      <p:pic>
        <p:nvPicPr>
          <p:cNvPr id="104" name="Google Shape;104;p19"/>
          <p:cNvPicPr preferRelativeResize="0"/>
          <p:nvPr/>
        </p:nvPicPr>
        <p:blipFill>
          <a:blip r:embed="rId3">
            <a:alphaModFix/>
          </a:blip>
          <a:stretch>
            <a:fillRect/>
          </a:stretch>
        </p:blipFill>
        <p:spPr>
          <a:xfrm>
            <a:off x="3608073" y="245674"/>
            <a:ext cx="2808351" cy="1873151"/>
          </a:xfrm>
          <a:prstGeom prst="rect">
            <a:avLst/>
          </a:prstGeom>
          <a:noFill/>
          <a:ln>
            <a:noFill/>
          </a:ln>
        </p:spPr>
      </p:pic>
      <p:pic>
        <p:nvPicPr>
          <p:cNvPr id="105" name="Google Shape;105;p19"/>
          <p:cNvPicPr preferRelativeResize="0"/>
          <p:nvPr/>
        </p:nvPicPr>
        <p:blipFill>
          <a:blip r:embed="rId4">
            <a:alphaModFix/>
          </a:blip>
          <a:stretch>
            <a:fillRect/>
          </a:stretch>
        </p:blipFill>
        <p:spPr>
          <a:xfrm>
            <a:off x="5994113" y="1129438"/>
            <a:ext cx="2619375" cy="1743075"/>
          </a:xfrm>
          <a:prstGeom prst="rect">
            <a:avLst/>
          </a:prstGeom>
          <a:noFill/>
          <a:ln>
            <a:noFill/>
          </a:ln>
        </p:spPr>
      </p:pic>
      <p:pic>
        <p:nvPicPr>
          <p:cNvPr id="106" name="Google Shape;106;p19"/>
          <p:cNvPicPr preferRelativeResize="0"/>
          <p:nvPr/>
        </p:nvPicPr>
        <p:blipFill>
          <a:blip r:embed="rId5">
            <a:alphaModFix/>
          </a:blip>
          <a:stretch>
            <a:fillRect/>
          </a:stretch>
        </p:blipFill>
        <p:spPr>
          <a:xfrm>
            <a:off x="4014975" y="2752400"/>
            <a:ext cx="2477775" cy="165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2" name="Google Shape;11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3100">
                <a:solidFill>
                  <a:srgbClr val="000000"/>
                </a:solidFill>
                <a:latin typeface="Georgia"/>
                <a:ea typeface="Georgia"/>
                <a:cs typeface="Georgia"/>
                <a:sym typeface="Georgia"/>
              </a:rPr>
              <a:t>                    </a:t>
            </a:r>
            <a:endParaRPr sz="3100">
              <a:solidFill>
                <a:srgbClr val="000000"/>
              </a:solidFill>
              <a:latin typeface="Georgia"/>
              <a:ea typeface="Georgia"/>
              <a:cs typeface="Georgia"/>
              <a:sym typeface="Georgia"/>
            </a:endParaRPr>
          </a:p>
          <a:p>
            <a:pPr marL="0" lvl="0" indent="0" algn="l" rtl="0">
              <a:spcBef>
                <a:spcPts val="1200"/>
              </a:spcBef>
              <a:spcAft>
                <a:spcPts val="0"/>
              </a:spcAft>
              <a:buNone/>
            </a:pPr>
            <a:r>
              <a:rPr lang="pl" sz="3100">
                <a:solidFill>
                  <a:srgbClr val="000000"/>
                </a:solidFill>
                <a:latin typeface="Georgia"/>
                <a:ea typeface="Georgia"/>
                <a:cs typeface="Georgia"/>
                <a:sym typeface="Georgia"/>
              </a:rPr>
              <a:t>                              </a:t>
            </a:r>
            <a:r>
              <a:rPr lang="pl" sz="3700">
                <a:solidFill>
                  <a:srgbClr val="000000"/>
                </a:solidFill>
                <a:latin typeface="Georgia"/>
                <a:ea typeface="Georgia"/>
                <a:cs typeface="Georgia"/>
                <a:sym typeface="Georgia"/>
              </a:rPr>
              <a:t>  The end</a:t>
            </a:r>
            <a:endParaRPr sz="4900">
              <a:solidFill>
                <a:srgbClr val="000000"/>
              </a:solidFill>
              <a:latin typeface="Georgia"/>
              <a:ea typeface="Georgia"/>
              <a:cs typeface="Georgia"/>
              <a:sym typeface="Georgia"/>
            </a:endParaRPr>
          </a:p>
          <a:p>
            <a:pPr marL="0" lvl="0" indent="0" algn="l" rtl="0">
              <a:spcBef>
                <a:spcPts val="1200"/>
              </a:spcBef>
              <a:spcAft>
                <a:spcPts val="0"/>
              </a:spcAft>
              <a:buNone/>
            </a:pPr>
            <a:r>
              <a:rPr lang="pl" sz="4300">
                <a:solidFill>
                  <a:srgbClr val="000000"/>
                </a:solidFill>
                <a:latin typeface="Georgia"/>
                <a:ea typeface="Georgia"/>
                <a:cs typeface="Georgia"/>
                <a:sym typeface="Georgia"/>
              </a:rPr>
              <a:t>                     </a:t>
            </a:r>
            <a:endParaRPr sz="3200">
              <a:solidFill>
                <a:srgbClr val="000000"/>
              </a:solidFill>
              <a:latin typeface="Georgia"/>
              <a:ea typeface="Georgia"/>
              <a:cs typeface="Georgia"/>
              <a:sym typeface="Georgia"/>
            </a:endParaRPr>
          </a:p>
          <a:p>
            <a:pPr marL="0" lvl="0" indent="0" algn="l" rtl="0">
              <a:spcBef>
                <a:spcPts val="1200"/>
              </a:spcBef>
              <a:spcAft>
                <a:spcPts val="1200"/>
              </a:spcAft>
              <a:buNone/>
            </a:pPr>
            <a:r>
              <a:rPr lang="pl" sz="3200">
                <a:solidFill>
                  <a:srgbClr val="000000"/>
                </a:solidFill>
                <a:latin typeface="Georgia"/>
                <a:ea typeface="Georgia"/>
                <a:cs typeface="Georgia"/>
                <a:sym typeface="Georgia"/>
              </a:rPr>
              <a:t>   Pola Krechel </a:t>
            </a:r>
            <a:endParaRPr sz="3200">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Words>
  <PresentationFormat>Pokaz na ekranie (16:9)</PresentationFormat>
  <Paragraphs>44</Paragraphs>
  <Slides>8</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Georgia</vt:lpstr>
      <vt:lpstr>Lato</vt:lpstr>
      <vt:lpstr>Playfair Display</vt:lpstr>
      <vt:lpstr>Roboto</vt:lpstr>
      <vt:lpstr>Coral</vt:lpstr>
      <vt:lpstr>Buckingham Palace</vt:lpstr>
      <vt:lpstr>General information</vt:lpstr>
      <vt:lpstr>Surface</vt:lpstr>
      <vt:lpstr>Interior of the palace</vt:lpstr>
      <vt:lpstr>Triva</vt:lpstr>
      <vt:lpstr>Visiting the castle</vt:lpstr>
      <vt:lpstr>Summary</vt:lpstr>
      <vt:lpstr>Slajd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Buckingham Palace</dc:title>
  <cp:lastModifiedBy>Paweł Figiel</cp:lastModifiedBy>
  <cp:revision>1</cp:revision>
  <dcterms:modified xsi:type="dcterms:W3CDTF">2023-04-25T16:00:15Z</dcterms:modified>
</cp:coreProperties>
</file>