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59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volania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oznam.sk/katalog/Vzdelavanie/Skoly/Skoly-stredne/Stredne-odborne-skoly/" TargetMode="External"/><Relationship Id="rId3" Type="http://schemas.openxmlformats.org/officeDocument/2006/relationships/hyperlink" Target="http://www.zoznam.sk/katalog/Vzdelavanie/Skoly/Skoly-stredne/Hotelove-akademie/" TargetMode="External"/><Relationship Id="rId7" Type="http://schemas.openxmlformats.org/officeDocument/2006/relationships/hyperlink" Target="http://www.zoznam.sk/katalog/Vzdelavanie/Skoly/Skoly-stredne/Spojene-skoly/" TargetMode="External"/><Relationship Id="rId2" Type="http://schemas.openxmlformats.org/officeDocument/2006/relationships/hyperlink" Target="http://www.zoznam.sk/katalog/Vzdelavanie/Skoly/Skoly-stredne/Gymnazi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zoznam.sk/katalog/Vzdelavanie/Skoly/Skoly-stredne/Odborne-ucilistia-a-prakticke-skoly/" TargetMode="External"/><Relationship Id="rId11" Type="http://schemas.openxmlformats.org/officeDocument/2006/relationships/hyperlink" Target="http://www.zoznam.sk/katalog/Vzdelavanie/Skoly/Skoly-stredne/Stredne-zdravotnicke-skoly/" TargetMode="External"/><Relationship Id="rId5" Type="http://schemas.openxmlformats.org/officeDocument/2006/relationships/hyperlink" Target="http://www.zoznam.sk/katalog/Vzdelavanie/Skoly/Skoly-stredne/Obchodne-akademie/" TargetMode="External"/><Relationship Id="rId10" Type="http://schemas.openxmlformats.org/officeDocument/2006/relationships/hyperlink" Target="http://www.zoznam.sk/katalog/Vzdelavanie/Skoly/Skoly-stredne/Stredne-umelecke-skoly/" TargetMode="External"/><Relationship Id="rId4" Type="http://schemas.openxmlformats.org/officeDocument/2006/relationships/hyperlink" Target="http://www.zoznam.sk/katalog/Vzdelavanie/Skoly/Skoly-stredne/Konzervatoria/" TargetMode="External"/><Relationship Id="rId9" Type="http://schemas.openxmlformats.org/officeDocument/2006/relationships/hyperlink" Target="http://www.zoznam.sk/katalog/Vzdelavanie/Skoly/Skoly-stredne/Stredne-priemyselne-skoly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bpilot.sk/" TargetMode="External"/><Relationship Id="rId13" Type="http://schemas.openxmlformats.org/officeDocument/2006/relationships/hyperlink" Target="http://www.jobagent.sk/" TargetMode="External"/><Relationship Id="rId3" Type="http://schemas.openxmlformats.org/officeDocument/2006/relationships/hyperlink" Target="http://www.topjobs.sk/" TargetMode="External"/><Relationship Id="rId7" Type="http://schemas.openxmlformats.org/officeDocument/2006/relationships/hyperlink" Target="http://www.cvonline.sk/" TargetMode="External"/><Relationship Id="rId12" Type="http://schemas.openxmlformats.org/officeDocument/2006/relationships/hyperlink" Target="http://www.burzaprace.sk/" TargetMode="External"/><Relationship Id="rId2" Type="http://schemas.openxmlformats.org/officeDocument/2006/relationships/hyperlink" Target="http://www.profesia.s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ob.sk/" TargetMode="External"/><Relationship Id="rId11" Type="http://schemas.openxmlformats.org/officeDocument/2006/relationships/hyperlink" Target="http://www.ejobs.sk/" TargetMode="External"/><Relationship Id="rId5" Type="http://schemas.openxmlformats.org/officeDocument/2006/relationships/hyperlink" Target="http://www.itkariera.com/" TargetMode="External"/><Relationship Id="rId15" Type="http://schemas.openxmlformats.org/officeDocument/2006/relationships/hyperlink" Target="http://www.eures.sk/" TargetMode="External"/><Relationship Id="rId10" Type="http://schemas.openxmlformats.org/officeDocument/2006/relationships/hyperlink" Target="http://www.ponuky.sk/" TargetMode="External"/><Relationship Id="rId4" Type="http://schemas.openxmlformats.org/officeDocument/2006/relationships/hyperlink" Target="http://www.informatici.sk/" TargetMode="External"/><Relationship Id="rId9" Type="http://schemas.openxmlformats.org/officeDocument/2006/relationships/hyperlink" Target="http://www.mojapraca.sk/" TargetMode="External"/><Relationship Id="rId14" Type="http://schemas.openxmlformats.org/officeDocument/2006/relationships/hyperlink" Target="http://www.kariera.zoznam.s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ospgca.edupage.org/text/?text=text/text3&amp;subpage=0" TargetMode="External"/><Relationship Id="rId3" Type="http://schemas.openxmlformats.org/officeDocument/2006/relationships/hyperlink" Target="https://www.gymcadca.eu/pre-uchadzacov/prijimacie-skusky" TargetMode="External"/><Relationship Id="rId7" Type="http://schemas.openxmlformats.org/officeDocument/2006/relationships/hyperlink" Target="https://szsfaca.edupage.org/text/?text=text/about&amp;subpage=3&amp;" TargetMode="External"/><Relationship Id="rId2" Type="http://schemas.openxmlformats.org/officeDocument/2006/relationships/hyperlink" Target="https://gturzovka.edupage.org/text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stca.sk/studium/prijimacie-konanie" TargetMode="External"/><Relationship Id="rId5" Type="http://schemas.openxmlformats.org/officeDocument/2006/relationships/hyperlink" Target="https://www.oadmj.sk/stranky/prijimacie-konanie" TargetMode="External"/><Relationship Id="rId10" Type="http://schemas.openxmlformats.org/officeDocument/2006/relationships/hyperlink" Target="http://www.sossknm.sk/pre-uchadzacov/prijimacie-konanie/" TargetMode="External"/><Relationship Id="rId4" Type="http://schemas.openxmlformats.org/officeDocument/2006/relationships/hyperlink" Target="https://sosca.edupage.org/text60/" TargetMode="External"/><Relationship Id="rId9" Type="http://schemas.openxmlformats.org/officeDocument/2006/relationships/hyperlink" Target="http://www.spsknm.sk/ssknm/sk/prijimacie-konani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udpap.sk/wp-content/uploads/2022/11/Prakticky-manual-pre-podporu-ziakov-so-SVVP-pri-prechode-na-SS-bezneho-typu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-2.edupage.org/cloud/Moznosti_dualneho_vzdelavania.pdf?z%3AmjGrzpnMPc3GZNZF0PuE%2FqMXspArrFJS6P80um13gfGwIGJVW%2BK%2Fa3E7dySjrhH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9600" b="1" dirty="0"/>
              <a:t>Ako na strednú školu?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 rot="21145529" flipH="1">
            <a:off x="4254490" y="4892040"/>
            <a:ext cx="8309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Vypracovala : Mgr. Padyšáková 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84214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b="1" dirty="0"/>
              <a:t>Konzultačné hodiny: </a:t>
            </a:r>
            <a:r>
              <a:rPr lang="sk-SK" b="1" i="1" dirty="0"/>
              <a:t>piatok, od 10:40 do 12:10 hod.</a:t>
            </a:r>
            <a:endParaRPr lang="sk-SK" dirty="0"/>
          </a:p>
          <a:p>
            <a:r>
              <a:rPr lang="sk-SK" b="1" dirty="0"/>
              <a:t>Konzultáciu si môžete dohodnúť vopred na telefónnom čísle:  </a:t>
            </a:r>
            <a:r>
              <a:rPr lang="sk-SK" b="1" i="1" dirty="0"/>
              <a:t>+421(0) 41 4353 219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967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by si mal vedieť a urobiť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1</a:t>
            </a:r>
            <a:r>
              <a:rPr lang="sk-SK" sz="2400" dirty="0" smtClean="0"/>
              <a:t>. Spoznaj sám seba: zisti svoje silné a slabé </a:t>
            </a:r>
            <a:r>
              <a:rPr lang="sk-SK" sz="2400" dirty="0" smtClean="0"/>
              <a:t>stránky. popremýšľaj, </a:t>
            </a:r>
            <a:r>
              <a:rPr lang="sk-SK" sz="2400" dirty="0" smtClean="0"/>
              <a:t>aké sú tvoje príležitosti, </a:t>
            </a:r>
            <a:r>
              <a:rPr lang="sk-SK" sz="2400" dirty="0" smtClean="0"/>
              <a:t>prípadne, </a:t>
            </a:r>
            <a:r>
              <a:rPr lang="sk-SK" sz="2400" dirty="0" smtClean="0"/>
              <a:t>kde by si mohol zlyhať. Vytvor si </a:t>
            </a:r>
            <a:r>
              <a:rPr lang="sk-SK" sz="2400" dirty="0" err="1" smtClean="0"/>
              <a:t>swot</a:t>
            </a:r>
            <a:r>
              <a:rPr lang="sk-SK" sz="2400" dirty="0" smtClean="0"/>
              <a:t> </a:t>
            </a:r>
            <a:r>
              <a:rPr lang="sk-SK" sz="2400" dirty="0" smtClean="0"/>
              <a:t>analýzu</a:t>
            </a:r>
          </a:p>
          <a:p>
            <a:r>
              <a:rPr lang="sk-SK" sz="2400" dirty="0" smtClean="0"/>
              <a:t>2. Zisti aké povolania u nás sú. Oboznám sa s portálom: </a:t>
            </a:r>
            <a:r>
              <a:rPr lang="sk-SK" sz="2400" dirty="0" smtClean="0">
                <a:hlinkClick r:id="rId2"/>
              </a:rPr>
              <a:t>www.povolania.eu</a:t>
            </a:r>
            <a:endParaRPr lang="sk-SK" sz="2400" dirty="0" smtClean="0"/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sz="2400" dirty="0" smtClean="0"/>
              <a:t>Urob si tu: </a:t>
            </a:r>
            <a:r>
              <a:rPr lang="sk-SK" sz="2400" dirty="0" smtClean="0"/>
              <a:t>  </a:t>
            </a:r>
            <a:r>
              <a:rPr lang="sk-SK" altLang="sk-SK" sz="2400" cap="none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Dotazník </a:t>
            </a:r>
            <a:r>
              <a:rPr lang="sk-SK" altLang="sk-SK" sz="2400" cap="none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záujmov - jednoduchý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altLang="sk-SK" sz="2400" cap="none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Dotazník záujmov - rozšírený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altLang="sk-SK" sz="2400" cap="none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Dotazník zručností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32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85800" y="101600"/>
            <a:ext cx="10394707" cy="5953760"/>
          </a:xfrm>
        </p:spPr>
        <p:txBody>
          <a:bodyPr>
            <a:normAutofit/>
          </a:bodyPr>
          <a:lstStyle/>
          <a:p>
            <a:r>
              <a:rPr lang="sk-SK" dirty="0" smtClean="0"/>
              <a:t>3. Vyhľadaj povolania, ktoré sú v súlade s tvojimi záujmami  a odpovedz si na otázky: </a:t>
            </a:r>
          </a:p>
          <a:p>
            <a:r>
              <a:rPr lang="sk-SK" i="1" dirty="0" smtClean="0">
                <a:latin typeface="tahoma" panose="020B0604030504040204" pitchFamily="34" charset="0"/>
              </a:rPr>
              <a:t>Aké sú moje šance  </a:t>
            </a:r>
            <a:r>
              <a:rPr lang="sk-SK" i="1" dirty="0">
                <a:latin typeface="tahoma" panose="020B0604030504040204" pitchFamily="34" charset="0"/>
              </a:rPr>
              <a:t>dostať sa na školu?</a:t>
            </a:r>
            <a:endParaRPr lang="sk-SK" dirty="0"/>
          </a:p>
          <a:p>
            <a:r>
              <a:rPr lang="sk-SK" i="1" dirty="0" smtClean="0">
                <a:latin typeface="tahoma" panose="020B0604030504040204" pitchFamily="34" charset="0"/>
              </a:rPr>
              <a:t>Mám skutočný záujem o toto štúdium , bude ma to zaujímať?</a:t>
            </a:r>
            <a:endParaRPr lang="sk-SK" dirty="0"/>
          </a:p>
          <a:p>
            <a:r>
              <a:rPr lang="sk-SK" i="1" dirty="0" smtClean="0">
                <a:latin typeface="tahoma" panose="020B0604030504040204" pitchFamily="34" charset="0"/>
              </a:rPr>
              <a:t>Dokážem sa po skončení školy zamestnať </a:t>
            </a:r>
            <a:r>
              <a:rPr lang="sk-SK" i="1" dirty="0" smtClean="0">
                <a:latin typeface="tahoma" panose="020B0604030504040204" pitchFamily="34" charset="0"/>
              </a:rPr>
              <a:t>?</a:t>
            </a:r>
            <a:endParaRPr lang="sk-SK" dirty="0"/>
          </a:p>
          <a:p>
            <a:r>
              <a:rPr lang="sk-SK" i="1" dirty="0">
                <a:latin typeface="tahoma" panose="020B0604030504040204" pitchFamily="34" charset="0"/>
              </a:rPr>
              <a:t>Mám šancu zvládnuť štúdium?</a:t>
            </a:r>
            <a:endParaRPr lang="sk-SK" dirty="0"/>
          </a:p>
          <a:p>
            <a:r>
              <a:rPr lang="sk-SK" i="1" dirty="0" smtClean="0">
                <a:latin typeface="tahoma" panose="020B0604030504040204" pitchFamily="34" charset="0"/>
              </a:rPr>
              <a:t>sú </a:t>
            </a:r>
            <a:r>
              <a:rPr lang="sk-SK" i="1" dirty="0">
                <a:latin typeface="tahoma" panose="020B0604030504040204" pitchFamily="34" charset="0"/>
              </a:rPr>
              <a:t>profilové </a:t>
            </a:r>
            <a:r>
              <a:rPr lang="sk-SK" i="1" dirty="0" smtClean="0">
                <a:latin typeface="tahoma" panose="020B0604030504040204" pitchFamily="34" charset="0"/>
              </a:rPr>
              <a:t>predmety mojou silnou stránkou?  </a:t>
            </a:r>
            <a:endParaRPr lang="sk-SK" dirty="0"/>
          </a:p>
          <a:p>
            <a:r>
              <a:rPr lang="sk-SK" i="1" dirty="0" smtClean="0">
                <a:latin typeface="tahoma" panose="020B0604030504040204" pitchFamily="34" charset="0"/>
              </a:rPr>
              <a:t>Môže si moja rodina dovoliť platiť za štúdium ?</a:t>
            </a:r>
            <a:endParaRPr lang="sk-SK" dirty="0"/>
          </a:p>
          <a:p>
            <a:r>
              <a:rPr lang="sk-SK" i="1" dirty="0" smtClean="0">
                <a:latin typeface="tahoma" panose="020B0604030504040204" pitchFamily="34" charset="0"/>
              </a:rPr>
              <a:t>Chcem </a:t>
            </a:r>
            <a:r>
              <a:rPr lang="sk-SK" i="1" dirty="0">
                <a:latin typeface="tahoma" panose="020B0604030504040204" pitchFamily="34" charset="0"/>
              </a:rPr>
              <a:t>ísť po skončení SŠ na VŠ?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04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30015" y="347428"/>
            <a:ext cx="1039688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dirty="0" smtClean="0">
                <a:latin typeface="Comic Sans MS" panose="030F0702030302020204" pitchFamily="66" charset="0"/>
              </a:rPr>
              <a:t>4. </a:t>
            </a:r>
            <a:r>
              <a:rPr lang="sk-SK" altLang="sk-SK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Oboznám sa s druhmi stredných škôl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7434"/>
              </p:ext>
            </p:extLst>
          </p:nvPr>
        </p:nvGraphicFramePr>
        <p:xfrm>
          <a:off x="1212427" y="2170114"/>
          <a:ext cx="7708053" cy="2950526"/>
        </p:xfrm>
        <a:graphic>
          <a:graphicData uri="http://schemas.openxmlformats.org/drawingml/2006/table">
            <a:tbl>
              <a:tblPr/>
              <a:tblGrid>
                <a:gridCol w="383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0526">
                <a:tc>
                  <a:txBody>
                    <a:bodyPr/>
                    <a:lstStyle/>
                    <a:p>
                      <a:r>
                        <a:rPr lang="sk-SK" sz="2000" dirty="0">
                          <a:hlinkClick r:id="rId2" action="ppaction://hlinkfile"/>
                        </a:rPr>
                        <a:t>Gymnáziá</a:t>
                      </a:r>
                      <a:r>
                        <a:rPr lang="sk-SK" sz="2000" dirty="0"/>
                        <a:t> </a:t>
                      </a:r>
                    </a:p>
                    <a:p>
                      <a:r>
                        <a:rPr lang="sk-SK" sz="2000" dirty="0">
                          <a:hlinkClick r:id="rId3" action="ppaction://hlinkfile"/>
                        </a:rPr>
                        <a:t>Hotelové akadémie</a:t>
                      </a:r>
                      <a:r>
                        <a:rPr lang="sk-SK" sz="2000" dirty="0"/>
                        <a:t> </a:t>
                      </a:r>
                    </a:p>
                    <a:p>
                      <a:r>
                        <a:rPr lang="sk-SK" sz="2000" dirty="0">
                          <a:hlinkClick r:id="rId4" action="ppaction://hlinkfile"/>
                        </a:rPr>
                        <a:t>Konzervatóriá</a:t>
                      </a:r>
                      <a:r>
                        <a:rPr lang="sk-SK" sz="2000" dirty="0"/>
                        <a:t> </a:t>
                      </a:r>
                    </a:p>
                    <a:p>
                      <a:r>
                        <a:rPr lang="sk-SK" sz="2000" dirty="0">
                          <a:hlinkClick r:id="rId5" action="ppaction://hlinkfile"/>
                        </a:rPr>
                        <a:t>Obchodné akadémie</a:t>
                      </a:r>
                      <a:r>
                        <a:rPr lang="sk-SK" sz="2000" dirty="0"/>
                        <a:t> </a:t>
                      </a:r>
                    </a:p>
                    <a:p>
                      <a:r>
                        <a:rPr lang="sk-SK" sz="2000" dirty="0">
                          <a:hlinkClick r:id="rId6" action="ppaction://hlinkfile"/>
                        </a:rPr>
                        <a:t>Odborné učilištia a Praktické školy</a:t>
                      </a:r>
                      <a:r>
                        <a:rPr lang="sk-SK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dirty="0">
                          <a:hlinkClick r:id="rId7" action="ppaction://hlinkfile"/>
                        </a:rPr>
                        <a:t>Spojené školy</a:t>
                      </a:r>
                      <a:r>
                        <a:rPr lang="sk-SK" sz="2000" dirty="0"/>
                        <a:t> </a:t>
                      </a:r>
                    </a:p>
                    <a:p>
                      <a:r>
                        <a:rPr lang="sk-SK" sz="2000" dirty="0">
                          <a:hlinkClick r:id="rId8" action="ppaction://hlinkfile"/>
                        </a:rPr>
                        <a:t>Stredné odborné školy</a:t>
                      </a:r>
                      <a:r>
                        <a:rPr lang="sk-SK" sz="2000" dirty="0"/>
                        <a:t> </a:t>
                      </a:r>
                    </a:p>
                    <a:p>
                      <a:r>
                        <a:rPr lang="sk-SK" sz="2000" dirty="0">
                          <a:hlinkClick r:id="rId9" action="ppaction://hlinkfile"/>
                        </a:rPr>
                        <a:t>Stredné priemyselné školy</a:t>
                      </a:r>
                      <a:r>
                        <a:rPr lang="sk-SK" sz="2000" dirty="0"/>
                        <a:t> </a:t>
                      </a:r>
                    </a:p>
                    <a:p>
                      <a:r>
                        <a:rPr lang="sk-SK" sz="2000" dirty="0">
                          <a:hlinkClick r:id="rId10" action="ppaction://hlinkfile"/>
                        </a:rPr>
                        <a:t>Stredné umelecké školy</a:t>
                      </a:r>
                      <a:r>
                        <a:rPr lang="sk-SK" sz="2000" dirty="0"/>
                        <a:t> </a:t>
                      </a:r>
                    </a:p>
                    <a:p>
                      <a:r>
                        <a:rPr lang="sk-SK" sz="2000" dirty="0">
                          <a:hlinkClick r:id="rId11" action="ppaction://hlinkfile"/>
                        </a:rPr>
                        <a:t>Stredné zdravotnícke školy</a:t>
                      </a:r>
                      <a:r>
                        <a:rPr lang="sk-SK" sz="20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3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53988" y="230457"/>
            <a:ext cx="9132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Comic Sans MS" panose="030F0702030302020204" pitchFamily="66" charset="0"/>
                <a:ea typeface="Times New Roman" panose="02020603050405020304" pitchFamily="18" charset="0"/>
              </a:rPr>
              <a:t>5</a:t>
            </a:r>
            <a:r>
              <a:rPr lang="sk-SK" altLang="sk-SK" sz="1600" b="1" dirty="0" smtClean="0">
                <a:ln w="12700">
                  <a:solidFill>
                    <a:schemeClr val="accent1"/>
                  </a:solidFill>
                  <a:prstDash val="solid"/>
                </a:ln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r>
              <a:rPr lang="sk-SK" altLang="sk-SK" sz="1600" b="1" dirty="0" smtClean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Zisti, </a:t>
            </a:r>
            <a:r>
              <a:rPr lang="sk-SK" altLang="sk-SK" sz="1600" b="1" dirty="0" smtClean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je to s uplatnením na pracovnom trhu a pracuj s portálmi:</a:t>
            </a:r>
            <a:endParaRPr lang="sk-SK" altLang="sk-SK" sz="1600" b="1" dirty="0">
              <a:ln w="12700">
                <a:solidFill>
                  <a:schemeClr val="accent1"/>
                </a:solidFill>
                <a:prstDash val="solid"/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Obdĺžnik 2"/>
          <p:cNvSpPr>
            <a:spLocks noChangeArrowheads="1"/>
          </p:cNvSpPr>
          <p:nvPr/>
        </p:nvSpPr>
        <p:spPr bwMode="auto">
          <a:xfrm>
            <a:off x="306705" y="527261"/>
            <a:ext cx="1063222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hlinkClick r:id="rId2"/>
              </a:rPr>
              <a:t>www.profesia.sk</a:t>
            </a:r>
            <a:r>
              <a:rPr lang="sk-SK" altLang="sk-SK" sz="2400" dirty="0"/>
              <a:t>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hlinkClick r:id="rId3"/>
              </a:rPr>
              <a:t>www.topjobs.sk</a:t>
            </a:r>
            <a:r>
              <a:rPr lang="sk-SK" altLang="sk-SK" sz="2400" dirty="0"/>
              <a:t>   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4"/>
              </a:rPr>
              <a:t>www.informatici.sk</a:t>
            </a:r>
            <a:r>
              <a:rPr lang="sk-SK" altLang="sk-SK" sz="2400" dirty="0"/>
              <a:t>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5"/>
              </a:rPr>
              <a:t>www.itkariera.com</a:t>
            </a:r>
            <a:r>
              <a:rPr lang="sk-SK" altLang="sk-SK" sz="2400" dirty="0"/>
              <a:t>   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6"/>
              </a:rPr>
              <a:t>www.job.sk</a:t>
            </a:r>
            <a:r>
              <a:rPr lang="sk-SK" altLang="sk-SK" sz="2400" dirty="0"/>
              <a:t>                  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7"/>
              </a:rPr>
              <a:t>www.cvonline.sk</a:t>
            </a:r>
            <a:r>
              <a:rPr lang="sk-SK" altLang="sk-SK" sz="2400" dirty="0"/>
              <a:t>            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8"/>
              </a:rPr>
              <a:t>www.jobpilot.sk</a:t>
            </a:r>
            <a:r>
              <a:rPr lang="sk-SK" altLang="sk-SK" sz="2400" dirty="0"/>
              <a:t>                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9"/>
              </a:rPr>
              <a:t>www.mojapraca.sk</a:t>
            </a:r>
            <a:r>
              <a:rPr lang="sk-SK" altLang="sk-SK" sz="2400" dirty="0"/>
              <a:t>                                    </a:t>
            </a:r>
            <a:r>
              <a:rPr lang="sk-SK" altLang="sk-SK" sz="2400" dirty="0" smtClean="0"/>
              <a:t> </a:t>
            </a:r>
            <a:r>
              <a:rPr lang="sk-SK" altLang="sk-SK" sz="2400" dirty="0"/>
              <a:t/>
            </a:r>
            <a:br>
              <a:rPr lang="sk-SK" altLang="sk-SK" sz="2400" dirty="0"/>
            </a:br>
            <a:r>
              <a:rPr lang="sk-SK" altLang="sk-SK" sz="2400" dirty="0">
                <a:hlinkClick r:id="rId10"/>
              </a:rPr>
              <a:t>www.ponuky.sk</a:t>
            </a:r>
            <a:r>
              <a:rPr lang="sk-SK" altLang="sk-SK" sz="2400" dirty="0"/>
              <a:t>                             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11"/>
              </a:rPr>
              <a:t>www.ejobs.sk</a:t>
            </a:r>
            <a:r>
              <a:rPr lang="sk-SK" altLang="sk-SK" sz="2400" dirty="0"/>
              <a:t>                           </a:t>
            </a:r>
            <a:r>
              <a:rPr lang="sk-SK" altLang="sk-SK" sz="2400" dirty="0" smtClean="0"/>
              <a:t>  </a:t>
            </a:r>
            <a:r>
              <a:rPr lang="sk-SK" altLang="sk-SK" sz="2400" dirty="0"/>
              <a:t/>
            </a:r>
            <a:br>
              <a:rPr lang="sk-SK" altLang="sk-SK" sz="2400" dirty="0"/>
            </a:br>
            <a:r>
              <a:rPr lang="sk-SK" altLang="sk-SK" sz="2400" dirty="0">
                <a:hlinkClick r:id="rId12"/>
              </a:rPr>
              <a:t>www.burzaprace.sk</a:t>
            </a:r>
            <a:r>
              <a:rPr lang="sk-SK" altLang="sk-SK" sz="2400" dirty="0"/>
              <a:t>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13"/>
              </a:rPr>
              <a:t>www.jobagent.sk</a:t>
            </a:r>
            <a:r>
              <a:rPr lang="sk-SK" altLang="sk-SK" sz="2400" dirty="0"/>
              <a:t>                        </a:t>
            </a:r>
            <a:br>
              <a:rPr lang="sk-SK" altLang="sk-SK" sz="2400" dirty="0"/>
            </a:br>
            <a:r>
              <a:rPr lang="sk-SK" altLang="sk-SK" sz="2400" dirty="0">
                <a:hlinkClick r:id="rId14"/>
              </a:rPr>
              <a:t>www.kariera.zoznam.sk</a:t>
            </a:r>
            <a:r>
              <a:rPr lang="sk-SK" altLang="sk-SK" sz="2400" dirty="0"/>
              <a:t>               </a:t>
            </a:r>
            <a:br>
              <a:rPr lang="sk-SK" altLang="sk-SK" sz="2400" dirty="0"/>
            </a:br>
            <a:r>
              <a:rPr lang="sk-SK" altLang="sk-SK" sz="2400" dirty="0" smtClean="0">
                <a:hlinkClick r:id="rId15"/>
              </a:rPr>
              <a:t>www.eures.sk</a:t>
            </a:r>
            <a:endParaRPr lang="sk-SK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2213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12648" y="365760"/>
            <a:ext cx="10369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Informácie o stredných </a:t>
            </a:r>
            <a:r>
              <a:rPr lang="sk-SK" sz="2800" dirty="0" smtClean="0"/>
              <a:t>školách,  </a:t>
            </a:r>
            <a:r>
              <a:rPr lang="sk-SK" sz="2800" dirty="0" smtClean="0"/>
              <a:t>prijímacích </a:t>
            </a:r>
            <a:r>
              <a:rPr lang="sk-SK" sz="2800" dirty="0" smtClean="0"/>
              <a:t>pohovoroch, </a:t>
            </a:r>
            <a:r>
              <a:rPr lang="sk-SK" sz="2800" dirty="0" smtClean="0"/>
              <a:t>získate kliknutím </a:t>
            </a:r>
            <a:r>
              <a:rPr lang="sk-SK" sz="2800" dirty="0" smtClean="0"/>
              <a:t>na uvedený </a:t>
            </a:r>
            <a:r>
              <a:rPr lang="sk-SK" sz="2800" dirty="0" smtClean="0"/>
              <a:t>odkaz pri každej strednej škole:  </a:t>
            </a:r>
            <a:endParaRPr lang="sk-SK" sz="2800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2404872"/>
            <a:ext cx="120395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Gymnázium, Ľ Štúra 35, Turzovka</a:t>
            </a:r>
            <a:r>
              <a:rPr lang="sk-SK" dirty="0"/>
              <a:t>:  </a:t>
            </a:r>
            <a:r>
              <a:rPr lang="sk-SK" dirty="0">
                <a:hlinkClick r:id="rId2"/>
              </a:rPr>
              <a:t>https://gturzovka.edupage.org/text2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/>
              <a:t>Gymnázium Jozefa Miloslava Hurbana  </a:t>
            </a:r>
            <a:r>
              <a:rPr lang="sk-SK" dirty="0"/>
              <a:t>v Čadci: </a:t>
            </a:r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www.gymcadca.eu/pre-uchadzacov/prijimacie-skusky</a:t>
            </a:r>
            <a:endParaRPr lang="sk-SK" dirty="0" smtClean="0"/>
          </a:p>
          <a:p>
            <a:r>
              <a:rPr lang="sk-SK" dirty="0" smtClean="0"/>
              <a:t>Stredná odborná škola obchodu a služieb </a:t>
            </a:r>
            <a:r>
              <a:rPr lang="sk-SK" dirty="0"/>
              <a:t>v Čadci: </a:t>
            </a:r>
            <a:r>
              <a:rPr lang="sk-SK" dirty="0">
                <a:hlinkClick r:id="rId4"/>
              </a:rPr>
              <a:t>https://sosca.edupage.org/text60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 smtClean="0"/>
              <a:t>Obchodná akadémia Dušana Metoda </a:t>
            </a:r>
            <a:r>
              <a:rPr lang="sk-SK" dirty="0" err="1" smtClean="0"/>
              <a:t>Janotu</a:t>
            </a:r>
            <a:r>
              <a:rPr lang="sk-SK" dirty="0" smtClean="0"/>
              <a:t> </a:t>
            </a:r>
            <a:r>
              <a:rPr lang="sk-SK" dirty="0"/>
              <a:t>v Čadci: </a:t>
            </a:r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www.oadmj.sk/stranky/prijimacie-konanie</a:t>
            </a:r>
            <a:endParaRPr lang="sk-SK" dirty="0" smtClean="0"/>
          </a:p>
          <a:p>
            <a:r>
              <a:rPr lang="sk-SK" dirty="0" smtClean="0"/>
              <a:t>Stredná odborná škola technická </a:t>
            </a:r>
            <a:r>
              <a:rPr lang="sk-SK" dirty="0"/>
              <a:t>v Čadci:  </a:t>
            </a:r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www.sostca.sk/studium/prijimacie-konanie</a:t>
            </a:r>
            <a:endParaRPr lang="sk-SK" dirty="0" smtClean="0"/>
          </a:p>
          <a:p>
            <a:r>
              <a:rPr lang="sk-SK" dirty="0" smtClean="0"/>
              <a:t>Stredná zdravotnícka škola sv. Františka z Assisi </a:t>
            </a:r>
            <a:r>
              <a:rPr lang="sk-SK" dirty="0"/>
              <a:t>v Čadci:  </a:t>
            </a:r>
            <a:r>
              <a:rPr lang="sk-SK" dirty="0">
                <a:hlinkClick r:id="rId7"/>
              </a:rPr>
              <a:t>https://szsfaca.edupage.org/text/?text=text/about&amp;subpage=3</a:t>
            </a:r>
            <a:r>
              <a:rPr lang="sk-SK" dirty="0" smtClean="0">
                <a:hlinkClick r:id="rId7"/>
              </a:rPr>
              <a:t>&amp;</a:t>
            </a:r>
            <a:endParaRPr lang="sk-SK" dirty="0" smtClean="0"/>
          </a:p>
          <a:p>
            <a:r>
              <a:rPr lang="sk-SK" dirty="0" smtClean="0"/>
              <a:t>Stredná odborná škola pedagogická sv. Márie </a:t>
            </a:r>
            <a:r>
              <a:rPr lang="sk-SK" dirty="0" err="1" smtClean="0"/>
              <a:t>Goretti</a:t>
            </a:r>
            <a:r>
              <a:rPr lang="sk-SK" dirty="0" smtClean="0"/>
              <a:t> </a:t>
            </a:r>
            <a:r>
              <a:rPr lang="sk-SK" dirty="0"/>
              <a:t>v Čadci: </a:t>
            </a:r>
            <a:r>
              <a:rPr lang="sk-SK" dirty="0">
                <a:hlinkClick r:id="rId8"/>
              </a:rPr>
              <a:t>https://sospgca.edupage.org/text/?</a:t>
            </a:r>
            <a:r>
              <a:rPr lang="sk-SK" dirty="0" smtClean="0">
                <a:hlinkClick r:id="rId8"/>
              </a:rPr>
              <a:t>text=text/text3&amp;subpage=0</a:t>
            </a:r>
            <a:endParaRPr lang="sk-SK" dirty="0" smtClean="0"/>
          </a:p>
          <a:p>
            <a:r>
              <a:rPr lang="sk-SK" dirty="0" smtClean="0"/>
              <a:t>Stredná priemyselná škola informačných technológií v Kysuckom </a:t>
            </a:r>
            <a:r>
              <a:rPr lang="sk-SK" dirty="0"/>
              <a:t>Novom Meste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9"/>
              </a:rPr>
              <a:t>http</a:t>
            </a:r>
            <a:r>
              <a:rPr lang="sk-SK" dirty="0">
                <a:hlinkClick r:id="rId9"/>
              </a:rPr>
              <a:t>://</a:t>
            </a:r>
            <a:r>
              <a:rPr lang="sk-SK" dirty="0" smtClean="0">
                <a:hlinkClick r:id="rId9"/>
              </a:rPr>
              <a:t>www.spsknm.sk/ssknm/sk/prijimacie-konanie</a:t>
            </a:r>
            <a:endParaRPr lang="sk-SK" dirty="0" smtClean="0"/>
          </a:p>
          <a:p>
            <a:r>
              <a:rPr lang="sk-SK" dirty="0" smtClean="0"/>
              <a:t>Stredná odborná škola strojnícka v </a:t>
            </a:r>
            <a:r>
              <a:rPr lang="sk-SK" dirty="0"/>
              <a:t>Kysuckom Novom Meste:  </a:t>
            </a:r>
            <a:r>
              <a:rPr lang="sk-SK" dirty="0">
                <a:hlinkClick r:id="rId10"/>
              </a:rPr>
              <a:t>http://www.sossknm.sk/pre-uchadzacov/prijimacie-konanie</a:t>
            </a:r>
            <a:r>
              <a:rPr lang="sk-SK" dirty="0" smtClean="0">
                <a:hlinkClick r:id="rId10"/>
              </a:rPr>
              <a:t>/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00584" y="5522976"/>
            <a:ext cx="10250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Dopočujeme rodičom sledovať stránky </a:t>
            </a:r>
            <a:r>
              <a:rPr lang="sk-SK" sz="2800" dirty="0" smtClean="0">
                <a:solidFill>
                  <a:schemeClr val="bg1"/>
                </a:solidFill>
              </a:rPr>
              <a:t>škôl, </a:t>
            </a:r>
            <a:r>
              <a:rPr lang="sk-SK" sz="2800" dirty="0" smtClean="0">
                <a:solidFill>
                  <a:schemeClr val="bg1"/>
                </a:solidFill>
              </a:rPr>
              <a:t>nakoľko sa informácie môžu meniť a dopĺňať.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9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Praktický manuál pre podporu žiakov so ŠVVP pri prechode na Strednú školu Bežného typu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85800" y="2697480"/>
            <a:ext cx="10394707" cy="2677105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vudpap.sk/wp-content/uploads/2022/11/Prakticky-manual-pre-podporu-ziakov-so-SVVP-pri-prechode-na-SS-bezneho-typu.pdf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749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duálne vzdelávanie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237744" y="1581912"/>
            <a:ext cx="10842763" cy="4590288"/>
          </a:xfrm>
        </p:spPr>
        <p:txBody>
          <a:bodyPr>
            <a:normAutofit/>
          </a:bodyPr>
          <a:lstStyle/>
          <a:p>
            <a:r>
              <a:rPr lang="sk-SK" dirty="0"/>
              <a:t>Duálne vzdelávanie je systém odborného vzdelávania a prípravy na výkon povolania, ktorým sa získavajú vedomosti, schopnosti a zručnosti potrebné pre povolanie. Vyznačuje sa najmä úzkym prepojením všeobecného a odborného teoretického vzdelávania v strednej odbornej škole s praktickou prípravou u konkrétneho zamestnávateľa</a:t>
            </a:r>
            <a:r>
              <a:rPr lang="sk-SK" dirty="0" smtClean="0"/>
              <a:t>.</a:t>
            </a:r>
          </a:p>
          <a:p>
            <a:r>
              <a:rPr lang="sk-SK" b="1" dirty="0"/>
              <a:t>Žiak v systéme duálneho </a:t>
            </a:r>
            <a:r>
              <a:rPr lang="sk-SK" b="1" dirty="0" smtClean="0"/>
              <a:t>vzdelávania:  </a:t>
            </a:r>
            <a:r>
              <a:rPr lang="sk-SK" dirty="0" smtClean="0"/>
              <a:t>vykonáva </a:t>
            </a:r>
            <a:r>
              <a:rPr lang="sk-SK" dirty="0"/>
              <a:t>iba cvičnú alebo produktívnu prácu zodpovedajúcu povolaniu, na ktoré sa </a:t>
            </a:r>
            <a:r>
              <a:rPr lang="sk-SK" dirty="0" smtClean="0"/>
              <a:t>pripravuje</a:t>
            </a:r>
            <a:r>
              <a:rPr lang="sk-SK" dirty="0"/>
              <a:t>.</a:t>
            </a:r>
            <a:r>
              <a:rPr lang="sk-SK" dirty="0" smtClean="0"/>
              <a:t> ak </a:t>
            </a:r>
            <a:r>
              <a:rPr lang="sk-SK" dirty="0"/>
              <a:t>preukázateľne úmyselne spôsobí škodu a túto škodu neodstráni uvedením do predchádzajúceho stavu, SOŠ alebo zamestnávateľ môže od žiaka požadovať náhradu </a:t>
            </a:r>
            <a:r>
              <a:rPr lang="sk-SK" dirty="0" smtClean="0"/>
              <a:t>škody</a:t>
            </a:r>
            <a:r>
              <a:rPr lang="sk-SK" dirty="0"/>
              <a:t>.</a:t>
            </a:r>
            <a:r>
              <a:rPr lang="sk-SK" dirty="0" smtClean="0"/>
              <a:t> náhrada </a:t>
            </a:r>
            <a:r>
              <a:rPr lang="sk-SK" dirty="0"/>
              <a:t>škody nesmie u jednotlivého žiaka presiahnuť sumu rovnajúcu sa štvornásobku minimálnej mzdy,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608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Informácie k duálnemu vzdelávaniu si prečítate po </a:t>
            </a:r>
            <a:r>
              <a:rPr lang="sk-SK" dirty="0" err="1" smtClean="0"/>
              <a:t>rozkliknutí</a:t>
            </a:r>
            <a:r>
              <a:rPr lang="sk-SK" dirty="0" smtClean="0"/>
              <a:t> nasledujúceho linku: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85800" y="2772697"/>
            <a:ext cx="10394707" cy="260188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cloud-2.edupage.org/cloud/Moznosti_dualneho_vzdelavania.pdf?z%3AmjGrzpnMPc3GZNZF0PuE%2FqMXspArrFJS6P80um13gfGwIGJVW%2BK%2Fa3E7dySjrhHa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2157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TM04033927[[fn=Hlavná udalosť]]</Template>
  <TotalTime>185</TotalTime>
  <Words>556</Words>
  <Application>Microsoft Office PowerPoint</Application>
  <PresentationFormat>Širokouhlá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Impact</vt:lpstr>
      <vt:lpstr>tahoma</vt:lpstr>
      <vt:lpstr>Times New Roman</vt:lpstr>
      <vt:lpstr>Hlavná udalosť</vt:lpstr>
      <vt:lpstr>Ako na strednú školu?</vt:lpstr>
      <vt:lpstr>Čo by si mal vedieť a urobiť</vt:lpstr>
      <vt:lpstr>Prezentácia programu PowerPoint</vt:lpstr>
      <vt:lpstr>4. Oboznám sa s druhmi stredných škôl</vt:lpstr>
      <vt:lpstr>Prezentácia programu PowerPoint</vt:lpstr>
      <vt:lpstr>Prezentácia programu PowerPoint</vt:lpstr>
      <vt:lpstr>Praktický manuál pre podporu žiakov so ŠVVP pri prechode na Strednú školu Bežného typu</vt:lpstr>
      <vt:lpstr>Čo je to duálne vzdelávanie</vt:lpstr>
      <vt:lpstr>Informácie k duálnemu vzdelávaniu si prečítate po rozkliknutí nasledujúceho linku: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na strednú školu?</dc:title>
  <dc:creator>Mgr. Marcela Padyšáková</dc:creator>
  <cp:lastModifiedBy>Mgr. Marcela Padyšáková</cp:lastModifiedBy>
  <cp:revision>10</cp:revision>
  <dcterms:created xsi:type="dcterms:W3CDTF">2022-10-23T14:22:04Z</dcterms:created>
  <dcterms:modified xsi:type="dcterms:W3CDTF">2022-12-20T19:24:27Z</dcterms:modified>
</cp:coreProperties>
</file>