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CD7D1-1301-4AC3-B3D0-21275CD50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42A529-36D9-4632-B86B-C02114973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C23328A-66D2-4E20-9467-E4723070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3870-9BE7-43D5-9B6C-6CE09706CF1D}" type="datetimeFigureOut">
              <a:rPr lang="sk-SK" smtClean="0"/>
              <a:t>11. 2. 2022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9A45C57-E371-40C9-AC97-B0BA5CCB3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34F361C-CFCF-478C-B618-11AB77B3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EFC-1765-44E1-A137-FBE119D5E74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8716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92BD7-CBBF-4EFC-A6FD-6CA376F6A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49A6B2D5-B1B4-44F1-B350-676FA2CF7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6A4667C-C162-4597-A5BD-A1B746A5A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3870-9BE7-43D5-9B6C-6CE09706CF1D}" type="datetimeFigureOut">
              <a:rPr lang="sk-SK" smtClean="0"/>
              <a:t>11. 2. 2022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B4B5D61-5427-4ED4-8C9D-9F2A478D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CA0D026-443C-4108-8E3F-5CBC16983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EFC-1765-44E1-A137-FBE119D5E74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4649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B0AEC797-C303-43EE-A8B4-9E48B0B22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8D6F5FEE-86EF-46D3-A1C7-65CA4D4C8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0D9D726-F069-4EE1-9EA5-9F4A52335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3870-9BE7-43D5-9B6C-6CE09706CF1D}" type="datetimeFigureOut">
              <a:rPr lang="sk-SK" smtClean="0"/>
              <a:t>11. 2. 2022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C28E17F-BA53-41F6-895D-FE4D07649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62B2C9A-EB64-428C-8D13-FF229AD7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EFC-1765-44E1-A137-FBE119D5E74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0646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A480F-B22D-48BA-AB18-623E18B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CCC5A3-62FC-4780-B66F-4906D3BAA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E923E44-A48B-4EAC-9FFD-FEE69122C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3870-9BE7-43D5-9B6C-6CE09706CF1D}" type="datetimeFigureOut">
              <a:rPr lang="sk-SK" smtClean="0"/>
              <a:t>11. 2. 2022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E280C1C-5998-46AE-9DBE-E3B504AE6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48F8608-D354-4F6D-BA64-32D94BA0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EFC-1765-44E1-A137-FBE119D5E74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535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AF703-1CA1-4A23-A44F-429A8DA46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94CA9CB7-EC65-412A-B928-CE5A86402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D5CFD9E-C760-4633-8C9E-A1AC8A0D5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3870-9BE7-43D5-9B6C-6CE09706CF1D}" type="datetimeFigureOut">
              <a:rPr lang="sk-SK" smtClean="0"/>
              <a:t>11. 2. 2022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3281012-F398-4F2E-A44D-E24B98826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0DC335-0D95-4751-82A2-34AD3B0F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EFC-1765-44E1-A137-FBE119D5E74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0637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540775-11FF-4E1B-95B3-7387EA46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6FBBCF6-15F8-4B85-92F4-24D7A9B246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CA714C8-8005-4AA7-8B35-84B04E729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D06F7DE-53C1-45B7-95E0-0B4D6132F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3870-9BE7-43D5-9B6C-6CE09706CF1D}" type="datetimeFigureOut">
              <a:rPr lang="sk-SK" smtClean="0"/>
              <a:t>11. 2. 2022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C6B3B60-168C-48B6-A5A5-7AFDD4FDB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67A74B1-5CB3-423A-8976-394385C7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EFC-1765-44E1-A137-FBE119D5E74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0711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E4BC7-8B18-4634-804F-EF13370C6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9CC217F5-7EC3-4E8E-9431-58506A384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28F3904-0B78-4C1B-BC02-4226B89E2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EB1C655D-FC98-44E7-9F8A-932BAB5B11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771D756-C46E-4997-8794-FB5C360BF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106604C4-FC96-4D59-8B24-2E8A56D30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3870-9BE7-43D5-9B6C-6CE09706CF1D}" type="datetimeFigureOut">
              <a:rPr lang="sk-SK" smtClean="0"/>
              <a:t>11. 2. 2022</a:t>
            </a:fld>
            <a:endParaRPr lang="sk-SK" dirty="0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80065F4-1B74-41F4-B7F8-38A22A500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DAA74277-13E3-43D9-8D05-D3876DE8C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EFC-1765-44E1-A137-FBE119D5E74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0526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A3480-8ABA-47BF-845B-BDCFE9755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5F036353-AB38-4D93-808F-F9D126392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3870-9BE7-43D5-9B6C-6CE09706CF1D}" type="datetimeFigureOut">
              <a:rPr lang="sk-SK" smtClean="0"/>
              <a:t>11. 2. 2022</a:t>
            </a:fld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9028983-A070-4804-A266-4AA8D0D87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1724170-5A87-40F3-B9A0-87166CFDF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EFC-1765-44E1-A137-FBE119D5E74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153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8D11C4D0-79E5-4BDA-830F-59499EADB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3870-9BE7-43D5-9B6C-6CE09706CF1D}" type="datetimeFigureOut">
              <a:rPr lang="sk-SK" smtClean="0"/>
              <a:t>11. 2. 2022</a:t>
            </a:fld>
            <a:endParaRPr lang="sk-SK" dirty="0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02901129-A63D-4519-9D10-E43D795DA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EE5E0E3-86E0-404F-BA25-5EE72AC84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EFC-1765-44E1-A137-FBE119D5E74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646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8565A-AAE3-4E3B-B562-4DD7A21BE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B9855D1-3ABF-4984-A5D9-AECBAB1D2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E525E66F-D6A6-489D-BD0C-B80BC0D07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8AE538D-05AE-43F4-B107-EC2CA6FAC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3870-9BE7-43D5-9B6C-6CE09706CF1D}" type="datetimeFigureOut">
              <a:rPr lang="sk-SK" smtClean="0"/>
              <a:t>11. 2. 2022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78360DE-815A-41EB-AF4B-3279EFB1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271903C-87F4-48C9-BB48-8D91DBA0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EFC-1765-44E1-A137-FBE119D5E74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047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438354-6137-44D1-92D5-4927D2298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61A65A3E-4D5C-45E2-AE02-41EADB832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977BD490-3928-4484-A8A4-703D4732B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2633B74-F087-4A57-9CAA-38D4D0416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3870-9BE7-43D5-9B6C-6CE09706CF1D}" type="datetimeFigureOut">
              <a:rPr lang="sk-SK" smtClean="0"/>
              <a:t>11. 2. 2022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E7ADCFE-1406-436B-A033-443FF159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BBC0C62-51DF-4D85-9ED4-659B05E70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EFC-1765-44E1-A137-FBE119D5E74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420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A3C1652F-0DE4-45FB-874F-BDE67F9C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EDD1736C-65B2-456E-BC6C-07E717C0F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4E08F30-73C6-4F86-9271-9969FEFA4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93870-9BE7-43D5-9B6C-6CE09706CF1D}" type="datetimeFigureOut">
              <a:rPr lang="sk-SK" smtClean="0"/>
              <a:t>11. 2. 2022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220BEB8-1AFF-4724-B546-015273B02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1CB5EC6-5A47-4638-B8FB-6E4478BCF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B0EFC-1765-44E1-A137-FBE119D5E74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4682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f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DA0D46-7168-4C92-9E04-9198E6A89D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Cykloalkány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72D4DA-66DE-443F-901E-460D4FEFF2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9.Ročník </a:t>
            </a:r>
          </a:p>
          <a:p>
            <a:r>
              <a:rPr lang="sk-SK" dirty="0"/>
              <a:t>Miloš ČEKAN</a:t>
            </a:r>
          </a:p>
        </p:txBody>
      </p:sp>
    </p:spTree>
    <p:extLst>
      <p:ext uri="{BB962C8B-B14F-4D97-AF65-F5344CB8AC3E}">
        <p14:creationId xmlns:p14="http://schemas.microsoft.com/office/powerpoint/2010/main" val="322359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E530F9A5-801F-4BCB-86EF-9FBF5EC6A520}"/>
              </a:ext>
            </a:extLst>
          </p:cNvPr>
          <p:cNvSpPr txBox="1"/>
          <p:nvPr/>
        </p:nvSpPr>
        <p:spPr>
          <a:xfrm>
            <a:off x="0" y="0"/>
            <a:ext cx="12066309" cy="107721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sk-SK" sz="3200" b="1" i="0" dirty="0">
                <a:solidFill>
                  <a:srgbClr val="7030A0"/>
                </a:solidFill>
                <a:effectLst/>
              </a:rPr>
              <a:t>Cykloalkány</a:t>
            </a:r>
            <a:r>
              <a:rPr lang="sk-SK" sz="3200" i="0" dirty="0">
                <a:effectLst/>
              </a:rPr>
              <a:t> sú uhľovodíky, ktoré vo svojej molekule majú medzi uhlíkmi len </a:t>
            </a:r>
            <a:r>
              <a:rPr lang="sk-SK" sz="3200" i="1" dirty="0">
                <a:effectLst/>
              </a:rPr>
              <a:t>jednoduché väzby </a:t>
            </a:r>
            <a:r>
              <a:rPr lang="sk-SK" sz="3200" i="0" dirty="0">
                <a:effectLst/>
              </a:rPr>
              <a:t>a ich štruktúra vytvára </a:t>
            </a:r>
            <a:r>
              <a:rPr lang="sk-SK" sz="3200" b="1" i="0" dirty="0">
                <a:effectLst/>
              </a:rPr>
              <a:t>uzavretý reťazec</a:t>
            </a:r>
            <a:r>
              <a:rPr lang="sk-SK" sz="3200" i="0" dirty="0">
                <a:effectLst/>
              </a:rPr>
              <a:t>.</a:t>
            </a:r>
            <a:endParaRPr lang="sk-SK" sz="3200" dirty="0"/>
          </a:p>
        </p:txBody>
      </p:sp>
      <p:pic>
        <p:nvPicPr>
          <p:cNvPr id="1026" name="Picture 2" descr="Čína 1- (4-chlórfenyl) cyklobután-1-karbonitril CAS: 28049-61-8 Výrobcovia  - vzorka zadarmo - Alfa Chemical">
            <a:extLst>
              <a:ext uri="{FF2B5EF4-FFF2-40B4-BE49-F238E27FC236}">
                <a16:creationId xmlns:a16="http://schemas.microsoft.com/office/drawing/2014/main" id="{AF0AA477-075E-40E7-B665-C8CB9B190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338" y="1120079"/>
            <a:ext cx="1718870" cy="171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Rovná spojovacia šípka 3">
            <a:extLst>
              <a:ext uri="{FF2B5EF4-FFF2-40B4-BE49-F238E27FC236}">
                <a16:creationId xmlns:a16="http://schemas.microsoft.com/office/drawing/2014/main" id="{579D9ACF-E7D5-4281-BBAE-2ED5B43AF5D7}"/>
              </a:ext>
            </a:extLst>
          </p:cNvPr>
          <p:cNvCxnSpPr/>
          <p:nvPr/>
        </p:nvCxnSpPr>
        <p:spPr>
          <a:xfrm>
            <a:off x="9219414" y="1077218"/>
            <a:ext cx="1168924" cy="8081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BlokTextu 5">
            <a:extLst>
              <a:ext uri="{FF2B5EF4-FFF2-40B4-BE49-F238E27FC236}">
                <a16:creationId xmlns:a16="http://schemas.microsoft.com/office/drawing/2014/main" id="{0C05A259-A745-4615-BEC5-29A3953025DE}"/>
              </a:ext>
            </a:extLst>
          </p:cNvPr>
          <p:cNvSpPr txBox="1"/>
          <p:nvPr/>
        </p:nvSpPr>
        <p:spPr>
          <a:xfrm>
            <a:off x="0" y="2055044"/>
            <a:ext cx="2208628" cy="5847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sk-SK" sz="3200" b="1" dirty="0"/>
              <a:t>Názvoslovie</a:t>
            </a:r>
          </a:p>
        </p:txBody>
      </p:sp>
      <p:sp>
        <p:nvSpPr>
          <p:cNvPr id="7" name="Šípka: doprava 6">
            <a:extLst>
              <a:ext uri="{FF2B5EF4-FFF2-40B4-BE49-F238E27FC236}">
                <a16:creationId xmlns:a16="http://schemas.microsoft.com/office/drawing/2014/main" id="{81651C41-5331-4F38-BC8F-71B486BB8DD9}"/>
              </a:ext>
            </a:extLst>
          </p:cNvPr>
          <p:cNvSpPr/>
          <p:nvPr/>
        </p:nvSpPr>
        <p:spPr>
          <a:xfrm>
            <a:off x="2363372" y="2213788"/>
            <a:ext cx="1083213" cy="267286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16911BC9-7396-41C0-B11C-F75E371B97B0}"/>
              </a:ext>
            </a:extLst>
          </p:cNvPr>
          <p:cNvSpPr txBox="1"/>
          <p:nvPr/>
        </p:nvSpPr>
        <p:spPr>
          <a:xfrm>
            <a:off x="3531425" y="2055043"/>
            <a:ext cx="5065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/>
              <a:t>V názve majú príponu - </a:t>
            </a:r>
            <a:r>
              <a:rPr lang="sk-SK" sz="3200" b="1" dirty="0"/>
              <a:t>cyklo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E5F0EC7B-B1B6-4F45-BF8D-C194B2070F03}"/>
              </a:ext>
            </a:extLst>
          </p:cNvPr>
          <p:cNvSpPr txBox="1"/>
          <p:nvPr/>
        </p:nvSpPr>
        <p:spPr>
          <a:xfrm>
            <a:off x="552150" y="2875597"/>
            <a:ext cx="2460395" cy="5847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sk-SK" sz="3200" b="1" dirty="0"/>
              <a:t>Cyklopropán</a:t>
            </a:r>
          </a:p>
        </p:txBody>
      </p:sp>
      <p:pic>
        <p:nvPicPr>
          <p:cNvPr id="1028" name="Picture 4" descr="cyklopropan - Wiktionary">
            <a:extLst>
              <a:ext uri="{FF2B5EF4-FFF2-40B4-BE49-F238E27FC236}">
                <a16:creationId xmlns:a16="http://schemas.microsoft.com/office/drawing/2014/main" id="{E42714C6-D699-4674-8314-F41D0F0D7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44736"/>
            <a:ext cx="3396791" cy="243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7D9F515C-23A6-4DF0-93F9-E1E7BCE3B34E}"/>
              </a:ext>
            </a:extLst>
          </p:cNvPr>
          <p:cNvSpPr txBox="1"/>
          <p:nvPr/>
        </p:nvSpPr>
        <p:spPr>
          <a:xfrm>
            <a:off x="5289804" y="2870517"/>
            <a:ext cx="2166797" cy="5847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sk-SK" sz="3200" b="1" dirty="0"/>
              <a:t>Cyklobután</a:t>
            </a:r>
          </a:p>
        </p:txBody>
      </p:sp>
      <p:pic>
        <p:nvPicPr>
          <p:cNvPr id="1030" name="Picture 6" descr="Uhlovodíky (stredné) – online Pexeso">
            <a:extLst>
              <a:ext uri="{FF2B5EF4-FFF2-40B4-BE49-F238E27FC236}">
                <a16:creationId xmlns:a16="http://schemas.microsoft.com/office/drawing/2014/main" id="{9ABA4EB2-12BA-4872-965D-E2CF5C9F9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800" y="3455292"/>
            <a:ext cx="3742444" cy="309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BlokTextu 12">
            <a:extLst>
              <a:ext uri="{FF2B5EF4-FFF2-40B4-BE49-F238E27FC236}">
                <a16:creationId xmlns:a16="http://schemas.microsoft.com/office/drawing/2014/main" id="{77F3257D-C947-4733-BB3D-9271BE39B44C}"/>
              </a:ext>
            </a:extLst>
          </p:cNvPr>
          <p:cNvSpPr txBox="1"/>
          <p:nvPr/>
        </p:nvSpPr>
        <p:spPr>
          <a:xfrm>
            <a:off x="9032248" y="2870516"/>
            <a:ext cx="2374250" cy="5847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sk-SK" sz="3200" b="1" dirty="0"/>
              <a:t>Cyklopentán</a:t>
            </a:r>
          </a:p>
        </p:txBody>
      </p:sp>
      <p:pic>
        <p:nvPicPr>
          <p:cNvPr id="1032" name="Picture 8" descr="3. otázky w Flashcards | Quizlet">
            <a:extLst>
              <a:ext uri="{FF2B5EF4-FFF2-40B4-BE49-F238E27FC236}">
                <a16:creationId xmlns:a16="http://schemas.microsoft.com/office/drawing/2014/main" id="{BDF70055-B008-4B3D-9D59-B232A1F77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9716" y="3847437"/>
            <a:ext cx="2553294" cy="243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37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/>
      <p:bldP spid="9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B4DA5E-BDEC-4EEE-AFD6-6F1408AC6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Arény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42D0B4-28BA-42CE-A74A-97BB8EB4E9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8872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2A20F2E1-69F5-4601-9A00-3EACD3666E4B}"/>
              </a:ext>
            </a:extLst>
          </p:cNvPr>
          <p:cNvSpPr txBox="1"/>
          <p:nvPr/>
        </p:nvSpPr>
        <p:spPr>
          <a:xfrm>
            <a:off x="0" y="0"/>
            <a:ext cx="12191999" cy="58477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002060"/>
                </a:solidFill>
              </a:rPr>
              <a:t>Arény</a:t>
            </a:r>
            <a:r>
              <a:rPr lang="sk-SK" sz="3200" i="0" dirty="0">
                <a:solidFill>
                  <a:srgbClr val="002060"/>
                </a:solidFill>
                <a:effectLst/>
              </a:rPr>
              <a:t> </a:t>
            </a:r>
            <a:r>
              <a:rPr lang="sk-SK" sz="3200" i="0" dirty="0">
                <a:effectLst/>
              </a:rPr>
              <a:t>sú </a:t>
            </a:r>
            <a:r>
              <a:rPr lang="sk-SK" sz="3200" b="1" i="0" dirty="0">
                <a:effectLst/>
              </a:rPr>
              <a:t>aromatické</a:t>
            </a:r>
            <a:r>
              <a:rPr lang="sk-SK" sz="3200" i="0" dirty="0">
                <a:effectLst/>
              </a:rPr>
              <a:t> uhľovodíky. (</a:t>
            </a:r>
            <a:r>
              <a:rPr lang="sk-SK" sz="3200" i="1" dirty="0">
                <a:effectLst/>
              </a:rPr>
              <a:t>charakteristický zápach</a:t>
            </a:r>
            <a:r>
              <a:rPr lang="sk-SK" sz="3200" i="0" dirty="0">
                <a:effectLst/>
              </a:rPr>
              <a:t>) </a:t>
            </a:r>
            <a:endParaRPr lang="sk-SK" sz="3200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3D18ADF-9FF0-4CCA-9144-2B7F35024A2A}"/>
              </a:ext>
            </a:extLst>
          </p:cNvPr>
          <p:cNvSpPr txBox="1"/>
          <p:nvPr/>
        </p:nvSpPr>
        <p:spPr>
          <a:xfrm>
            <a:off x="0" y="772998"/>
            <a:ext cx="1517715" cy="5847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sk-SK" sz="3200" b="1" dirty="0"/>
              <a:t>Benzén</a:t>
            </a:r>
          </a:p>
        </p:txBody>
      </p:sp>
      <p:sp>
        <p:nvSpPr>
          <p:cNvPr id="5" name="Šípka: doprava 4">
            <a:extLst>
              <a:ext uri="{FF2B5EF4-FFF2-40B4-BE49-F238E27FC236}">
                <a16:creationId xmlns:a16="http://schemas.microsoft.com/office/drawing/2014/main" id="{9520E808-9B18-44BA-8C52-E6D2547D3E6D}"/>
              </a:ext>
            </a:extLst>
          </p:cNvPr>
          <p:cNvSpPr/>
          <p:nvPr/>
        </p:nvSpPr>
        <p:spPr>
          <a:xfrm>
            <a:off x="3318235" y="2854947"/>
            <a:ext cx="1300899" cy="23567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2050" name="Picture 2" descr="Benzén – Wikipédia">
            <a:extLst>
              <a:ext uri="{FF2B5EF4-FFF2-40B4-BE49-F238E27FC236}">
                <a16:creationId xmlns:a16="http://schemas.microsoft.com/office/drawing/2014/main" id="{0F506734-6E0B-40A8-9D08-A459664D3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69" y="1732174"/>
            <a:ext cx="20955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shop - Centralchem - chemická obchodná spoločnosť">
            <a:extLst>
              <a:ext uri="{FF2B5EF4-FFF2-40B4-BE49-F238E27FC236}">
                <a16:creationId xmlns:a16="http://schemas.microsoft.com/office/drawing/2014/main" id="{58890D21-58F8-45A4-ADCB-CEE141901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175" y="1732175"/>
            <a:ext cx="20955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Šípka: doprava 7">
            <a:extLst>
              <a:ext uri="{FF2B5EF4-FFF2-40B4-BE49-F238E27FC236}">
                <a16:creationId xmlns:a16="http://schemas.microsoft.com/office/drawing/2014/main" id="{29E7AF13-6A2A-412D-8679-F25E1D7D3C9E}"/>
              </a:ext>
            </a:extLst>
          </p:cNvPr>
          <p:cNvSpPr/>
          <p:nvPr/>
        </p:nvSpPr>
        <p:spPr>
          <a:xfrm>
            <a:off x="7254716" y="2854947"/>
            <a:ext cx="1300899" cy="23567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2054" name="Picture 6" descr="Benzen, बेंजीन in Bhavnagar , Sainath Industrial Fuels Private Limited |  ID: 11255815230">
            <a:extLst>
              <a:ext uri="{FF2B5EF4-FFF2-40B4-BE49-F238E27FC236}">
                <a16:creationId xmlns:a16="http://schemas.microsoft.com/office/drawing/2014/main" id="{AA00F594-16F2-4E40-B05C-3B9CB4C7B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023" y="1928762"/>
            <a:ext cx="2095500" cy="208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BE5600F2-075C-478E-A10D-29AADAD8ACE6}"/>
              </a:ext>
            </a:extLst>
          </p:cNvPr>
          <p:cNvSpPr txBox="1"/>
          <p:nvPr/>
        </p:nvSpPr>
        <p:spPr>
          <a:xfrm>
            <a:off x="0" y="4300078"/>
            <a:ext cx="8173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/>
              <a:t>- V molekule má </a:t>
            </a:r>
            <a:r>
              <a:rPr lang="sk-SK" sz="2800" b="1" dirty="0"/>
              <a:t>6 uhlíkov </a:t>
            </a:r>
            <a:r>
              <a:rPr lang="sk-SK" sz="2800" dirty="0"/>
              <a:t>usporiadaných </a:t>
            </a:r>
            <a:r>
              <a:rPr lang="sk-SK" sz="2800" b="1" dirty="0"/>
              <a:t>do kruhu </a:t>
            </a:r>
          </a:p>
        </p:txBody>
      </p:sp>
      <p:cxnSp>
        <p:nvCxnSpPr>
          <p:cNvPr id="9" name="Rovná spojovacia šípka 8">
            <a:extLst>
              <a:ext uri="{FF2B5EF4-FFF2-40B4-BE49-F238E27FC236}">
                <a16:creationId xmlns:a16="http://schemas.microsoft.com/office/drawing/2014/main" id="{51A081BF-4FA4-4725-9AD9-326129F22383}"/>
              </a:ext>
            </a:extLst>
          </p:cNvPr>
          <p:cNvCxnSpPr/>
          <p:nvPr/>
        </p:nvCxnSpPr>
        <p:spPr>
          <a:xfrm flipH="1" flipV="1">
            <a:off x="2743200" y="3874416"/>
            <a:ext cx="942680" cy="4256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BlokTextu 9">
            <a:extLst>
              <a:ext uri="{FF2B5EF4-FFF2-40B4-BE49-F238E27FC236}">
                <a16:creationId xmlns:a16="http://schemas.microsoft.com/office/drawing/2014/main" id="{014ED618-A42F-4ED5-B383-D0BFFC477B29}"/>
              </a:ext>
            </a:extLst>
          </p:cNvPr>
          <p:cNvSpPr txBox="1"/>
          <p:nvPr/>
        </p:nvSpPr>
        <p:spPr>
          <a:xfrm>
            <a:off x="2147300" y="2854947"/>
            <a:ext cx="254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92CCAC14-7450-47F6-99BD-80E45A12587A}"/>
              </a:ext>
            </a:extLst>
          </p:cNvPr>
          <p:cNvSpPr txBox="1"/>
          <p:nvPr/>
        </p:nvSpPr>
        <p:spPr>
          <a:xfrm>
            <a:off x="1715238" y="3342414"/>
            <a:ext cx="254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E2764836-91B3-45FF-B70D-0F5511F5F2FF}"/>
              </a:ext>
            </a:extLst>
          </p:cNvPr>
          <p:cNvSpPr txBox="1"/>
          <p:nvPr/>
        </p:nvSpPr>
        <p:spPr>
          <a:xfrm>
            <a:off x="1969761" y="2264282"/>
            <a:ext cx="254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DB26C1BB-B509-4DD2-92DA-115C7FDA3DC8}"/>
              </a:ext>
            </a:extLst>
          </p:cNvPr>
          <p:cNvSpPr txBox="1"/>
          <p:nvPr/>
        </p:nvSpPr>
        <p:spPr>
          <a:xfrm>
            <a:off x="1340082" y="2118922"/>
            <a:ext cx="254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C00EBD6F-03F2-4146-BD12-669187B37A33}"/>
              </a:ext>
            </a:extLst>
          </p:cNvPr>
          <p:cNvSpPr txBox="1"/>
          <p:nvPr/>
        </p:nvSpPr>
        <p:spPr>
          <a:xfrm>
            <a:off x="849103" y="2633614"/>
            <a:ext cx="254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37455BDA-792D-4067-9FDE-9717CCE9110A}"/>
              </a:ext>
            </a:extLst>
          </p:cNvPr>
          <p:cNvSpPr txBox="1"/>
          <p:nvPr/>
        </p:nvSpPr>
        <p:spPr>
          <a:xfrm>
            <a:off x="1078930" y="3244334"/>
            <a:ext cx="254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" name="BlokTextu 18">
            <a:extLst>
              <a:ext uri="{FF2B5EF4-FFF2-40B4-BE49-F238E27FC236}">
                <a16:creationId xmlns:a16="http://schemas.microsoft.com/office/drawing/2014/main" id="{12FFEF0C-1A4F-4EFB-845E-7B19CEAB6A4D}"/>
              </a:ext>
            </a:extLst>
          </p:cNvPr>
          <p:cNvSpPr txBox="1"/>
          <p:nvPr/>
        </p:nvSpPr>
        <p:spPr>
          <a:xfrm>
            <a:off x="0" y="5168949"/>
            <a:ext cx="9643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/>
              <a:t>- Striedanie jednoduchej a dvojitej väzby = </a:t>
            </a:r>
            <a:r>
              <a:rPr lang="sk-SK" sz="2800" b="1" dirty="0"/>
              <a:t>aromatické jadro </a:t>
            </a:r>
          </a:p>
        </p:txBody>
      </p:sp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id="{9EF25A1A-61C7-4138-89C5-B8DDC3BDC7BE}"/>
              </a:ext>
            </a:extLst>
          </p:cNvPr>
          <p:cNvCxnSpPr>
            <a:cxnSpLocks/>
          </p:cNvCxnSpPr>
          <p:nvPr/>
        </p:nvCxnSpPr>
        <p:spPr>
          <a:xfrm flipV="1">
            <a:off x="8095957" y="3535052"/>
            <a:ext cx="1604224" cy="16338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52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  <p:bldP spid="6" grpId="0"/>
      <p:bldP spid="10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enzén – Wikipédia">
            <a:extLst>
              <a:ext uri="{FF2B5EF4-FFF2-40B4-BE49-F238E27FC236}">
                <a16:creationId xmlns:a16="http://schemas.microsoft.com/office/drawing/2014/main" id="{A8393A43-58C5-46AB-96B6-E15DD466D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224" y="79294"/>
            <a:ext cx="171450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>
            <a:extLst>
              <a:ext uri="{FF2B5EF4-FFF2-40B4-BE49-F238E27FC236}">
                <a16:creationId xmlns:a16="http://schemas.microsoft.com/office/drawing/2014/main" id="{DF3A8F6B-91A7-4CED-87D8-B1758B4C216E}"/>
              </a:ext>
            </a:extLst>
          </p:cNvPr>
          <p:cNvSpPr txBox="1"/>
          <p:nvPr/>
        </p:nvSpPr>
        <p:spPr>
          <a:xfrm>
            <a:off x="10542309" y="1480009"/>
            <a:ext cx="1649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/>
              <a:t>C</a:t>
            </a:r>
            <a:r>
              <a:rPr lang="sk-SK" sz="2800" dirty="0"/>
              <a:t>6</a:t>
            </a:r>
            <a:r>
              <a:rPr lang="sk-SK" sz="4400" dirty="0"/>
              <a:t>H</a:t>
            </a:r>
            <a:r>
              <a:rPr lang="sk-SK" sz="2800" dirty="0"/>
              <a:t>6</a:t>
            </a:r>
            <a:endParaRPr lang="sk-SK" sz="4400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6A7ADAD-8598-43B1-930C-F089AA810CA5}"/>
              </a:ext>
            </a:extLst>
          </p:cNvPr>
          <p:cNvSpPr txBox="1"/>
          <p:nvPr/>
        </p:nvSpPr>
        <p:spPr>
          <a:xfrm>
            <a:off x="0" y="0"/>
            <a:ext cx="1517715" cy="5847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sk-SK" sz="3200" b="1" dirty="0"/>
              <a:t>Benzén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0DBD69AD-E86C-41E6-AB1B-00D4CA822E16}"/>
              </a:ext>
            </a:extLst>
          </p:cNvPr>
          <p:cNvSpPr txBox="1"/>
          <p:nvPr/>
        </p:nvSpPr>
        <p:spPr>
          <a:xfrm>
            <a:off x="0" y="846056"/>
            <a:ext cx="9012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/>
              <a:t>- Je horľavá, zapáchajúca, jedovatá kvapalina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D25B3465-3A63-476D-AFA3-EF4D829DCE22}"/>
              </a:ext>
            </a:extLst>
          </p:cNvPr>
          <p:cNvSpPr txBox="1"/>
          <p:nvPr/>
        </p:nvSpPr>
        <p:spPr>
          <a:xfrm>
            <a:off x="0" y="1602920"/>
            <a:ext cx="9012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/>
              <a:t>- Vyrába sa z uhlia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09B4DDDE-1B4F-4E21-A496-6D1C64E7CE85}"/>
              </a:ext>
            </a:extLst>
          </p:cNvPr>
          <p:cNvSpPr txBox="1"/>
          <p:nvPr/>
        </p:nvSpPr>
        <p:spPr>
          <a:xfrm>
            <a:off x="0" y="2360147"/>
            <a:ext cx="118966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/>
              <a:t>- Pri vdychovaní dochádza k poškodeniu CNS a kostnej drene (</a:t>
            </a:r>
            <a:r>
              <a:rPr lang="sk-SK" sz="3200" i="1" dirty="0"/>
              <a:t>rakovinotvorné účinky</a:t>
            </a:r>
            <a:r>
              <a:rPr lang="sk-SK" sz="3200" dirty="0"/>
              <a:t>)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E08E1E68-D701-4F2F-93D9-D843CDC7EF68}"/>
              </a:ext>
            </a:extLst>
          </p:cNvPr>
          <p:cNvSpPr txBox="1"/>
          <p:nvPr/>
        </p:nvSpPr>
        <p:spPr>
          <a:xfrm>
            <a:off x="-1" y="3599918"/>
            <a:ext cx="9012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/>
              <a:t>- </a:t>
            </a:r>
            <a:r>
              <a:rPr lang="sk-SK" sz="3200" b="1" dirty="0"/>
              <a:t>Rozpúšťadlo</a:t>
            </a:r>
            <a:r>
              <a:rPr lang="sk-SK" sz="3200" dirty="0"/>
              <a:t> 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026A79D7-0629-4F4B-8803-07F144BFC3CB}"/>
              </a:ext>
            </a:extLst>
          </p:cNvPr>
          <p:cNvSpPr txBox="1"/>
          <p:nvPr/>
        </p:nvSpPr>
        <p:spPr>
          <a:xfrm>
            <a:off x="0" y="4417888"/>
            <a:ext cx="11896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/>
              <a:t>- Výroba plastov</a:t>
            </a:r>
          </a:p>
        </p:txBody>
      </p:sp>
      <p:pic>
        <p:nvPicPr>
          <p:cNvPr id="3076" name="Picture 4" descr="Benzén 1000 ml p.a. - Chemikálie | Učebné pomôcky">
            <a:extLst>
              <a:ext uri="{FF2B5EF4-FFF2-40B4-BE49-F238E27FC236}">
                <a16:creationId xmlns:a16="http://schemas.microsoft.com/office/drawing/2014/main" id="{E636A3EF-1C63-411D-9C12-D46734613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413" y="487867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Benzén, p.a., 1l - Učebné pomôcky | Škola.sk">
            <a:extLst>
              <a:ext uri="{FF2B5EF4-FFF2-40B4-BE49-F238E27FC236}">
                <a16:creationId xmlns:a16="http://schemas.microsoft.com/office/drawing/2014/main" id="{226A85CB-8E68-4C2F-8188-B46064010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627" y="3538193"/>
            <a:ext cx="3810000" cy="315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Pomer oleja a benzínu v dvojtaktných motoroch | Alza.sk">
            <a:extLst>
              <a:ext uri="{FF2B5EF4-FFF2-40B4-BE49-F238E27FC236}">
                <a16:creationId xmlns:a16="http://schemas.microsoft.com/office/drawing/2014/main" id="{DFCBBADD-B6CA-4F2A-8262-ED0BAD502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101" y="3538194"/>
            <a:ext cx="4708984" cy="3153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56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951E6D58-35B5-417A-A661-C854DD38E382}"/>
              </a:ext>
            </a:extLst>
          </p:cNvPr>
          <p:cNvSpPr txBox="1"/>
          <p:nvPr/>
        </p:nvSpPr>
        <p:spPr>
          <a:xfrm>
            <a:off x="0" y="0"/>
            <a:ext cx="1791093" cy="5847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sk-SK" sz="3200" b="1" dirty="0"/>
              <a:t>Naftalén</a:t>
            </a:r>
          </a:p>
        </p:txBody>
      </p:sp>
      <p:pic>
        <p:nvPicPr>
          <p:cNvPr id="4098" name="Picture 2" descr="Areny">
            <a:extLst>
              <a:ext uri="{FF2B5EF4-FFF2-40B4-BE49-F238E27FC236}">
                <a16:creationId xmlns:a16="http://schemas.microsoft.com/office/drawing/2014/main" id="{578F8361-497F-4E38-A7CC-53A595178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74" y="919260"/>
            <a:ext cx="3409998" cy="277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Šípka: doprava 2">
            <a:extLst>
              <a:ext uri="{FF2B5EF4-FFF2-40B4-BE49-F238E27FC236}">
                <a16:creationId xmlns:a16="http://schemas.microsoft.com/office/drawing/2014/main" id="{212D221B-72E1-4867-B42D-DBF881701E60}"/>
              </a:ext>
            </a:extLst>
          </p:cNvPr>
          <p:cNvSpPr/>
          <p:nvPr/>
        </p:nvSpPr>
        <p:spPr>
          <a:xfrm>
            <a:off x="4506012" y="2102177"/>
            <a:ext cx="1589988" cy="443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4100" name="Picture 4" descr="Eshop - Centralchem - chemická obchodná spoločnosť">
            <a:extLst>
              <a:ext uri="{FF2B5EF4-FFF2-40B4-BE49-F238E27FC236}">
                <a16:creationId xmlns:a16="http://schemas.microsoft.com/office/drawing/2014/main" id="{7A0E1E31-203C-4731-B7C3-5D6CD98C1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452" y="919260"/>
            <a:ext cx="3842612" cy="253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545D088-2A78-4BD1-B962-95DF89223EEE}"/>
              </a:ext>
            </a:extLst>
          </p:cNvPr>
          <p:cNvSpPr txBox="1"/>
          <p:nvPr/>
        </p:nvSpPr>
        <p:spPr>
          <a:xfrm>
            <a:off x="-1" y="3740604"/>
            <a:ext cx="9012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/>
              <a:t>- Prostriedok proti moliam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0FE30C6D-0BA6-4300-99C6-A9C3899A7D74}"/>
              </a:ext>
            </a:extLst>
          </p:cNvPr>
          <p:cNvSpPr txBox="1"/>
          <p:nvPr/>
        </p:nvSpPr>
        <p:spPr>
          <a:xfrm>
            <a:off x="-2" y="4360550"/>
            <a:ext cx="9012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/>
              <a:t>- Výroba farieb (</a:t>
            </a:r>
            <a:r>
              <a:rPr lang="sk-SK" sz="3200" i="1" dirty="0"/>
              <a:t>modrá farba na farbenie riflí</a:t>
            </a:r>
            <a:r>
              <a:rPr lang="sk-SK" sz="3200" dirty="0"/>
              <a:t>)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C43CC01F-E75F-4619-BE67-20C6E506B1F1}"/>
              </a:ext>
            </a:extLst>
          </p:cNvPr>
          <p:cNvSpPr txBox="1"/>
          <p:nvPr/>
        </p:nvSpPr>
        <p:spPr>
          <a:xfrm>
            <a:off x="0" y="5054338"/>
            <a:ext cx="1791093" cy="5847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sk-SK" sz="3200" b="1" dirty="0"/>
              <a:t>Antracén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BDD4464-1172-4259-B969-AEC2FCD150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834" y="4940638"/>
            <a:ext cx="4318319" cy="172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61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102A99-A037-43F1-8B29-73CD5C2CB3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sk-SK" sz="4800">
                <a:solidFill>
                  <a:srgbClr val="FFFFFF"/>
                </a:solidFill>
              </a:rPr>
              <a:t>Popíš čo si predstavuješ pod pojmom Benzén?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E9B47A-89EC-48F2-B8A0-170522655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sk-SK" dirty="0"/>
              <a:t>Aké </a:t>
            </a:r>
            <a:r>
              <a:rPr lang="sk-SK" dirty="0" err="1"/>
              <a:t>cykloalkány</a:t>
            </a:r>
            <a:r>
              <a:rPr lang="sk-SK" dirty="0"/>
              <a:t> poznáš? </a:t>
            </a:r>
            <a:r>
              <a:rPr lang="sk-SK"/>
              <a:t>Vymenuj ich......</a:t>
            </a:r>
          </a:p>
        </p:txBody>
      </p:sp>
    </p:spTree>
    <p:extLst>
      <p:ext uri="{BB962C8B-B14F-4D97-AF65-F5344CB8AC3E}">
        <p14:creationId xmlns:p14="http://schemas.microsoft.com/office/powerpoint/2010/main" val="192361382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140</Words>
  <Application>Microsoft Office PowerPoint</Application>
  <PresentationFormat>Širokouhlá</PresentationFormat>
  <Paragraphs>33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balíka Office</vt:lpstr>
      <vt:lpstr>Cykloalkány</vt:lpstr>
      <vt:lpstr>Prezentácia programu PowerPoint</vt:lpstr>
      <vt:lpstr>Arény</vt:lpstr>
      <vt:lpstr>Prezentácia programu PowerPoint</vt:lpstr>
      <vt:lpstr>Prezentácia programu PowerPoint</vt:lpstr>
      <vt:lpstr>Prezentácia programu PowerPoint</vt:lpstr>
      <vt:lpstr>Popíš čo si predstavuješ pod pojmom Benzén?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Cykloalkány</dc:title>
  <dc:creator>Miky</dc:creator>
  <cp:lastModifiedBy>Miky</cp:lastModifiedBy>
  <cp:revision>2</cp:revision>
  <dcterms:created xsi:type="dcterms:W3CDTF">2022-02-11T14:14:18Z</dcterms:created>
  <dcterms:modified xsi:type="dcterms:W3CDTF">2022-02-11T14:16:57Z</dcterms:modified>
</cp:coreProperties>
</file>