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230px-Franz_Krüger_-_Portrait_of_Emperor_Nicholas_I_-_WGA122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685800"/>
            <a:ext cx="3622373" cy="4850180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9600" y="685800"/>
            <a:ext cx="7162800" cy="4953000"/>
          </a:xfrm>
        </p:spPr>
        <p:txBody>
          <a:bodyPr/>
          <a:lstStyle/>
          <a:p>
            <a:pPr algn="l"/>
            <a:endParaRPr lang="sk-SK" b="1" dirty="0" smtClean="0"/>
          </a:p>
          <a:p>
            <a:pPr algn="l"/>
            <a:endParaRPr lang="sk-SK" b="1" dirty="0" smtClean="0"/>
          </a:p>
          <a:p>
            <a:pPr algn="l"/>
            <a:endParaRPr lang="sk-SK" b="1" dirty="0" smtClean="0"/>
          </a:p>
          <a:p>
            <a:pPr algn="l"/>
            <a:r>
              <a:rPr lang="sk-SK" b="1" dirty="0" smtClean="0"/>
              <a:t>CÁRSKE RUSKO</a:t>
            </a:r>
          </a:p>
          <a:p>
            <a:pPr algn="l"/>
            <a:r>
              <a:rPr lang="sk-SK" sz="2000" b="1" dirty="0" smtClean="0"/>
              <a:t>       dejepis 8. ročník</a:t>
            </a:r>
          </a:p>
          <a:p>
            <a:pPr algn="l"/>
            <a:endParaRPr lang="sk-SK" sz="2000" b="1" dirty="0" smtClean="0"/>
          </a:p>
          <a:p>
            <a:pPr algn="l"/>
            <a:endParaRPr lang="sk-SK" sz="2000" b="1" dirty="0" smtClean="0"/>
          </a:p>
          <a:p>
            <a:pPr algn="l"/>
            <a:endParaRPr lang="sk-SK" sz="2000" b="1" dirty="0" smtClean="0"/>
          </a:p>
          <a:p>
            <a:pPr algn="l"/>
            <a:endParaRPr lang="sk-SK" sz="2000" b="1" dirty="0" smtClean="0"/>
          </a:p>
          <a:p>
            <a:pPr algn="l"/>
            <a:endParaRPr lang="sk-SK" sz="2000" b="1" dirty="0" smtClean="0"/>
          </a:p>
          <a:p>
            <a:pPr algn="l"/>
            <a:r>
              <a:rPr lang="sk-SK" sz="2000" b="1" dirty="0" smtClean="0"/>
              <a:t>     Mgr. Daniela </a:t>
            </a:r>
            <a:r>
              <a:rPr lang="sk-SK" sz="2000" b="1" dirty="0" err="1" smtClean="0"/>
              <a:t>Vallušová</a:t>
            </a:r>
            <a:endParaRPr lang="sk-SK" sz="2000" b="1" dirty="0" smtClean="0"/>
          </a:p>
          <a:p>
            <a:pPr algn="l"/>
            <a:endParaRPr lang="sk-SK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teatralizovannaya-postanovka-i-i-gorbachevskii-jizn-i-sudba-.jpg"/>
          <p:cNvPicPr>
            <a:picLocks noChangeAspect="1"/>
          </p:cNvPicPr>
          <p:nvPr/>
        </p:nvPicPr>
        <p:blipFill>
          <a:blip r:embed="rId2">
            <a:lum bright="48000"/>
          </a:blip>
          <a:stretch>
            <a:fillRect/>
          </a:stretch>
        </p:blipFill>
        <p:spPr>
          <a:xfrm>
            <a:off x="152400" y="457200"/>
            <a:ext cx="8839200" cy="6140196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09600"/>
            <a:ext cx="7467600" cy="5516563"/>
          </a:xfrm>
        </p:spPr>
        <p:txBody>
          <a:bodyPr>
            <a:normAutofit/>
          </a:bodyPr>
          <a:lstStyle/>
          <a:p>
            <a:r>
              <a:rPr lang="sk-SK" sz="2000" b="1" dirty="0" smtClean="0"/>
              <a:t>Cárske Rusko – doba Mikuláša I.</a:t>
            </a:r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endParaRPr lang="sk-SK" sz="2000" dirty="0" smtClean="0"/>
          </a:p>
          <a:p>
            <a:pPr lvl="0"/>
            <a:r>
              <a:rPr lang="sk-SK" sz="2000" dirty="0" smtClean="0"/>
              <a:t>koniec 18. storočia – </a:t>
            </a:r>
            <a:r>
              <a:rPr lang="sk-SK" sz="2000" b="1" dirty="0" smtClean="0"/>
              <a:t>vláda Kataríny Veľkej</a:t>
            </a:r>
            <a:r>
              <a:rPr lang="sk-SK" sz="2000" dirty="0" smtClean="0"/>
              <a:t> – získanie územia Poľska</a:t>
            </a:r>
          </a:p>
          <a:p>
            <a:pPr lvl="0">
              <a:buNone/>
            </a:pPr>
            <a:endParaRPr lang="sk-SK" sz="2000" dirty="0" smtClean="0"/>
          </a:p>
          <a:p>
            <a:pPr lvl="0"/>
            <a:r>
              <a:rPr lang="sk-SK" sz="2000" dirty="0" smtClean="0"/>
              <a:t>počas napoleonských vojen – </a:t>
            </a:r>
            <a:r>
              <a:rPr lang="sk-SK" sz="2000" b="1" dirty="0" smtClean="0"/>
              <a:t>vláda cára Alexandra I.</a:t>
            </a:r>
            <a:r>
              <a:rPr lang="sk-SK" sz="2000" dirty="0" smtClean="0"/>
              <a:t> – význam Ruska vzrástol</a:t>
            </a:r>
          </a:p>
          <a:p>
            <a:pPr lvl="0"/>
            <a:endParaRPr lang="sk-SK" sz="2000" dirty="0" smtClean="0"/>
          </a:p>
          <a:p>
            <a:pPr lvl="0"/>
            <a:r>
              <a:rPr lang="sk-SK" sz="2000" dirty="0" smtClean="0"/>
              <a:t>Generál </a:t>
            </a:r>
            <a:r>
              <a:rPr lang="sk-SK" sz="2000" dirty="0" err="1" smtClean="0"/>
              <a:t>Kutuzov</a:t>
            </a:r>
            <a:r>
              <a:rPr lang="sk-SK" sz="2000" dirty="0" smtClean="0"/>
              <a:t> a </a:t>
            </a:r>
            <a:r>
              <a:rPr lang="sk-SK" sz="2000" dirty="0" err="1" smtClean="0"/>
              <a:t>Suvurov</a:t>
            </a:r>
            <a:r>
              <a:rPr lang="sk-SK" sz="2000" dirty="0" smtClean="0"/>
              <a:t> uštedrili Francúzsku porážku, no kvôli zaostávajúcemu hospodárstvu vývoj Ruska stagnoval. </a:t>
            </a:r>
          </a:p>
          <a:p>
            <a:pPr lvl="0">
              <a:buNone/>
            </a:pPr>
            <a:endParaRPr lang="sk-SK" sz="2000" dirty="0" smtClean="0"/>
          </a:p>
          <a:p>
            <a:pPr lvl="0"/>
            <a:r>
              <a:rPr lang="sk-SK" sz="2000" dirty="0" smtClean="0"/>
              <a:t>1825 smrť Alexandra I. </a:t>
            </a:r>
            <a:r>
              <a:rPr lang="sk-SK" sz="2000" b="1" dirty="0" smtClean="0"/>
              <a:t>→ povstanie dekabristov</a:t>
            </a:r>
            <a:r>
              <a:rPr lang="sk-SK" sz="2000" dirty="0" smtClean="0"/>
              <a:t> (štátny prevrat mladých vyznávačov modernej Európy a francúzskej revolúcie) → boli odsúdení na trest smrti alebo vyhnanstvo na Sibír za vlády </a:t>
            </a:r>
          </a:p>
          <a:p>
            <a:pPr>
              <a:buNone/>
            </a:pPr>
            <a:endParaRPr lang="sk-SK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Nichola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1682" y="1295400"/>
            <a:ext cx="3326708" cy="3886200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sk-SK" sz="2000" b="1" dirty="0" smtClean="0"/>
              <a:t>Mikuláša I. (1825 – 1855)</a:t>
            </a:r>
          </a:p>
          <a:p>
            <a:pPr>
              <a:buNone/>
            </a:pPr>
            <a:endParaRPr lang="sk-SK" sz="2000" dirty="0" smtClean="0"/>
          </a:p>
          <a:p>
            <a:pPr lvl="1"/>
            <a:r>
              <a:rPr lang="sk-SK" sz="2000" dirty="0" smtClean="0"/>
              <a:t>nepriateľ revolúcie a liberalizmu</a:t>
            </a:r>
          </a:p>
          <a:p>
            <a:pPr lvl="1"/>
            <a:r>
              <a:rPr lang="sk-SK" sz="2000" dirty="0" smtClean="0"/>
              <a:t>žandár Európy</a:t>
            </a:r>
          </a:p>
          <a:p>
            <a:pPr lvl="1"/>
            <a:r>
              <a:rPr lang="sk-SK" sz="2000" dirty="0" smtClean="0"/>
              <a:t>1830 potlačil revolúciu v Poľsku</a:t>
            </a:r>
          </a:p>
          <a:p>
            <a:pPr lvl="1"/>
            <a:r>
              <a:rPr lang="sk-SK" sz="2000" dirty="0" smtClean="0"/>
              <a:t>zrušil personálnu úniu – časť </a:t>
            </a:r>
          </a:p>
          <a:p>
            <a:pPr lvl="1">
              <a:buNone/>
            </a:pPr>
            <a:r>
              <a:rPr lang="sk-SK" sz="2000" dirty="0" smtClean="0"/>
              <a:t>Poľska pripojená k Rusku ako provincia</a:t>
            </a:r>
          </a:p>
          <a:p>
            <a:pPr lvl="1"/>
            <a:r>
              <a:rPr lang="sk-SK" sz="2000" dirty="0" smtClean="0"/>
              <a:t>pomohol v boji proti revolúcií</a:t>
            </a:r>
          </a:p>
          <a:p>
            <a:pPr lvl="1">
              <a:buNone/>
            </a:pPr>
            <a:r>
              <a:rPr lang="sk-SK" sz="2000" dirty="0" smtClean="0"/>
              <a:t> v habsburskej monarchií</a:t>
            </a:r>
          </a:p>
          <a:p>
            <a:pPr lvl="1"/>
            <a:r>
              <a:rPr lang="sk-SK" sz="2000" dirty="0" smtClean="0"/>
              <a:t>1849 bitka pri </a:t>
            </a:r>
            <a:r>
              <a:rPr lang="sk-SK" sz="2000" dirty="0" err="1" smtClean="0"/>
              <a:t>Világoši</a:t>
            </a:r>
            <a:r>
              <a:rPr lang="sk-SK" sz="2000" dirty="0" smtClean="0"/>
              <a:t> – porazil</a:t>
            </a:r>
          </a:p>
          <a:p>
            <a:pPr lvl="1">
              <a:buNone/>
            </a:pPr>
            <a:r>
              <a:rPr lang="sk-SK" sz="2000" dirty="0" smtClean="0"/>
              <a:t> maďarských povstalcov</a:t>
            </a:r>
          </a:p>
          <a:p>
            <a:pPr lvl="1">
              <a:buNone/>
            </a:pPr>
            <a:r>
              <a:rPr lang="sk-SK" sz="2000" dirty="0" smtClean="0"/>
              <a:t> a Habsburgovcom</a:t>
            </a:r>
          </a:p>
          <a:p>
            <a:pPr lvl="1">
              <a:buNone/>
            </a:pPr>
            <a:r>
              <a:rPr lang="sk-SK" sz="2000" dirty="0" smtClean="0"/>
              <a:t> zachránil panovnícku korunu</a:t>
            </a:r>
          </a:p>
          <a:p>
            <a:pPr>
              <a:buNone/>
            </a:pPr>
            <a:r>
              <a:rPr lang="sk-SK" sz="2000" dirty="0" smtClean="0"/>
              <a:t> 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krymska-voj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200400"/>
            <a:ext cx="5911850" cy="2895600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sk-SK" sz="2000" b="1" dirty="0" smtClean="0"/>
              <a:t>Krymská vojna </a:t>
            </a:r>
            <a:endParaRPr lang="sk-SK" sz="2000" dirty="0" smtClean="0"/>
          </a:p>
          <a:p>
            <a:pPr lvl="0"/>
            <a:r>
              <a:rPr lang="sk-SK" sz="2000" dirty="0" smtClean="0"/>
              <a:t>1853-1856 Mikuláš I. začal bojovať proti Turkom, ktorí ovládli Balkán, Turkov podporovali Angličania</a:t>
            </a:r>
          </a:p>
          <a:p>
            <a:pPr lvl="0"/>
            <a:r>
              <a:rPr lang="sk-SK" sz="2000" dirty="0" smtClean="0"/>
              <a:t>Koalícia európskych štátov sa vylodila na Kryme</a:t>
            </a:r>
          </a:p>
          <a:p>
            <a:pPr lvl="0"/>
            <a:r>
              <a:rPr lang="sk-SK" sz="2000" dirty="0" smtClean="0"/>
              <a:t>porážka Rusov, mali horšiu výzbroj a výstroj, zásobovanie a nedostatok financií</a:t>
            </a:r>
          </a:p>
          <a:p>
            <a:pPr lvl="0"/>
            <a:r>
              <a:rPr lang="sk-SK" sz="2000" dirty="0" smtClean="0"/>
              <a:t>Mikuláš I. sa vojny </a:t>
            </a:r>
            <a:r>
              <a:rPr lang="sk-SK" sz="2000" dirty="0" smtClean="0"/>
              <a:t>nedožil</a:t>
            </a:r>
          </a:p>
          <a:p>
            <a:pPr lvl="0">
              <a:buNone/>
            </a:pPr>
            <a:endParaRPr lang="sk-SK" sz="2000" dirty="0" smtClean="0"/>
          </a:p>
          <a:p>
            <a:pPr lvl="0"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unname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8804" y="1143000"/>
            <a:ext cx="3800856" cy="4419600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endParaRPr lang="sk-SK" sz="2000" b="1" dirty="0" smtClean="0"/>
          </a:p>
          <a:p>
            <a:endParaRPr lang="sk-SK" sz="2000" b="1" dirty="0" smtClean="0"/>
          </a:p>
          <a:p>
            <a:r>
              <a:rPr lang="sk-SK" sz="2000" b="1" dirty="0" smtClean="0"/>
              <a:t>Alexander II (1855 – 1881)</a:t>
            </a:r>
          </a:p>
          <a:p>
            <a:pPr>
              <a:buNone/>
            </a:pPr>
            <a:endParaRPr lang="sk-SK" sz="2000" dirty="0" smtClean="0"/>
          </a:p>
          <a:p>
            <a:pPr lvl="0"/>
            <a:r>
              <a:rPr lang="sk-SK" sz="2000" dirty="0" smtClean="0"/>
              <a:t>snaha o zlepšenie hospodárskej</a:t>
            </a:r>
          </a:p>
          <a:p>
            <a:pPr lvl="0">
              <a:buNone/>
            </a:pPr>
            <a:r>
              <a:rPr lang="sk-SK" sz="2000" dirty="0" smtClean="0"/>
              <a:t>     situácie v Rusku a jeho modernizáciu</a:t>
            </a:r>
          </a:p>
          <a:p>
            <a:pPr lvl="0"/>
            <a:r>
              <a:rPr lang="sk-SK" sz="2000" b="1" dirty="0" smtClean="0"/>
              <a:t>1861 – zrušil nevoľníctvo</a:t>
            </a:r>
            <a:r>
              <a:rPr lang="sk-SK" sz="2000" dirty="0" smtClean="0"/>
              <a:t> (pripútanie</a:t>
            </a:r>
          </a:p>
          <a:p>
            <a:pPr lvl="0">
              <a:buNone/>
            </a:pPr>
            <a:r>
              <a:rPr lang="sk-SK" sz="2000" dirty="0" smtClean="0"/>
              <a:t>     poddaných k pôde, závislosť medzi </a:t>
            </a:r>
          </a:p>
          <a:p>
            <a:pPr lvl="0">
              <a:buNone/>
            </a:pPr>
            <a:r>
              <a:rPr lang="sk-SK" sz="2000" dirty="0" smtClean="0"/>
              <a:t>     poddaným a majiteľom)</a:t>
            </a:r>
          </a:p>
          <a:p>
            <a:pPr lvl="0"/>
            <a:r>
              <a:rPr lang="sk-SK" sz="2000" b="1" dirty="0" smtClean="0"/>
              <a:t>reformy</a:t>
            </a:r>
            <a:r>
              <a:rPr lang="sk-SK" sz="2000" dirty="0" smtClean="0"/>
              <a:t> školstva, armády,</a:t>
            </a:r>
          </a:p>
          <a:p>
            <a:pPr lvl="0">
              <a:buNone/>
            </a:pPr>
            <a:r>
              <a:rPr lang="sk-SK" sz="2000" dirty="0" smtClean="0"/>
              <a:t>     súdnictva → Rusko výrazne zosilnelo</a:t>
            </a:r>
          </a:p>
          <a:p>
            <a:pPr lvl="0"/>
            <a:r>
              <a:rPr lang="sk-SK" sz="2000" dirty="0" smtClean="0"/>
              <a:t>Rusko zostalo bez ústavy a parlamentu,</a:t>
            </a:r>
          </a:p>
          <a:p>
            <a:pPr lvl="0"/>
            <a:r>
              <a:rPr lang="sk-SK" sz="2000" dirty="0" smtClean="0"/>
              <a:t> o všetkom rozhodoval cár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stiahnuť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609600"/>
            <a:ext cx="3962400" cy="5379010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endParaRPr lang="sk-SK" sz="2000" dirty="0" smtClean="0"/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Jedným z  priamych účastníkov</a:t>
            </a:r>
          </a:p>
          <a:p>
            <a:pPr>
              <a:buNone/>
            </a:pPr>
            <a:r>
              <a:rPr lang="sk-SK" sz="2000" dirty="0" smtClean="0"/>
              <a:t> krymskej vojny bol</a:t>
            </a:r>
          </a:p>
          <a:p>
            <a:pPr>
              <a:buNone/>
            </a:pPr>
            <a:r>
              <a:rPr lang="sk-SK" sz="2000" dirty="0" smtClean="0"/>
              <a:t>aj známy ruský spisovateľ </a:t>
            </a:r>
          </a:p>
          <a:p>
            <a:pPr>
              <a:buNone/>
            </a:pPr>
            <a:r>
              <a:rPr lang="sk-SK" sz="2000" b="1" dirty="0" smtClean="0"/>
              <a:t>Lev </a:t>
            </a:r>
            <a:r>
              <a:rPr lang="sk-SK" sz="2000" b="1" dirty="0" err="1" smtClean="0"/>
              <a:t>Nikolajevič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Tolstoj</a:t>
            </a:r>
            <a:endParaRPr lang="sk-SK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 descr="stiahnuť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905000"/>
            <a:ext cx="2492681" cy="3057525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95400"/>
            <a:ext cx="57150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400" b="1" dirty="0" smtClean="0"/>
              <a:t>Nové pojmy:</a:t>
            </a:r>
          </a:p>
          <a:p>
            <a:pPr>
              <a:buNone/>
            </a:pPr>
            <a:endParaRPr lang="sk-SK" sz="2400" b="1" dirty="0" smtClean="0"/>
          </a:p>
          <a:p>
            <a:pPr>
              <a:buNone/>
            </a:pPr>
            <a:r>
              <a:rPr lang="sk-SK" sz="2000" b="1" dirty="0" smtClean="0"/>
              <a:t>Nevoľníctvo – </a:t>
            </a:r>
            <a:r>
              <a:rPr lang="sk-SK" sz="2000" dirty="0" smtClean="0"/>
              <a:t>pripútanie poddaných k pôde, vzťah závislosti medzi </a:t>
            </a:r>
          </a:p>
          <a:p>
            <a:pPr>
              <a:buNone/>
            </a:pPr>
            <a:r>
              <a:rPr lang="sk-SK" sz="2000" dirty="0" smtClean="0"/>
              <a:t>                          nevoľníkom a majiteľom pôdy</a:t>
            </a:r>
          </a:p>
          <a:p>
            <a:pPr>
              <a:buNone/>
            </a:pPr>
            <a:endParaRPr lang="sk-SK" sz="2000" b="1" dirty="0" smtClean="0"/>
          </a:p>
          <a:p>
            <a:pPr>
              <a:buNone/>
            </a:pPr>
            <a:r>
              <a:rPr lang="sk-SK" sz="2000" b="1" dirty="0" smtClean="0"/>
              <a:t>Personálna únia – </a:t>
            </a:r>
            <a:r>
              <a:rPr lang="sk-SK" sz="2000" dirty="0" smtClean="0"/>
              <a:t>spojenie dvoch alebo viacerých samostatných štátov </a:t>
            </a:r>
          </a:p>
          <a:p>
            <a:pPr>
              <a:buNone/>
            </a:pPr>
            <a:r>
              <a:rPr lang="sk-SK" sz="2000" dirty="0" smtClean="0"/>
              <a:t>                                  osobou panovníka</a:t>
            </a:r>
          </a:p>
          <a:p>
            <a:pPr>
              <a:buNone/>
            </a:pPr>
            <a:r>
              <a:rPr lang="sk-SK" sz="2000" b="1" dirty="0" smtClean="0"/>
              <a:t>Stagnácia – </a:t>
            </a:r>
            <a:r>
              <a:rPr lang="sk-SK" sz="2000" dirty="0" smtClean="0"/>
              <a:t>zastavenie, ustrnutie</a:t>
            </a:r>
            <a:endParaRPr lang="sk-SK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149</Words>
  <PresentationFormat>Prezentácia na obrazovke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admin</dc:creator>
  <cp:lastModifiedBy>PC</cp:lastModifiedBy>
  <cp:revision>6</cp:revision>
  <dcterms:created xsi:type="dcterms:W3CDTF">2020-10-28T09:17:26Z</dcterms:created>
  <dcterms:modified xsi:type="dcterms:W3CDTF">2020-10-28T10:39:33Z</dcterms:modified>
</cp:coreProperties>
</file>