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6" r:id="rId4"/>
    <p:sldId id="257" r:id="rId5"/>
    <p:sldId id="263" r:id="rId6"/>
    <p:sldId id="264" r:id="rId7"/>
    <p:sldId id="258" r:id="rId8"/>
    <p:sldId id="259" r:id="rId9"/>
    <p:sldId id="261" r:id="rId10"/>
    <p:sldId id="262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48231D-F46D-45B6-A117-B96BD17A663D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5295E4-9E1D-4019-9019-CF795D7D3F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8231D-F46D-45B6-A117-B96BD17A663D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295E4-9E1D-4019-9019-CF795D7D3F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48231D-F46D-45B6-A117-B96BD17A663D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5295E4-9E1D-4019-9019-CF795D7D3F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8231D-F46D-45B6-A117-B96BD17A663D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295E4-9E1D-4019-9019-CF795D7D3F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48231D-F46D-45B6-A117-B96BD17A663D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45295E4-9E1D-4019-9019-CF795D7D3F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8231D-F46D-45B6-A117-B96BD17A663D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295E4-9E1D-4019-9019-CF795D7D3F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8231D-F46D-45B6-A117-B96BD17A663D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295E4-9E1D-4019-9019-CF795D7D3F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8231D-F46D-45B6-A117-B96BD17A663D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295E4-9E1D-4019-9019-CF795D7D3F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48231D-F46D-45B6-A117-B96BD17A663D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295E4-9E1D-4019-9019-CF795D7D3F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8231D-F46D-45B6-A117-B96BD17A663D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295E4-9E1D-4019-9019-CF795D7D3F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8231D-F46D-45B6-A117-B96BD17A663D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295E4-9E1D-4019-9019-CF795D7D3FE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48231D-F46D-45B6-A117-B96BD17A663D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5295E4-9E1D-4019-9019-CF795D7D3FE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/>
          <a:lstStyle/>
          <a:p>
            <a:r>
              <a:rPr lang="pl-PL" b="1" dirty="0" smtClean="0"/>
              <a:t>CHOROBY ZAKAŹNE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LEKCJA 2 </a:t>
            </a:r>
            <a:r>
              <a:rPr lang="pl-PL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786050" y="6000768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PROGRAM SANEPIDU:</a:t>
            </a:r>
          </a:p>
          <a:p>
            <a:r>
              <a:rPr lang="pl-PL" b="1" dirty="0" smtClean="0"/>
              <a:t>„WIĘCEJ WIEM MNIEJ CHORUJĘ”</a:t>
            </a:r>
            <a:endParaRPr lang="pl-PL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PRZEBIEG CHOROBY</a:t>
            </a:r>
            <a:endParaRPr lang="pl-PL" dirty="0"/>
          </a:p>
        </p:txBody>
      </p:sp>
      <p:pic>
        <p:nvPicPr>
          <p:cNvPr id="4" name="Symbol zastępczy zawartości 3" descr="zarazeni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90812"/>
            <a:ext cx="7239000" cy="26844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KOORDYNATORZY PROGRAMU:</a:t>
            </a:r>
          </a:p>
          <a:p>
            <a:r>
              <a:rPr lang="pl-PL" dirty="0" smtClean="0"/>
              <a:t>KAMILA BANASIK</a:t>
            </a:r>
          </a:p>
          <a:p>
            <a:r>
              <a:rPr lang="pl-PL" dirty="0" smtClean="0"/>
              <a:t>PATRYCJA SYMKOWSKA - WYDRA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 anchor="ctr"/>
          <a:lstStyle/>
          <a:p>
            <a:pPr algn="ctr">
              <a:buNone/>
            </a:pPr>
            <a:r>
              <a:rPr lang="pl-PL" b="1" i="1" dirty="0" smtClean="0"/>
              <a:t>„</a:t>
            </a:r>
            <a:r>
              <a:rPr lang="pl-PL" b="1" i="1" dirty="0" smtClean="0"/>
              <a:t>Rozprzestrzenia się przez kaszel, </a:t>
            </a:r>
            <a:r>
              <a:rPr lang="pl-PL" b="1" i="1" dirty="0" smtClean="0"/>
              <a:t>kichanie</a:t>
            </a:r>
          </a:p>
          <a:p>
            <a:pPr algn="ctr">
              <a:buNone/>
            </a:pPr>
            <a:r>
              <a:rPr lang="pl-PL" b="1" i="1" dirty="0" smtClean="0"/>
              <a:t> Ale </a:t>
            </a:r>
            <a:r>
              <a:rPr lang="pl-PL" b="1" i="1" dirty="0" smtClean="0"/>
              <a:t>także przez dotykanie </a:t>
            </a:r>
            <a:endParaRPr lang="pl-PL" b="1" i="1" dirty="0" smtClean="0"/>
          </a:p>
          <a:p>
            <a:pPr algn="ctr">
              <a:buNone/>
            </a:pPr>
            <a:r>
              <a:rPr lang="pl-PL" b="1" i="1" dirty="0" smtClean="0"/>
              <a:t>Jej </a:t>
            </a:r>
            <a:r>
              <a:rPr lang="pl-PL" b="1" i="1" dirty="0" smtClean="0"/>
              <a:t>wirus jest groźny </a:t>
            </a:r>
            <a:endParaRPr lang="pl-PL" b="1" i="1" dirty="0" smtClean="0"/>
          </a:p>
          <a:p>
            <a:pPr algn="ctr">
              <a:buNone/>
            </a:pPr>
            <a:r>
              <a:rPr lang="pl-PL" b="1" i="1" dirty="0" smtClean="0"/>
              <a:t>Szczególnie </a:t>
            </a:r>
            <a:r>
              <a:rPr lang="pl-PL" b="1" i="1" dirty="0" smtClean="0"/>
              <a:t>gdy czas jest mroźny </a:t>
            </a:r>
            <a:endParaRPr lang="pl-PL" b="1" i="1" dirty="0" smtClean="0"/>
          </a:p>
          <a:p>
            <a:pPr algn="ctr">
              <a:buNone/>
            </a:pPr>
            <a:r>
              <a:rPr lang="pl-PL" b="1" i="1" dirty="0" smtClean="0"/>
              <a:t>Gorsza </a:t>
            </a:r>
            <a:r>
              <a:rPr lang="pl-PL" b="1" i="1" dirty="0" smtClean="0"/>
              <a:t>od </a:t>
            </a:r>
            <a:r>
              <a:rPr lang="pl-PL" b="1" i="1" dirty="0" smtClean="0"/>
              <a:t>przeziębienia</a:t>
            </a:r>
          </a:p>
          <a:p>
            <a:pPr algn="ctr">
              <a:buNone/>
            </a:pPr>
            <a:r>
              <a:rPr lang="pl-PL" b="1" i="1" dirty="0" smtClean="0"/>
              <a:t> Gorączka </a:t>
            </a:r>
            <a:r>
              <a:rPr lang="pl-PL" b="1" i="1" dirty="0" smtClean="0"/>
              <a:t>nie do zniesienia </a:t>
            </a:r>
            <a:endParaRPr lang="pl-PL" b="1" i="1" dirty="0" smtClean="0"/>
          </a:p>
          <a:p>
            <a:pPr algn="ctr">
              <a:buNone/>
            </a:pPr>
            <a:r>
              <a:rPr lang="pl-PL" b="1" i="1" dirty="0" smtClean="0"/>
              <a:t>Powoduje </a:t>
            </a:r>
            <a:r>
              <a:rPr lang="pl-PL" b="1" i="1" dirty="0" smtClean="0"/>
              <a:t>ból kości </a:t>
            </a:r>
            <a:endParaRPr lang="pl-PL" b="1" i="1" dirty="0" smtClean="0"/>
          </a:p>
          <a:p>
            <a:pPr algn="ctr">
              <a:buNone/>
            </a:pPr>
            <a:r>
              <a:rPr lang="pl-PL" b="1" i="1" dirty="0" smtClean="0"/>
              <a:t>Odbiera </a:t>
            </a:r>
            <a:r>
              <a:rPr lang="pl-PL" b="1" i="1" dirty="0" smtClean="0"/>
              <a:t>chęć radości”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 anchor="ctr"/>
          <a:lstStyle/>
          <a:p>
            <a:pPr algn="ctr">
              <a:buNone/>
            </a:pPr>
            <a:r>
              <a:rPr lang="pl-PL" b="1" i="1" dirty="0" smtClean="0"/>
              <a:t>„Swędzi mnie całe ciało </a:t>
            </a:r>
          </a:p>
          <a:p>
            <a:pPr algn="ctr">
              <a:buNone/>
            </a:pPr>
            <a:r>
              <a:rPr lang="pl-PL" b="1" i="1" dirty="0" smtClean="0"/>
              <a:t>Całą buzię mi zsypało </a:t>
            </a:r>
          </a:p>
          <a:p>
            <a:pPr algn="ctr">
              <a:buNone/>
            </a:pPr>
            <a:r>
              <a:rPr lang="pl-PL" b="1" i="1" dirty="0" smtClean="0"/>
              <a:t>Czerwone krosty są wszędzie </a:t>
            </a:r>
          </a:p>
          <a:p>
            <a:pPr algn="ctr">
              <a:buNone/>
            </a:pPr>
            <a:r>
              <a:rPr lang="pl-PL" b="1" i="1" dirty="0" smtClean="0"/>
              <a:t>Jak długo wysypka męczyć mnie będzie? </a:t>
            </a:r>
          </a:p>
          <a:p>
            <a:pPr algn="ctr">
              <a:buNone/>
            </a:pPr>
            <a:r>
              <a:rPr lang="pl-PL" b="1" i="1" dirty="0" smtClean="0"/>
              <a:t>Gdy pójdę do szkoły wszystkich zarażę </a:t>
            </a:r>
          </a:p>
          <a:p>
            <a:pPr algn="ctr">
              <a:buNone/>
            </a:pPr>
            <a:r>
              <a:rPr lang="pl-PL" b="1" i="1" dirty="0" smtClean="0"/>
              <a:t>O szybkim wyzdrowieniu już długo marzę </a:t>
            </a:r>
          </a:p>
          <a:p>
            <a:pPr algn="ctr">
              <a:buNone/>
            </a:pPr>
            <a:r>
              <a:rPr lang="pl-PL" b="1" i="1" dirty="0" smtClean="0"/>
              <a:t>Nie chcę by inne dzieci się zaraziły </a:t>
            </a:r>
          </a:p>
          <a:p>
            <a:pPr algn="ctr">
              <a:buNone/>
            </a:pPr>
            <a:r>
              <a:rPr lang="pl-PL" b="1" i="1" dirty="0" smtClean="0"/>
              <a:t>Nie dojdzie do tego bo się zaszczepiły…”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RODZAJE CHORÓB ZAKAŹNYCH</a:t>
            </a: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rot="10800000" flipV="1">
            <a:off x="1857356" y="1071546"/>
            <a:ext cx="2428892" cy="1214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3438" y="1071546"/>
            <a:ext cx="2286016" cy="1143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928662" y="2714620"/>
            <a:ext cx="26432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/>
              <a:t>RODZAJ PATOGENU: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/>
              <a:t>Wirusowe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/>
              <a:t>Bakteryjne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/>
              <a:t>Grzybicze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/>
              <a:t>Pasożytnicze</a:t>
            </a:r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857752" y="2714620"/>
            <a:ext cx="34290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/>
              <a:t>DROGI ROZPRZESTRZENIANIA: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/>
              <a:t>Pokarmowa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/>
              <a:t>Kropelkowa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/>
              <a:t>Kontakt z zarażoną krwią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/>
              <a:t>Kontakt bezpośredni</a:t>
            </a:r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Choroby+zakaźne,+co+może+je+powodować.jpg"/>
          <p:cNvPicPr>
            <a:picLocks noGrp="1" noChangeAspect="1"/>
          </p:cNvPicPr>
          <p:nvPr>
            <p:ph idx="1"/>
          </p:nvPr>
        </p:nvPicPr>
        <p:blipFill>
          <a:blip r:embed="rId2"/>
          <a:srcRect l="58182" t="31884" r="1818" b="39130"/>
          <a:stretch>
            <a:fillRect/>
          </a:stretch>
        </p:blipFill>
        <p:spPr>
          <a:xfrm>
            <a:off x="3214678" y="1357298"/>
            <a:ext cx="2000264" cy="2214578"/>
          </a:xfrm>
        </p:spPr>
      </p:pic>
      <p:sp>
        <p:nvSpPr>
          <p:cNvPr id="3" name="pole tekstowe 2"/>
          <p:cNvSpPr txBox="1"/>
          <p:nvPr/>
        </p:nvSpPr>
        <p:spPr>
          <a:xfrm>
            <a:off x="0" y="285728"/>
            <a:ext cx="80010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00" dirty="0" smtClean="0"/>
              <a:t>CO MOŻE POWODOWAĆ CHOROBY ZAKAŹNE?</a:t>
            </a:r>
            <a:endParaRPr lang="pl-PL" sz="26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57158" y="1643050"/>
            <a:ext cx="3571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BAKTERIE</a:t>
            </a:r>
          </a:p>
          <a:p>
            <a:pPr>
              <a:buFont typeface="Wingdings" pitchFamily="2" charset="2"/>
              <a:buChar char="ü"/>
            </a:pPr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GRZYBY</a:t>
            </a:r>
          </a:p>
          <a:p>
            <a:pPr>
              <a:buFont typeface="Wingdings" pitchFamily="2" charset="2"/>
              <a:buChar char="ü"/>
            </a:pPr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WIRYSY</a:t>
            </a:r>
            <a:endParaRPr lang="pl-PL" dirty="0"/>
          </a:p>
        </p:txBody>
      </p:sp>
      <p:pic>
        <p:nvPicPr>
          <p:cNvPr id="6" name="Symbol zastępczy zawartości 3" descr="Choroby+zakaźne,+co+może+je+powodować.jpg"/>
          <p:cNvPicPr>
            <a:picLocks noChangeAspect="1"/>
          </p:cNvPicPr>
          <p:nvPr/>
        </p:nvPicPr>
        <p:blipFill>
          <a:blip r:embed="rId2"/>
          <a:srcRect l="29091" t="47826" r="43636" b="28985"/>
          <a:stretch>
            <a:fillRect/>
          </a:stretch>
        </p:blipFill>
        <p:spPr>
          <a:xfrm>
            <a:off x="1285852" y="3643314"/>
            <a:ext cx="2143140" cy="2286016"/>
          </a:xfrm>
          <a:prstGeom prst="rect">
            <a:avLst/>
          </a:prstGeom>
        </p:spPr>
      </p:pic>
      <p:pic>
        <p:nvPicPr>
          <p:cNvPr id="7" name="Symbol zastępczy zawartości 3" descr="Choroby+zakaźne,+co+może+je+powodować.jpg"/>
          <p:cNvPicPr>
            <a:picLocks noChangeAspect="1"/>
          </p:cNvPicPr>
          <p:nvPr/>
        </p:nvPicPr>
        <p:blipFill>
          <a:blip r:embed="rId2"/>
          <a:srcRect l="52727" t="62319" r="1818" b="8695"/>
          <a:stretch>
            <a:fillRect/>
          </a:stretch>
        </p:blipFill>
        <p:spPr>
          <a:xfrm>
            <a:off x="4429124" y="4000504"/>
            <a:ext cx="2500330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85720" y="1714488"/>
            <a:ext cx="2214578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Źródło zakażenia</a:t>
            </a:r>
          </a:p>
          <a:p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Chory człowiek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Chore zwierzę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Nosiciel (człowiek lub zwierzę)</a:t>
            </a:r>
            <a:endParaRPr lang="pl-PL" dirty="0"/>
          </a:p>
        </p:txBody>
      </p:sp>
      <p:sp>
        <p:nvSpPr>
          <p:cNvPr id="5" name="Strzałka w prawo 4"/>
          <p:cNvSpPr/>
          <p:nvPr/>
        </p:nvSpPr>
        <p:spPr>
          <a:xfrm>
            <a:off x="2643174" y="1857364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2643174" y="3143248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2571736" y="135729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Kontakt bezpośredni</a:t>
            </a:r>
            <a:endParaRPr lang="pl-PL" sz="12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71736" y="285749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Kontakt pośredni</a:t>
            </a:r>
            <a:endParaRPr lang="pl-PL" sz="12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000496" y="1071546"/>
            <a:ext cx="164307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Podanie ręki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Ukąszenie chorych zwierząt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000496" y="2786058"/>
            <a:ext cx="1714512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Powietrze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Woda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Pokarm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Owady i kleszcze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Gleba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Przedmioty codziennego użytku</a:t>
            </a:r>
            <a:endParaRPr lang="pl-PL" dirty="0"/>
          </a:p>
        </p:txBody>
      </p:sp>
      <p:cxnSp>
        <p:nvCxnSpPr>
          <p:cNvPr id="15" name="Łącznik prosty ze strzałką 14"/>
          <p:cNvCxnSpPr/>
          <p:nvPr/>
        </p:nvCxnSpPr>
        <p:spPr>
          <a:xfrm rot="16200000" flipH="1">
            <a:off x="5715008" y="1928802"/>
            <a:ext cx="121444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rot="5400000" flipH="1" flipV="1">
            <a:off x="6036479" y="3679033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7000892" y="2786058"/>
            <a:ext cx="1357322" cy="784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500" b="1" u="sng" dirty="0" smtClean="0"/>
              <a:t>Człowiek podatny na zakażenie</a:t>
            </a:r>
            <a:endParaRPr lang="pl-PL" sz="1500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sposoby zarażenia</a:t>
            </a:r>
            <a:endParaRPr lang="pl-PL" dirty="0"/>
          </a:p>
        </p:txBody>
      </p:sp>
      <p:pic>
        <p:nvPicPr>
          <p:cNvPr id="7" name="Symbol zastępczy zawartości 6" descr="kleszc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000240"/>
            <a:ext cx="2619375" cy="1743075"/>
          </a:xfrm>
        </p:spPr>
      </p:pic>
      <p:pic>
        <p:nvPicPr>
          <p:cNvPr id="8" name="Obraz 7" descr="kom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000240"/>
            <a:ext cx="2838450" cy="1785950"/>
          </a:xfrm>
          <a:prstGeom prst="rect">
            <a:avLst/>
          </a:prstGeom>
        </p:spPr>
      </p:pic>
      <p:pic>
        <p:nvPicPr>
          <p:cNvPr id="9" name="Obraz 8" descr="osoba.png"/>
          <p:cNvPicPr>
            <a:picLocks noChangeAspect="1"/>
          </p:cNvPicPr>
          <p:nvPr/>
        </p:nvPicPr>
        <p:blipFill>
          <a:blip r:embed="rId4"/>
          <a:srcRect r="-1" b="36666"/>
          <a:stretch>
            <a:fillRect/>
          </a:stretch>
        </p:blipFill>
        <p:spPr>
          <a:xfrm>
            <a:off x="3357554" y="4000504"/>
            <a:ext cx="2143140" cy="2214578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1500166" y="378619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KLESZCZ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929322" y="378619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KOMAR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000364" y="60007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BEZOBJAWOWY NOSICIEL</a:t>
            </a:r>
            <a:endParaRPr lang="pl-PL" dirty="0"/>
          </a:p>
        </p:txBody>
      </p:sp>
      <p:sp>
        <p:nvSpPr>
          <p:cNvPr id="10242" name="AutoShape 2" descr="Ukąszenie przez komara to nic wielkiego. A… to zależy, gdzie - tvp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rozróżnić przeziębienie od grypy?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419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CECHA</a:t>
                      </a:r>
                      <a:r>
                        <a:rPr lang="pl-PL" baseline="0" dirty="0" smtClean="0"/>
                        <a:t> CHARAKTERYSTYCZNA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GRYPA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PRZEZIĘBIENIE</a:t>
                      </a:r>
                      <a:endParaRPr lang="pl-PL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POCZĄTEK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NAGŁY 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STOPNIOWY</a:t>
                      </a:r>
                      <a:endParaRPr lang="pl-PL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TEMPETARURA CIAŁA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&gt;38 ST. C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NIEZNACZNIE</a:t>
                      </a:r>
                      <a:endParaRPr lang="pl-PL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BÓLE MIĘŚNIOWO – STAWOWE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BARDZO CZĘSTO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RZADKO</a:t>
                      </a:r>
                      <a:endParaRPr lang="pl-PL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BÓL GŁOWY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BARDZO CZĘSTO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RZADKO</a:t>
                      </a:r>
                      <a:endParaRPr lang="pl-PL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KATAR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RZADKO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BARDZO CZĘSTO</a:t>
                      </a:r>
                      <a:endParaRPr lang="pl-PL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KASZEL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CZĘSTO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RZADKO</a:t>
                      </a:r>
                      <a:endParaRPr lang="pl-PL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POWIKŁANIA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WYSTĘPUJĄ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BRAK</a:t>
                      </a:r>
                      <a:endParaRPr lang="pl-PL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KRWAWIENIE</a:t>
                      </a:r>
                      <a:r>
                        <a:rPr lang="pl-PL" baseline="0" dirty="0" smtClean="0"/>
                        <a:t> Z NOSA / ZAPALENIE SPOJÓWEK</a:t>
                      </a:r>
                      <a:endParaRPr lang="pl-PL" dirty="0" smtClean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WYSTĘPUJĄ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BRAK</a:t>
                      </a:r>
                      <a:endParaRPr lang="pl-PL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PRZYKŁADY CHORÓB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GRUŹLICA</a:t>
            </a:r>
          </a:p>
          <a:p>
            <a:r>
              <a:rPr lang="pl-PL" dirty="0" smtClean="0"/>
              <a:t>SALMONELLA</a:t>
            </a:r>
            <a:endParaRPr lang="pl-PL" dirty="0" smtClean="0"/>
          </a:p>
          <a:p>
            <a:r>
              <a:rPr lang="pl-PL" dirty="0" smtClean="0"/>
              <a:t>ANGINA</a:t>
            </a:r>
          </a:p>
          <a:p>
            <a:r>
              <a:rPr lang="pl-PL" dirty="0" smtClean="0"/>
              <a:t>GRYPA</a:t>
            </a:r>
            <a:endParaRPr lang="pl-PL" dirty="0" smtClean="0"/>
          </a:p>
        </p:txBody>
      </p:sp>
      <p:pic>
        <p:nvPicPr>
          <p:cNvPr id="4" name="Obraz 3" descr="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286124"/>
            <a:ext cx="1987296" cy="1987296"/>
          </a:xfrm>
          <a:prstGeom prst="rect">
            <a:avLst/>
          </a:prstGeom>
        </p:spPr>
      </p:pic>
      <p:pic>
        <p:nvPicPr>
          <p:cNvPr id="5" name="Obraz 4" descr="bakter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4429132"/>
            <a:ext cx="3430792" cy="2000240"/>
          </a:xfrm>
          <a:prstGeom prst="rect">
            <a:avLst/>
          </a:prstGeom>
        </p:spPr>
      </p:pic>
      <p:pic>
        <p:nvPicPr>
          <p:cNvPr id="6" name="Obraz 5" descr="wiru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1357298"/>
            <a:ext cx="2786082" cy="170759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237</Words>
  <Application>Microsoft Office PowerPoint</Application>
  <PresentationFormat>Pokaz na ekranie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Bogaty</vt:lpstr>
      <vt:lpstr>CHOROBY ZAKAŹNE</vt:lpstr>
      <vt:lpstr>Slajd 2</vt:lpstr>
      <vt:lpstr>Slajd 3</vt:lpstr>
      <vt:lpstr>Slajd 4</vt:lpstr>
      <vt:lpstr>Slajd 5</vt:lpstr>
      <vt:lpstr>Slajd 6</vt:lpstr>
      <vt:lpstr>Inne sposoby zarażenia</vt:lpstr>
      <vt:lpstr>Jak rozróżnić przeziębienie od grypy?</vt:lpstr>
      <vt:lpstr>PRZYKŁADY CHORÓB</vt:lpstr>
      <vt:lpstr>PRZEBIEG CHOROBY</vt:lpstr>
      <vt:lpstr>Slajd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CHOROBY ZAKAŹNE</dc:title>
  <dc:creator>Admin</dc:creator>
  <cp:lastModifiedBy>Admin</cp:lastModifiedBy>
  <cp:revision>13</cp:revision>
  <dcterms:created xsi:type="dcterms:W3CDTF">2020-04-23T08:46:27Z</dcterms:created>
  <dcterms:modified xsi:type="dcterms:W3CDTF">2020-04-24T10:47:26Z</dcterms:modified>
</cp:coreProperties>
</file>