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1" r:id="rId2"/>
    <p:sldId id="274" r:id="rId3"/>
    <p:sldId id="288" r:id="rId4"/>
    <p:sldId id="290" r:id="rId5"/>
    <p:sldId id="289" r:id="rId6"/>
    <p:sldId id="29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595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3F528D-FFAB-4D0C-B6D4-03CB358B8A6C}" type="datetimeFigureOut">
              <a:rPr lang="pl-PL" smtClean="0"/>
              <a:pPr/>
              <a:t>2021-02-28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AB7287-FB30-4D6D-A6C5-25CEC255F9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0166" y="642918"/>
            <a:ext cx="7286676" cy="185738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KONCEPCJA FUNKCJONOWANIA I ROZWOJU  </a:t>
            </a:r>
            <a:br>
              <a:rPr lang="pl-PL" sz="24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ZESPOŁU PLACÓWEK OŚWIATOWYCH PUBLICZNA SZKOŁA PODSTAWOWA I PRZEDSZKOLE W  TUCZĘPACH</a:t>
            </a:r>
            <a:endParaRPr lang="pl-PL" sz="2400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85918" y="4797152"/>
            <a:ext cx="6672282" cy="703550"/>
          </a:xfrm>
        </p:spPr>
        <p:txBody>
          <a:bodyPr>
            <a:normAutofit/>
          </a:bodyPr>
          <a:lstStyle/>
          <a:p>
            <a:pPr algn="ctr"/>
            <a:r>
              <a:rPr lang="pl-PL" sz="2000" b="1" i="1" dirty="0" smtClean="0">
                <a:solidFill>
                  <a:schemeClr val="tx1"/>
                </a:solidFill>
                <a:latin typeface="Segoe Print" pitchFamily="2" charset="0"/>
                <a:cs typeface="Arial" pitchFamily="34" charset="0"/>
              </a:rPr>
              <a:t>„Kto uczniem nie był, mistrzem </a:t>
            </a:r>
            <a:r>
              <a:rPr lang="pl-PL" sz="2000" b="1" i="1" dirty="0" smtClean="0">
                <a:solidFill>
                  <a:schemeClr val="tx1"/>
                </a:solidFill>
                <a:latin typeface="Segoe Print" pitchFamily="2" charset="0"/>
                <a:cs typeface="Arial" pitchFamily="34" charset="0"/>
              </a:rPr>
              <a:t>też </a:t>
            </a:r>
            <a:r>
              <a:rPr lang="pl-PL" sz="2000" b="1" i="1" dirty="0" smtClean="0">
                <a:solidFill>
                  <a:schemeClr val="tx1"/>
                </a:solidFill>
                <a:latin typeface="Segoe Print" pitchFamily="2" charset="0"/>
                <a:cs typeface="Arial" pitchFamily="34" charset="0"/>
              </a:rPr>
              <a:t>nie będzie.”</a:t>
            </a:r>
            <a:endParaRPr lang="pl-PL" sz="2000" b="1" dirty="0" smtClean="0">
              <a:solidFill>
                <a:schemeClr val="tx1"/>
              </a:solidFill>
              <a:latin typeface="Segoe Print" pitchFamily="2" charset="0"/>
              <a:cs typeface="Arial" pitchFamily="34" charset="0"/>
            </a:endParaRPr>
          </a:p>
        </p:txBody>
      </p:sp>
      <p:pic>
        <p:nvPicPr>
          <p:cNvPr id="3075" name="Picture 3" descr="C:\Users\user\AppData\Local\Microsoft\Windows\Temporary Internet Files\Content.IE5\WJWP80JV\book-306459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928934"/>
            <a:ext cx="3571900" cy="1364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9449682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Dydaktyka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9504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sz="2600" b="1" dirty="0" smtClean="0">
                <a:latin typeface="Calibri" pitchFamily="34" charset="0"/>
              </a:rPr>
              <a:t>Podnosimy  efektywność  kształcenia i  jakość pracy  szkoły</a:t>
            </a:r>
            <a:r>
              <a:rPr lang="en-GB" sz="2600" b="1" dirty="0" smtClean="0">
                <a:latin typeface="Calibri" pitchFamily="34" charset="0"/>
              </a:rPr>
              <a:t> </a:t>
            </a:r>
            <a:r>
              <a:rPr lang="pl-PL" sz="2600" b="1" dirty="0" smtClean="0">
                <a:latin typeface="Calibri" pitchFamily="34" charset="0"/>
              </a:rPr>
              <a:t> </a:t>
            </a:r>
            <a:r>
              <a:rPr lang="en-GB" sz="2600" b="1" dirty="0" smtClean="0">
                <a:latin typeface="Calibri" pitchFamily="34" charset="0"/>
              </a:rPr>
              <a:t>p</a:t>
            </a:r>
            <a:r>
              <a:rPr lang="pl-PL" sz="2600" b="1" dirty="0" err="1" smtClean="0">
                <a:latin typeface="Calibri" pitchFamily="34" charset="0"/>
              </a:rPr>
              <a:t>oprzez</a:t>
            </a:r>
            <a:r>
              <a:rPr lang="pl-PL" sz="2600" b="1" dirty="0" smtClean="0">
                <a:latin typeface="Calibri" pitchFamily="34" charset="0"/>
              </a:rPr>
              <a:t>:</a:t>
            </a:r>
            <a:r>
              <a:rPr lang="pl-PL" sz="1800" b="1" dirty="0" smtClean="0">
                <a:latin typeface="Calibri" pitchFamily="34" charset="0"/>
              </a:rPr>
              <a:t> </a:t>
            </a:r>
            <a:endParaRPr lang="pl-PL" sz="16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Dbanie o wszechstronny rozwój każdego ucznia na miarę jego intelektualnych </a:t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latin typeface="Calibri" pitchFamily="34" charset="0"/>
              </a:rPr>
              <a:t>możliwości i predyspozycji. </a:t>
            </a:r>
          </a:p>
          <a:p>
            <a:pPr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Efektywnie świadczoną pomoc psychologiczno – pedagogiczną.</a:t>
            </a:r>
          </a:p>
          <a:p>
            <a:pPr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Rozwijanie kompetencji kluczowych. </a:t>
            </a:r>
          </a:p>
          <a:p>
            <a:pPr lvl="0"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Systematyczną realizację podstawy programowej oraz jej monitorowanie.</a:t>
            </a:r>
          </a:p>
          <a:p>
            <a:pPr lvl="0"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Indywidualizowanie procesu kształcenia,  aby zoptymalizować efektywność nauczania.</a:t>
            </a:r>
          </a:p>
          <a:p>
            <a:pPr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Wprowadzanie innowacji pedagogicznych w celu uatrakcyjnienia oferty pedagogicznej.</a:t>
            </a:r>
          </a:p>
          <a:p>
            <a:pPr lvl="0"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Organizowanie konkursów,  zawodów wyzwalających w uczniach chęć współzawodnictwa, przedsiębiorczość, kreatywność.</a:t>
            </a:r>
          </a:p>
          <a:p>
            <a:pPr lvl="0"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Dokonywanie  analizy wyników pracy dydaktycznej  i w oparciu o nie planowanie działań naprawczych.</a:t>
            </a:r>
          </a:p>
          <a:p>
            <a:pPr lvl="0"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Stosowanie nowoczesnych metod kształcenia (w tym TIK), właściwie dobranych, zróżnicowanych i skutecznych  zarówno z ucz. zdolnym, jak i mającym trudności w nauce.</a:t>
            </a:r>
          </a:p>
          <a:p>
            <a:pPr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Doskonalenie i ewaluowanie wewnątrzszkolnego oceniania pod kątem wspierania i motywowania ucznia do nauki.</a:t>
            </a:r>
          </a:p>
          <a:p>
            <a:pPr lvl="0"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Poszerzenie, urozmaicenie i dostosowywanie do potrzeb  i zainteresowań  ucznia</a:t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latin typeface="Calibri" pitchFamily="34" charset="0"/>
              </a:rPr>
              <a:t> oferty zajęć pozalekcyjnych</a:t>
            </a:r>
          </a:p>
          <a:p>
            <a:pPr lvl="0"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Systematyczne korzystanie przez nauczycieli z różnorodnych form doskonalenia zawodowego.</a:t>
            </a:r>
          </a:p>
          <a:p>
            <a:pPr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Dążenie do uzyskiwania wysokich wyników w egzaminach zewnętrznych.</a:t>
            </a:r>
          </a:p>
          <a:p>
            <a:pPr lvl="0"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Uwzględnianie wniosków z analizy wyników egzaminu w pracy dydaktyczno wychowawczej</a:t>
            </a:r>
            <a:r>
              <a:rPr lang="pl-PL" sz="2400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  <a:endParaRPr lang="pl-PL" sz="2400" dirty="0" smtClean="0">
              <a:latin typeface="Calibri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l-PL" sz="2400" dirty="0" smtClean="0">
                <a:latin typeface="Calibri" pitchFamily="34" charset="0"/>
              </a:rPr>
              <a:t>Wprowadzenie  nowoczesnych  narzędzi edukacyjnych - programowania i robotyki</a:t>
            </a:r>
            <a:r>
              <a:rPr lang="pl-PL" sz="2400" dirty="0" smtClean="0"/>
              <a:t>.  </a:t>
            </a:r>
          </a:p>
          <a:p>
            <a:pPr>
              <a:buFont typeface="Wingdings" pitchFamily="2" charset="2"/>
              <a:buChar char="q"/>
            </a:pPr>
            <a:endParaRPr lang="pl-PL" sz="1400" dirty="0" smtClean="0"/>
          </a:p>
          <a:p>
            <a:pPr lvl="0">
              <a:buFont typeface="Wingdings" pitchFamily="2" charset="2"/>
              <a:buChar char="q"/>
            </a:pPr>
            <a:endParaRPr lang="pl-PL" sz="1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711047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Wychowanie i Opieka</a:t>
            </a:r>
            <a:endParaRPr lang="pl-PL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dirty="0" smtClean="0">
                <a:latin typeface="Calibri" pitchFamily="34" charset="0"/>
              </a:rPr>
              <a:t>      </a:t>
            </a:r>
            <a:r>
              <a:rPr lang="pl-PL" sz="1500" b="1" dirty="0" smtClean="0">
                <a:latin typeface="Calibri" pitchFamily="34" charset="0"/>
              </a:rPr>
              <a:t>Szkoła tworzy optymalne warunki do wychowywania dziecka  oraz zapewnia bezpieczeństwo, opiekę i zaspokaja podstawowe potrzeby uczniów</a:t>
            </a:r>
            <a:r>
              <a:rPr lang="en-GB" sz="1500" b="1" dirty="0" smtClean="0">
                <a:latin typeface="Calibri" pitchFamily="34" charset="0"/>
              </a:rPr>
              <a:t> </a:t>
            </a:r>
            <a:r>
              <a:rPr lang="pl-PL" sz="1500" b="1" dirty="0" smtClean="0">
                <a:latin typeface="Calibri" pitchFamily="34" charset="0"/>
              </a:rPr>
              <a:t> </a:t>
            </a:r>
            <a:r>
              <a:rPr lang="en-GB" sz="1500" b="1" dirty="0" smtClean="0">
                <a:latin typeface="Calibri" pitchFamily="34" charset="0"/>
              </a:rPr>
              <a:t>p</a:t>
            </a:r>
            <a:r>
              <a:rPr lang="pl-PL" sz="1500" b="1" dirty="0" err="1" smtClean="0">
                <a:latin typeface="Calibri" pitchFamily="34" charset="0"/>
              </a:rPr>
              <a:t>oprzez</a:t>
            </a:r>
            <a:r>
              <a:rPr lang="en-GB" sz="1500" b="1" dirty="0" smtClean="0">
                <a:latin typeface="Calibri" pitchFamily="34" charset="0"/>
              </a:rPr>
              <a:t>: </a:t>
            </a:r>
            <a:endParaRPr lang="pl-PL" sz="1500" b="1" dirty="0" smtClean="0">
              <a:latin typeface="Calibri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l-PL" sz="1500" dirty="0" smtClean="0">
                <a:latin typeface="Calibri" pitchFamily="34" charset="0"/>
              </a:rPr>
              <a:t>Kształtowanie postaw prospołecznych, patriotycznych i obywatelskich (tolerancja,  asertywność,  szacunek dla symboli narodowych, religijnych).</a:t>
            </a:r>
          </a:p>
          <a:p>
            <a:pPr lvl="0">
              <a:buFont typeface="Wingdings" pitchFamily="2" charset="2"/>
              <a:buChar char="q"/>
            </a:pPr>
            <a:r>
              <a:rPr lang="pl-PL" sz="1500" dirty="0" smtClean="0">
                <a:latin typeface="Calibri" pitchFamily="34" charset="0"/>
              </a:rPr>
              <a:t>Rozwijanie demokracji, samorządności szkolnej, rozwijanie wolontariatu, prowadzenie akcji charytatywnych.</a:t>
            </a:r>
          </a:p>
          <a:p>
            <a:pPr lvl="0">
              <a:buFont typeface="Wingdings" pitchFamily="2" charset="2"/>
              <a:buChar char="q"/>
            </a:pPr>
            <a:r>
              <a:rPr lang="pl-PL" sz="1500" dirty="0" smtClean="0">
                <a:latin typeface="Calibri" pitchFamily="34" charset="0"/>
              </a:rPr>
              <a:t>Rozwijanie zdolności ucznia do dokonywania samooceny, w tym samokrytyki,</a:t>
            </a:r>
            <a:br>
              <a:rPr lang="pl-PL" sz="1500" dirty="0" smtClean="0">
                <a:latin typeface="Calibri" pitchFamily="34" charset="0"/>
              </a:rPr>
            </a:br>
            <a:r>
              <a:rPr lang="pl-PL" sz="1500" dirty="0" smtClean="0">
                <a:latin typeface="Calibri" pitchFamily="34" charset="0"/>
              </a:rPr>
              <a:t> akceptacji siebie, radzenia sobie ze stresem, sztuki empatii.</a:t>
            </a:r>
          </a:p>
          <a:p>
            <a:pPr>
              <a:buFont typeface="Wingdings" pitchFamily="2" charset="2"/>
              <a:buChar char="q"/>
            </a:pPr>
            <a:r>
              <a:rPr lang="pl-PL" sz="1500" dirty="0" smtClean="0">
                <a:latin typeface="Calibri" pitchFamily="34" charset="0"/>
              </a:rPr>
              <a:t>Rozwijanie pasji i zainteresowań oraz promocja ich osiągnięć. </a:t>
            </a:r>
          </a:p>
          <a:p>
            <a:pPr>
              <a:buFont typeface="Wingdings" pitchFamily="2" charset="2"/>
              <a:buChar char="q"/>
            </a:pPr>
            <a:r>
              <a:rPr lang="pl-PL" sz="1500" dirty="0" smtClean="0">
                <a:latin typeface="Calibri" pitchFamily="34" charset="0"/>
              </a:rPr>
              <a:t>Budowanie w uczniach wiary w siebie i swoje możliwości, doskonalenie umiejętności obrony własnych praw i poglądów.</a:t>
            </a:r>
          </a:p>
          <a:p>
            <a:pPr lvl="0">
              <a:buFont typeface="Wingdings" pitchFamily="2" charset="2"/>
              <a:buChar char="q"/>
            </a:pPr>
            <a:r>
              <a:rPr lang="pl-PL" sz="1500" dirty="0" smtClean="0">
                <a:latin typeface="Calibri" pitchFamily="34" charset="0"/>
              </a:rPr>
              <a:t>Propagowanie zdrowego stylu życia,  kultury fizycznej i działań proekologicznych. </a:t>
            </a:r>
          </a:p>
          <a:p>
            <a:pPr lvl="0">
              <a:buFont typeface="Wingdings" pitchFamily="2" charset="2"/>
              <a:buChar char="q"/>
            </a:pPr>
            <a:r>
              <a:rPr lang="pl-PL" sz="1500" dirty="0" smtClean="0">
                <a:latin typeface="Calibri" pitchFamily="34" charset="0"/>
              </a:rPr>
              <a:t>Prowadzenie współpracy z wszelkimi instytucjami i organizacjami w realizacji zadań wychowawczo - profilaktycznych szkoły.</a:t>
            </a:r>
          </a:p>
          <a:p>
            <a:pPr lvl="0">
              <a:buFont typeface="Wingdings" pitchFamily="2" charset="2"/>
              <a:buChar char="q"/>
            </a:pPr>
            <a:r>
              <a:rPr lang="pl-PL" sz="1500" dirty="0" smtClean="0">
                <a:latin typeface="Calibri" pitchFamily="34" charset="0"/>
              </a:rPr>
              <a:t>Zapewnienie bezpiecznych i higienicznych warunków w szkole, postępowanie zgodnie z przyjętymi procedurami  bezpieczeństwa.</a:t>
            </a:r>
          </a:p>
          <a:p>
            <a:pPr lvl="0">
              <a:buFont typeface="Wingdings" pitchFamily="2" charset="2"/>
              <a:buChar char="q"/>
            </a:pPr>
            <a:r>
              <a:rPr lang="pl-PL" sz="1500" dirty="0" smtClean="0">
                <a:latin typeface="Calibri" pitchFamily="34" charset="0"/>
              </a:rPr>
              <a:t>Przygotowanie uczniów do świadomego wyboru dalszego kierunku kształcenia. </a:t>
            </a:r>
          </a:p>
          <a:p>
            <a:pPr lvl="0">
              <a:buFont typeface="Wingdings" pitchFamily="2" charset="2"/>
              <a:buChar char="q"/>
            </a:pPr>
            <a:r>
              <a:rPr lang="pl-PL" sz="1500" dirty="0" smtClean="0">
                <a:latin typeface="Calibri" pitchFamily="34" charset="0"/>
              </a:rPr>
              <a:t>Zapewnienie otwartych i pozytywnych, nacechowanych wzajemnym szacunkiem, </a:t>
            </a:r>
            <a:br>
              <a:rPr lang="pl-PL" sz="1500" dirty="0" smtClean="0">
                <a:latin typeface="Calibri" pitchFamily="34" charset="0"/>
              </a:rPr>
            </a:br>
            <a:r>
              <a:rPr lang="pl-PL" sz="1500" dirty="0" smtClean="0">
                <a:latin typeface="Calibri" pitchFamily="34" charset="0"/>
              </a:rPr>
              <a:t>relacje między nauczycielami, uczniami i ich rodzicami.</a:t>
            </a:r>
            <a:endParaRPr lang="pl-PL" sz="15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53754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Calibri" pitchFamily="34" charset="0"/>
              </a:rPr>
              <a:t>Współpraca z Rodzicami</a:t>
            </a:r>
            <a:endParaRPr lang="pl-PL" sz="2400" b="1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4877734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Budowanie atmosfery wzajemnego zaufania. 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Zachęcanie rodziców do czynnego udziału we wszystkich obszarach  działalności  szkoły.</a:t>
            </a:r>
          </a:p>
          <a:p>
            <a:pPr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Wspieranie rodziców w procesach wychowawczych poprzez, m.in.: pedagogizację, konsultacje i poradnictwo z udziałem specjalistów, opracowywanie broszur i gazetek  informacyjnych.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Uwzględnianie i realizacja wniosków i inicjatyw zgłaszanych przez rodziców. 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Tworzenie podstawowych dokumentów szkolnych (statutu, programu wychowawczo-profilaktycznego, procedur bezpieczeństwa, regulaminów itp.).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Opiniowanie działalności dydaktycznej oraz wychowawczo - opiekuńczej </a:t>
            </a:r>
            <a:r>
              <a:rPr lang="pl-PL" sz="2600" dirty="0" err="1" smtClean="0">
                <a:latin typeface="Calibri" pitchFamily="34" charset="0"/>
              </a:rPr>
              <a:t>pracy</a:t>
            </a:r>
            <a:r>
              <a:rPr lang="pl-PL" sz="2600" dirty="0" smtClean="0">
                <a:latin typeface="Calibri" pitchFamily="34" charset="0"/>
              </a:rPr>
              <a:t> szkoły.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Podejmowanie decyzji w sprawach dotyczących ważnych problemów szkolnych. 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Aktywne  uczestnictwo i  współorganizowanie życia szkoły, jak i działań środowiskowych. 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Prezentowanie na stronie  internetowej szkoły wszelkich inicjatyw realizowanych przez rodziców.</a:t>
            </a:r>
          </a:p>
          <a:p>
            <a:pPr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Rozpoznawanie oczekiwań edukacyjnych  rodziców, środowiska i stosownie do nich kształtowanie  oferty edukacyjnej.</a:t>
            </a:r>
          </a:p>
          <a:p>
            <a:pPr lvl="0">
              <a:buFont typeface="Wingdings" pitchFamily="2" charset="2"/>
              <a:buChar char="q"/>
            </a:pPr>
            <a:endParaRPr lang="pl-PL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pl-PL" sz="2400" dirty="0" smtClean="0"/>
              <a:t> </a:t>
            </a:r>
          </a:p>
          <a:p>
            <a:pPr>
              <a:buFont typeface="Wingdings" pitchFamily="2" charset="2"/>
              <a:buChar char="q"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39846750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Promocja Szkoły</a:t>
            </a:r>
            <a:endParaRPr lang="pl-PL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4000528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Współpraca z mediami - publikowanie  artykułów w prasie lokalnej „Głos Gminy Tuczępy” oraz w prasie regionalnej prezentujących wszelką działalność szkoły  i jej osiągnięcia.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Tworzenie pozytywnego wizerunku szkoły w środowisku poprzez działalność charytatywną.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Promowanie wartości edukacji poprzez ukazanie  sukcesów uczniów w olimpiadach i konkursach przedmiotowych, konkursach artystycznych i zawodach sportowych. 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Prezentowanie i upowszechnianie informacji o ofercie edukacyjnej szkoły.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Organizowanie imprez i uroczystości z udziałem władz i środowiska lokalnego. 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Dbanie o wizerunek strony internetowej, tak by była bieżącym źródłem informacji i kontaktów dla uczniów, rodziców i nauczycieli.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Propagowanie działalności Szkoły w środowisku np. poprzez udział w imprezach gminnych, powiatowych .</a:t>
            </a:r>
          </a:p>
          <a:p>
            <a:pPr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Współpracowanie z różnymi  instytucjami wspierającymi edukację i wychowanie dzieci.</a:t>
            </a:r>
          </a:p>
          <a:p>
            <a:pPr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Kontynuacja współpracy z wieloma instytucjami wspierającymi edukację i wychowanie dzieci.</a:t>
            </a:r>
          </a:p>
          <a:p>
            <a:pPr>
              <a:buFont typeface="Wingdings" pitchFamily="2" charset="2"/>
              <a:buChar char="q"/>
            </a:pPr>
            <a:endParaRPr lang="pl-PL" sz="1900" dirty="0" smtClean="0">
              <a:latin typeface="Calibri" pitchFamily="34" charset="0"/>
            </a:endParaRPr>
          </a:p>
          <a:p>
            <a:pPr lvl="0">
              <a:buFont typeface="Wingdings" pitchFamily="2" charset="2"/>
              <a:buChar char="q"/>
            </a:pPr>
            <a:endParaRPr lang="pl-PL" sz="2900" dirty="0" smtClean="0">
              <a:latin typeface="Calibri" pitchFamily="34" charset="0"/>
            </a:endParaRP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28550443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Calibri" pitchFamily="34" charset="0"/>
              </a:rPr>
              <a:t>Nauczyciel</a:t>
            </a:r>
            <a:endParaRPr lang="pl-PL" sz="2400" b="1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02175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3100" b="1" dirty="0" smtClean="0">
                <a:latin typeface="Calibri" pitchFamily="34" charset="0"/>
              </a:rPr>
              <a:t>Kompetentny nauczyciel: </a:t>
            </a:r>
            <a:endParaRPr lang="pl-PL" sz="3100" dirty="0" smtClean="0">
              <a:latin typeface="Calibri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l-PL" sz="3100" dirty="0" smtClean="0">
                <a:latin typeface="Calibri" pitchFamily="34" charset="0"/>
              </a:rPr>
              <a:t>Buduje więzi z uczniami i między uczniami, jest dla nich autorytetem.</a:t>
            </a:r>
          </a:p>
          <a:p>
            <a:pPr lvl="0">
              <a:buFont typeface="Wingdings" pitchFamily="2" charset="2"/>
              <a:buChar char="q"/>
            </a:pPr>
            <a:r>
              <a:rPr lang="pl-PL" sz="3100" dirty="0" smtClean="0">
                <a:latin typeface="Calibri" pitchFamily="34" charset="0"/>
              </a:rPr>
              <a:t>Planuje i organizuje proces edukacyjny i  wychowawczy w taki sposób, </a:t>
            </a:r>
            <a:br>
              <a:rPr lang="pl-PL" sz="3100" dirty="0" smtClean="0">
                <a:latin typeface="Calibri" pitchFamily="34" charset="0"/>
              </a:rPr>
            </a:br>
            <a:r>
              <a:rPr lang="pl-PL" sz="3100" dirty="0" smtClean="0">
                <a:latin typeface="Calibri" pitchFamily="34" charset="0"/>
              </a:rPr>
              <a:t>żeby zaspokoić oczekiwania uczniów i rodziców.</a:t>
            </a:r>
          </a:p>
          <a:p>
            <a:pPr lvl="0">
              <a:buFont typeface="Wingdings" pitchFamily="2" charset="2"/>
              <a:buChar char="q"/>
            </a:pPr>
            <a:r>
              <a:rPr lang="pl-PL" sz="3100" dirty="0" smtClean="0">
                <a:latin typeface="Calibri" pitchFamily="34" charset="0"/>
              </a:rPr>
              <a:t>Wykorzystuje  dotychczasowe  doświadczenia i  kwalifikacje.   </a:t>
            </a:r>
          </a:p>
          <a:p>
            <a:pPr lvl="0">
              <a:buFont typeface="Wingdings" pitchFamily="2" charset="2"/>
              <a:buChar char="q"/>
            </a:pPr>
            <a:r>
              <a:rPr lang="pl-PL" sz="3100" dirty="0" smtClean="0">
                <a:latin typeface="Calibri" pitchFamily="34" charset="0"/>
              </a:rPr>
              <a:t>Stosuje nowatorskie metody </a:t>
            </a:r>
            <a:r>
              <a:rPr lang="pl-PL" sz="3100" dirty="0" err="1" smtClean="0">
                <a:latin typeface="Calibri" pitchFamily="34" charset="0"/>
              </a:rPr>
              <a:t>pracy</a:t>
            </a:r>
            <a:r>
              <a:rPr lang="pl-PL" sz="3100" dirty="0" smtClean="0">
                <a:latin typeface="Calibri" pitchFamily="34" charset="0"/>
              </a:rPr>
              <a:t>, wprowadza innowacje pedagogiczne.</a:t>
            </a:r>
          </a:p>
          <a:p>
            <a:pPr lvl="0">
              <a:buFont typeface="Wingdings" pitchFamily="2" charset="2"/>
              <a:buChar char="q"/>
            </a:pPr>
            <a:r>
              <a:rPr lang="pl-PL" sz="3100" dirty="0" smtClean="0">
                <a:latin typeface="Calibri" pitchFamily="34" charset="0"/>
              </a:rPr>
              <a:t>Pracuje z pasją i wielką charyzmą uwzględniając możliwości i predyspozycje uczniów.</a:t>
            </a:r>
          </a:p>
          <a:p>
            <a:pPr lvl="0">
              <a:buFont typeface="Wingdings" pitchFamily="2" charset="2"/>
              <a:buChar char="q"/>
            </a:pPr>
            <a:r>
              <a:rPr lang="pl-PL" sz="3100" dirty="0" smtClean="0">
                <a:latin typeface="Calibri" pitchFamily="34" charset="0"/>
              </a:rPr>
              <a:t>Zdobywa kolejne stopnie awansu zawodowego, stale doskonali swój warsztat </a:t>
            </a:r>
            <a:r>
              <a:rPr lang="pl-PL" sz="3100" dirty="0" err="1" smtClean="0">
                <a:latin typeface="Calibri" pitchFamily="34" charset="0"/>
              </a:rPr>
              <a:t>pracy</a:t>
            </a:r>
            <a:r>
              <a:rPr lang="pl-PL" sz="3100" dirty="0" smtClean="0">
                <a:latin typeface="Calibri" pitchFamily="34" charset="0"/>
              </a:rPr>
              <a:t>  zgodnie z potrzebami szkoły.</a:t>
            </a:r>
          </a:p>
          <a:p>
            <a:pPr lvl="0">
              <a:buFont typeface="Wingdings" pitchFamily="2" charset="2"/>
              <a:buChar char="q"/>
            </a:pPr>
            <a:r>
              <a:rPr lang="pl-PL" sz="3100" dirty="0" smtClean="0">
                <a:latin typeface="Calibri" pitchFamily="34" charset="0"/>
              </a:rPr>
              <a:t>Dba o dobro uczniów, indywidualizuje nauczanie i wychowanie.</a:t>
            </a:r>
          </a:p>
          <a:p>
            <a:pPr lvl="0">
              <a:buFont typeface="Wingdings" pitchFamily="2" charset="2"/>
              <a:buChar char="q"/>
            </a:pPr>
            <a:r>
              <a:rPr lang="pl-PL" sz="3100" dirty="0" smtClean="0">
                <a:latin typeface="Calibri" pitchFamily="34" charset="0"/>
              </a:rPr>
              <a:t>Monitoruje osiągnięcia uczniów i wdraża wnioski  z przeprowadzonych analiz. </a:t>
            </a:r>
          </a:p>
          <a:p>
            <a:pPr lvl="0">
              <a:buFont typeface="Wingdings" pitchFamily="2" charset="2"/>
              <a:buChar char="q"/>
            </a:pPr>
            <a:r>
              <a:rPr lang="pl-PL" sz="3100" dirty="0" smtClean="0">
                <a:latin typeface="Calibri" pitchFamily="34" charset="0"/>
              </a:rPr>
              <a:t>Dba o właściwe relacje interpersonalne w gronie pedagogicznym.</a:t>
            </a:r>
          </a:p>
          <a:p>
            <a:pPr lvl="0">
              <a:buFont typeface="Wingdings" pitchFamily="2" charset="2"/>
              <a:buChar char="q"/>
            </a:pPr>
            <a:r>
              <a:rPr lang="pl-PL" sz="3100" dirty="0" smtClean="0">
                <a:latin typeface="Calibri" pitchFamily="34" charset="0"/>
              </a:rPr>
              <a:t>Współpracuje w planowaniu i realizowaniu procesów edukacyjnych.</a:t>
            </a:r>
          </a:p>
          <a:p>
            <a:pPr lvl="0">
              <a:buFont typeface="Wingdings" pitchFamily="2" charset="2"/>
              <a:buChar char="q"/>
            </a:pPr>
            <a:r>
              <a:rPr lang="pl-PL" sz="3100" dirty="0" smtClean="0">
                <a:latin typeface="Calibri" pitchFamily="34" charset="0"/>
              </a:rPr>
              <a:t> Wspiera uczniów w wyborze dalszej drogi edukacyjnej oraz rozwoju zawodowego.</a:t>
            </a:r>
          </a:p>
          <a:p>
            <a:pPr lvl="0">
              <a:buNone/>
            </a:pPr>
            <a:endParaRPr lang="pl-PL" sz="3100" dirty="0" smtClean="0">
              <a:latin typeface="Calibri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71943828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>
                <a:latin typeface="Calibri" pitchFamily="34" charset="0"/>
              </a:rPr>
              <a:t>Zarządzanie i Organizacja  Szkołą</a:t>
            </a:r>
            <a:endParaRPr lang="pl-PL" sz="2400" b="1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4414" y="857232"/>
            <a:ext cx="7719274" cy="559610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b="1" dirty="0" smtClean="0">
                <a:latin typeface="Calibri" pitchFamily="34" charset="0"/>
              </a:rPr>
              <a:t>       Dobra organizacja procesu kształcenia, wychowania i opieki powiązana jest z właściwie </a:t>
            </a:r>
            <a:br>
              <a:rPr lang="pl-PL" b="1" dirty="0" smtClean="0">
                <a:latin typeface="Calibri" pitchFamily="34" charset="0"/>
              </a:rPr>
            </a:br>
            <a:r>
              <a:rPr lang="pl-PL" b="1" dirty="0" smtClean="0">
                <a:latin typeface="Calibri" pitchFamily="34" charset="0"/>
              </a:rPr>
              <a:t>wyposażoną szkołą.   Zaplecze dydaktyczno-wychowawcze tworzy warunki do efektywnego uczenia się.</a:t>
            </a:r>
            <a:r>
              <a:rPr lang="pl-PL" dirty="0" smtClean="0">
                <a:latin typeface="Calibri" pitchFamily="34" charset="0"/>
              </a:rPr>
              <a:t>   </a:t>
            </a:r>
          </a:p>
          <a:p>
            <a:pPr>
              <a:buNone/>
            </a:pPr>
            <a:r>
              <a:rPr lang="pl-PL" sz="3500" u="sng" dirty="0" smtClean="0">
                <a:latin typeface="Calibri" pitchFamily="34" charset="0"/>
              </a:rPr>
              <a:t>Dyrektor dąży  do tego poprzez:</a:t>
            </a:r>
            <a:endParaRPr lang="pl-PL" sz="3500" dirty="0" smtClean="0">
              <a:latin typeface="Calibri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l-PL" sz="3500" dirty="0" smtClean="0">
                <a:latin typeface="Calibri" pitchFamily="34" charset="0"/>
              </a:rPr>
              <a:t>Zapewnianie bezpieczeństwa i komfortu przebywania na terenie szkoły w tym  bezpieczeństwa informacji, bezpieczeństwa danych osobowych oraz bezpieczeństwa sieci informatycznych.</a:t>
            </a:r>
          </a:p>
          <a:p>
            <a:pPr lvl="0">
              <a:buFont typeface="Wingdings" pitchFamily="2" charset="2"/>
              <a:buChar char="q"/>
            </a:pPr>
            <a:r>
              <a:rPr lang="pl-PL" sz="3500" dirty="0" smtClean="0">
                <a:latin typeface="Calibri" pitchFamily="34" charset="0"/>
              </a:rPr>
              <a:t>Dbanie o bazę szkoły odpowiadającą wymogom XXI wieku, promocję i wizerunek szkoły. </a:t>
            </a:r>
          </a:p>
          <a:p>
            <a:pPr lvl="0">
              <a:buFont typeface="Wingdings" pitchFamily="2" charset="2"/>
              <a:buChar char="q"/>
            </a:pPr>
            <a:r>
              <a:rPr lang="pl-PL" sz="3500" dirty="0" smtClean="0">
                <a:latin typeface="Calibri" pitchFamily="34" charset="0"/>
              </a:rPr>
              <a:t>Pozyskiwanie dodatkowych, pozabudżetowych środków finansowych na rozwój bazy szkoły  poprzez udział w projektach unijnych. </a:t>
            </a:r>
          </a:p>
          <a:p>
            <a:pPr lvl="0">
              <a:buFont typeface="Wingdings" pitchFamily="2" charset="2"/>
              <a:buChar char="q"/>
            </a:pPr>
            <a:r>
              <a:rPr lang="pl-PL" sz="3500" dirty="0" smtClean="0">
                <a:latin typeface="Calibri" pitchFamily="34" charset="0"/>
              </a:rPr>
              <a:t>Stworzenie szkolnego zestawu programów nauczania dostosowanego do potrzeb i możliwości ucz.</a:t>
            </a:r>
          </a:p>
          <a:p>
            <a:pPr lvl="0">
              <a:buFont typeface="Wingdings" pitchFamily="2" charset="2"/>
              <a:buChar char="q"/>
            </a:pPr>
            <a:r>
              <a:rPr lang="pl-PL" sz="3500" dirty="0" smtClean="0">
                <a:latin typeface="Calibri" pitchFamily="34" charset="0"/>
              </a:rPr>
              <a:t>Wdrażanie systemu kontroli zarządczej tj. procedur, regulaminów instrukcji, zgonie z którymi  cała społeczność szkolna będzie pracować zgodnie z obowiązującymi przepisami prawa.</a:t>
            </a:r>
          </a:p>
          <a:p>
            <a:pPr lvl="0">
              <a:buFont typeface="Wingdings" pitchFamily="2" charset="2"/>
              <a:buChar char="q"/>
            </a:pPr>
            <a:r>
              <a:rPr lang="pl-PL" sz="3500" dirty="0" smtClean="0">
                <a:latin typeface="Calibri" pitchFamily="34" charset="0"/>
              </a:rPr>
              <a:t>Prowadzenie ewaluacji wewnętrznej – jako narzędzia wspierającego proces podejmowania decyzji, racjonalnego zarządzania, rozwiązywania problemów. </a:t>
            </a:r>
          </a:p>
          <a:p>
            <a:pPr lvl="0">
              <a:buFont typeface="Wingdings" pitchFamily="2" charset="2"/>
              <a:buChar char="q"/>
            </a:pPr>
            <a:r>
              <a:rPr lang="pl-PL" sz="3500" dirty="0" smtClean="0">
                <a:latin typeface="Calibri" pitchFamily="34" charset="0"/>
              </a:rPr>
              <a:t>Współpracę z rodzicami, ze środowiskiem lokalnym, w organem prowadzącym, związkami zawodowymi, z różnymi instytucjami i organizacjami we wszystkich obszarach działalności szkoły.</a:t>
            </a:r>
          </a:p>
          <a:p>
            <a:pPr lvl="0">
              <a:buFont typeface="Wingdings" pitchFamily="2" charset="2"/>
              <a:buChar char="q"/>
            </a:pPr>
            <a:r>
              <a:rPr lang="pl-PL" sz="3500" dirty="0" smtClean="0">
                <a:latin typeface="Calibri" pitchFamily="34" charset="0"/>
              </a:rPr>
              <a:t>Wewnątrzszkolne doskonalenie zawodowe, które będzie przemyślane, zaplanowane, systematyczne, właściwie zorganizowane, a przede wszystkim związane z jakościowym rozwojem szkoły oraz indywidualnymi potrzebami nauczycieli.</a:t>
            </a:r>
          </a:p>
          <a:p>
            <a:pPr lvl="0">
              <a:buFont typeface="Wingdings" pitchFamily="2" charset="2"/>
              <a:buChar char="q"/>
            </a:pPr>
            <a:r>
              <a:rPr lang="pl-PL" sz="3500" dirty="0" smtClean="0">
                <a:latin typeface="Calibri" pitchFamily="34" charset="0"/>
              </a:rPr>
              <a:t>Motywowanie i  wspomaganie kadry do lepszej jakości </a:t>
            </a:r>
            <a:r>
              <a:rPr lang="pl-PL" sz="3500" dirty="0" err="1" smtClean="0">
                <a:latin typeface="Calibri" pitchFamily="34" charset="0"/>
              </a:rPr>
              <a:t>pracy</a:t>
            </a:r>
            <a:r>
              <a:rPr lang="pl-PL" sz="3500" dirty="0" smtClean="0">
                <a:latin typeface="Calibri" pitchFamily="34" charset="0"/>
              </a:rPr>
              <a:t> poprzez:  nagrody, dodatki motywacyjne, listy gratulacyjne, jawność wymagań i oceniania, nagłaśnianie pozytywnych efektów działań.</a:t>
            </a:r>
          </a:p>
          <a:p>
            <a:pPr lvl="0">
              <a:buFont typeface="Wingdings" pitchFamily="2" charset="2"/>
              <a:buChar char="q"/>
            </a:pPr>
            <a:r>
              <a:rPr lang="pl-PL" sz="3500" dirty="0" smtClean="0">
                <a:latin typeface="Calibri" pitchFamily="34" charset="0"/>
              </a:rPr>
              <a:t>Korzystanie z dotychczasowej wiedzy i doświadczenia Rady Pedagogicznej. </a:t>
            </a:r>
          </a:p>
          <a:p>
            <a:pPr lvl="0">
              <a:buFont typeface="Wingdings" pitchFamily="2" charset="2"/>
              <a:buChar char="q"/>
            </a:pPr>
            <a:r>
              <a:rPr lang="pl-PL" sz="3500" dirty="0" smtClean="0">
                <a:latin typeface="Calibri" pitchFamily="34" charset="0"/>
              </a:rPr>
              <a:t>Delegowanie uprawnień i odpowiedzialności za wykonanie powierzonych zadań członkom </a:t>
            </a:r>
            <a:br>
              <a:rPr lang="pl-PL" sz="3500" dirty="0" smtClean="0">
                <a:latin typeface="Calibri" pitchFamily="34" charset="0"/>
              </a:rPr>
            </a:br>
            <a:r>
              <a:rPr lang="pl-PL" sz="3500" dirty="0" smtClean="0">
                <a:latin typeface="Calibri" pitchFamily="34" charset="0"/>
              </a:rPr>
              <a:t>Rady Pedagogicznej, stosownie do posiadanych przez nich predyspozycji i kompetencji</a:t>
            </a:r>
            <a:r>
              <a:rPr lang="pl-PL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59552084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Calibri" pitchFamily="34" charset="0"/>
              </a:rPr>
              <a:t>Dyrektor  Szkoły</a:t>
            </a:r>
            <a:endParaRPr lang="pl-PL" sz="2400" b="1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4414" y="908720"/>
            <a:ext cx="7719274" cy="5544616"/>
          </a:xfrm>
        </p:spPr>
        <p:txBody>
          <a:bodyPr>
            <a:normAutofit fontScale="47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Jest  liderem  twórczym, sprawnym, efektywnym, kreatywnym, opanowanym, operatywnym, konsekwentnym w działaniu.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Własnym przykładem zachęca do innowacyjności. 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Poszukuje i zatrudnia kreatywnych, twórczych pracowników. 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Stwarza odpowiednie warunki do pracy i umożliwia pracownikom ich rozwój.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Doskonali systematycznie swoją wiedzę, umiejętności i dzieli się  nią z pracownikami. 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Rozdziela  zadania według możliwości i predyspozycji nauczycieli. 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Zapewnia pomoc nauczycielom w realizacji ich zadań i ich doskonaleniu zawodowym.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Wyraża uznanie dla  nauczycieli, którzy odnoszą sukcesy. 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Wykorzystuje zasoby wiedzy, innowacyjność i kreatywność pracowników w procesie podejmowania decyzji.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Prowadzi kontrolę, ewaluację, monitorowanie i wspomaganie zgodnie z obowiązującymi przepisami prawa.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Reprezentuje szkołę na zewnątrz,  utożsamia każdego pracownika ze szkołą, </a:t>
            </a:r>
            <a:br>
              <a:rPr lang="pl-PL" sz="3400" dirty="0" smtClean="0">
                <a:latin typeface="Calibri" pitchFamily="34" charset="0"/>
              </a:rPr>
            </a:br>
            <a:r>
              <a:rPr lang="pl-PL" sz="3400" dirty="0" smtClean="0">
                <a:latin typeface="Calibri" pitchFamily="34" charset="0"/>
              </a:rPr>
              <a:t>dba o dobrą opinię szkoły.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Poddaje analizie własne postępowanie i wyciąga z tego wnioski.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Zespołowo rozwiązuje wszelkie problemy. </a:t>
            </a:r>
          </a:p>
          <a:p>
            <a:pPr lvl="0">
              <a:buFont typeface="Wingdings" pitchFamily="2" charset="2"/>
              <a:buChar char="q"/>
            </a:pPr>
            <a:r>
              <a:rPr lang="pl-PL" sz="3400" dirty="0" smtClean="0">
                <a:latin typeface="Calibri" pitchFamily="34" charset="0"/>
              </a:rPr>
              <a:t>Umiejętnie zarządza  procesem zmian wskazując pozytywne ich strony, włącza  wszystkich pracowników w proces wprowadzania zmian.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10833412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Baza Szkoły</a:t>
            </a:r>
            <a:endParaRPr lang="pl-PL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pl-PL" sz="1600" b="1" dirty="0" smtClean="0">
                <a:latin typeface="Calibri" pitchFamily="34" charset="0"/>
              </a:rPr>
              <a:t>W ramach działalności gospodarczej dyrektor</a:t>
            </a:r>
            <a:r>
              <a:rPr lang="pl-PL" sz="1600" dirty="0" smtClean="0">
                <a:latin typeface="Calibri" pitchFamily="34" charset="0"/>
              </a:rPr>
              <a:t> sprawuje opiekę nad obiektem  Zespołu Placówek Oświatowych w Tuczępach, który wymaga stałej dbałości o stan przydatności i funkcjonalności, bezpieczeństwa czy wymogów sanitarno – zdrowotnych. W tym celu będą nadal wykonywane przeglądy techniczne szkoły obejmujące: instalacje elektryczną, gazową, stan techniczny urządzeń CO  i kotłowni stan techniczny budynku, stan techniczny przewodów kominowych, wentylacyjnych.</a:t>
            </a:r>
          </a:p>
          <a:p>
            <a:pPr>
              <a:buNone/>
            </a:pPr>
            <a:r>
              <a:rPr lang="pl-PL" sz="1600" b="1" dirty="0" smtClean="0">
                <a:latin typeface="Calibri" pitchFamily="34" charset="0"/>
              </a:rPr>
              <a:t>W swoich działaniach menadżerskich  dąży do:</a:t>
            </a:r>
            <a:endParaRPr lang="pl-PL" sz="1600" dirty="0" smtClean="0">
              <a:latin typeface="Calibri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Odpowiedniego zagospodarowania otoczenia szkoły - modernizacja placu zabaw.</a:t>
            </a:r>
          </a:p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Modernizacji bazy sportowej szkoły w tym założenie  żaluzji w oknach co pozwoli na projekcje multimedialne - edukacyjne, rozrywkowe podczas apeli i akademii.</a:t>
            </a:r>
          </a:p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Przeprowadzenie niezbędnych prac remontowych - remont schodów w szkole.</a:t>
            </a:r>
          </a:p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Modernizacji kuchni szkolnej - zainstalowanie klimatyzacji.</a:t>
            </a:r>
          </a:p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Modernizacji sali komputerowej - zainstalowanie klimatyzacji.</a:t>
            </a:r>
          </a:p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Modernizacji  kotłowni szkolnej i instalacji CO.</a:t>
            </a:r>
          </a:p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Doposażenie szkoły i przedszkola w pomoce dydaktyczne.</a:t>
            </a:r>
            <a:endParaRPr lang="pl-PL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333126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b="1" dirty="0" smtClean="0">
                <a:latin typeface="Calibri" pitchFamily="34" charset="0"/>
              </a:rPr>
              <a:t>Realizację ustawowych obowiązków dyrektor szkoły</a:t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 oprze na jasno sprecyzowanych </a:t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kierunkach działań strategicznych: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28736"/>
            <a:ext cx="7498080" cy="4819664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Stworzyć nauczycielom i uczniom optymalne warunki wykonywania postawionych zadań, egzekwując konsekwentnie ich wykonanie.</a:t>
            </a:r>
          </a:p>
          <a:p>
            <a:pPr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Postrzegać ucznia jako aktywnego uczestnika procesu uczenia się,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a nauczyciela jako doradcę w sprawach uczenia się. </a:t>
            </a:r>
          </a:p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Służyć w każdej chwili radą, pomocą wszystkim, zwłaszcza rodzicom i nauczycielom rozpoczynającym pracę.</a:t>
            </a:r>
          </a:p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Z uporem uświadamiać i wymagać podmiotowości w procesie edukacji.</a:t>
            </a:r>
          </a:p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Osiągać coraz wyższy poziom pracy poprzez zachęcanie do innowacji pedagogicznych i tworzenia programów własnych.</a:t>
            </a:r>
          </a:p>
          <a:p>
            <a:pPr lvl="0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Stwarzać coraz lepsze warunki nauki i pracy poprzez rozwój bazy dydaktycznej szk. </a:t>
            </a:r>
          </a:p>
          <a:p>
            <a:pPr algn="just"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Prowadzić takie działania, aby obiekty szkolne, ich wyposażenie oraz organizacja odpowiadała wymogom BHP, jak również  rozpoznawać potencjalne zagrożenia bezpieczeństwa  i eliminować je tak aby, nauka i </a:t>
            </a:r>
            <a:r>
              <a:rPr lang="pl-PL" sz="1600" smtClean="0">
                <a:latin typeface="Calibri" pitchFamily="34" charset="0"/>
              </a:rPr>
              <a:t>praca odbywała </a:t>
            </a:r>
            <a:r>
              <a:rPr lang="pl-PL" sz="1600" dirty="0" smtClean="0">
                <a:latin typeface="Calibri" pitchFamily="34" charset="0"/>
              </a:rPr>
              <a:t>się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w bezpiecznych i higienicznych warunkach.</a:t>
            </a:r>
          </a:p>
          <a:p>
            <a:pPr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Nie uronić nic z dotychczasowych osiągnięć placówki – odbudowa czegokolwiek jest znacznie trudniejsza od kontynuacji.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9215545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98080" cy="1343642"/>
          </a:xfrm>
        </p:spPr>
        <p:txBody>
          <a:bodyPr>
            <a:noAutofit/>
          </a:bodyPr>
          <a:lstStyle/>
          <a:p>
            <a:pPr algn="ctr"/>
            <a:r>
              <a:rPr lang="pl-PL" sz="1800" b="1" dirty="0" smtClean="0">
                <a:solidFill>
                  <a:schemeClr val="tx1"/>
                </a:solidFill>
                <a:latin typeface="Segoe Print" pitchFamily="2" charset="0"/>
              </a:rPr>
              <a:t>Kluczem do sukcesu</a:t>
            </a:r>
            <a:br>
              <a:rPr lang="pl-PL" sz="1800" b="1" dirty="0" smtClean="0">
                <a:solidFill>
                  <a:schemeClr val="tx1"/>
                </a:solidFill>
                <a:latin typeface="Segoe Print" pitchFamily="2" charset="0"/>
              </a:rPr>
            </a:br>
            <a:r>
              <a:rPr lang="pl-PL" sz="1800" b="1" dirty="0" smtClean="0">
                <a:solidFill>
                  <a:schemeClr val="tx1"/>
                </a:solidFill>
                <a:latin typeface="Segoe Print" pitchFamily="2" charset="0"/>
              </a:rPr>
              <a:t> we wszystkich poczynaniach dyrektora szkoły </a:t>
            </a:r>
            <a:br>
              <a:rPr lang="pl-PL" sz="1800" b="1" dirty="0" smtClean="0">
                <a:solidFill>
                  <a:schemeClr val="tx1"/>
                </a:solidFill>
                <a:latin typeface="Segoe Print" pitchFamily="2" charset="0"/>
              </a:rPr>
            </a:br>
            <a:r>
              <a:rPr lang="pl-PL" sz="1800" b="1" dirty="0" smtClean="0">
                <a:solidFill>
                  <a:schemeClr val="tx1"/>
                </a:solidFill>
                <a:latin typeface="Segoe Print" pitchFamily="2" charset="0"/>
              </a:rPr>
              <a:t>jest zdolność pomyślnego przewodzenia  innym ludziom</a:t>
            </a:r>
            <a:r>
              <a:rPr lang="pl-PL" sz="2000" b="1" dirty="0" smtClean="0">
                <a:solidFill>
                  <a:schemeClr val="tx1"/>
                </a:solidFill>
                <a:latin typeface="Segoe Print" pitchFamily="2" charset="0"/>
              </a:rPr>
              <a:t>. </a:t>
            </a:r>
            <a:endParaRPr lang="pl-PL" sz="20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600" b="1" u="sng" dirty="0" smtClean="0">
                <a:solidFill>
                  <a:srgbClr val="FF0000"/>
                </a:solidFill>
                <a:latin typeface="Segoe Print" pitchFamily="2" charset="0"/>
              </a:rPr>
              <a:t>Mottem  </a:t>
            </a:r>
            <a:r>
              <a:rPr lang="pl-PL" sz="1600" b="1" u="sng" dirty="0" smtClean="0">
                <a:solidFill>
                  <a:srgbClr val="FF0000"/>
                </a:solidFill>
                <a:latin typeface="Segoe Print" pitchFamily="2" charset="0"/>
              </a:rPr>
              <a:t>przewodnim  </a:t>
            </a:r>
            <a:r>
              <a:rPr lang="pl-PL" sz="1600" b="1" u="sng" dirty="0" smtClean="0">
                <a:solidFill>
                  <a:srgbClr val="FF0000"/>
                </a:solidFill>
                <a:latin typeface="Segoe Print" pitchFamily="2" charset="0"/>
              </a:rPr>
              <a:t>do  dalszej  </a:t>
            </a:r>
            <a:r>
              <a:rPr lang="pl-PL" sz="1600" b="1" u="sng" dirty="0" smtClean="0">
                <a:solidFill>
                  <a:srgbClr val="FF0000"/>
                </a:solidFill>
                <a:latin typeface="Segoe Print" pitchFamily="2" charset="0"/>
              </a:rPr>
              <a:t>pracy</a:t>
            </a:r>
            <a:br>
              <a:rPr lang="pl-PL" sz="1600" b="1" u="sng" dirty="0" smtClean="0">
                <a:solidFill>
                  <a:srgbClr val="FF0000"/>
                </a:solidFill>
                <a:latin typeface="Segoe Print" pitchFamily="2" charset="0"/>
              </a:rPr>
            </a:br>
            <a:r>
              <a:rPr lang="pl-PL" sz="1600" b="1" u="sng" dirty="0" smtClean="0">
                <a:solidFill>
                  <a:srgbClr val="FF0000"/>
                </a:solidFill>
                <a:latin typeface="Segoe Print" pitchFamily="2" charset="0"/>
              </a:rPr>
              <a:t> niech </a:t>
            </a:r>
            <a:r>
              <a:rPr lang="pl-PL" sz="1600" b="1" u="sng" dirty="0" smtClean="0">
                <a:solidFill>
                  <a:srgbClr val="FF0000"/>
                </a:solidFill>
                <a:latin typeface="Segoe Print" pitchFamily="2" charset="0"/>
              </a:rPr>
              <a:t> będzie  więc  </a:t>
            </a:r>
            <a:r>
              <a:rPr lang="pl-PL" sz="1600" b="1" u="sng" dirty="0" smtClean="0">
                <a:solidFill>
                  <a:srgbClr val="FF0000"/>
                </a:solidFill>
                <a:latin typeface="Segoe Print" pitchFamily="2" charset="0"/>
              </a:rPr>
              <a:t>chińska </a:t>
            </a:r>
            <a:r>
              <a:rPr lang="pl-PL" sz="1600" b="1" u="sng" dirty="0" smtClean="0">
                <a:solidFill>
                  <a:srgbClr val="FF0000"/>
                </a:solidFill>
                <a:latin typeface="Segoe Print" pitchFamily="2" charset="0"/>
              </a:rPr>
              <a:t> sentencja</a:t>
            </a:r>
            <a:r>
              <a:rPr lang="pl-PL" sz="1600" b="1" u="sng" dirty="0" smtClean="0">
                <a:solidFill>
                  <a:srgbClr val="FF0000"/>
                </a:solidFill>
                <a:latin typeface="Segoe Print" pitchFamily="2" charset="0"/>
              </a:rPr>
              <a:t>:</a:t>
            </a:r>
            <a:r>
              <a:rPr lang="pl-PL" sz="1600" b="1" u="sng" dirty="0" smtClean="0">
                <a:latin typeface="Segoe Print" pitchFamily="2" charset="0"/>
              </a:rPr>
              <a:t/>
            </a:r>
            <a:br>
              <a:rPr lang="pl-PL" sz="1600" b="1" u="sng" dirty="0" smtClean="0">
                <a:latin typeface="Segoe Print" pitchFamily="2" charset="0"/>
              </a:rPr>
            </a:br>
            <a:r>
              <a:rPr lang="pl-PL" sz="1600" b="1" dirty="0" smtClean="0">
                <a:latin typeface="Segoe Print" pitchFamily="2" charset="0"/>
              </a:rPr>
              <a:t> </a:t>
            </a:r>
          </a:p>
          <a:p>
            <a:pPr algn="ctr">
              <a:buNone/>
            </a:pPr>
            <a:r>
              <a:rPr lang="pl-PL" sz="1600" b="1" dirty="0" smtClean="0">
                <a:latin typeface="Segoe Print" pitchFamily="2" charset="0"/>
              </a:rPr>
              <a:t>Idź do ludzi, Żyj z nimi</a:t>
            </a:r>
            <a:endParaRPr lang="pl-PL" sz="1600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pl-PL" sz="1600" b="1" dirty="0" smtClean="0">
                <a:latin typeface="Segoe Print" pitchFamily="2" charset="0"/>
              </a:rPr>
              <a:t>Ucz się od nich, Kochaj ich</a:t>
            </a:r>
            <a:endParaRPr lang="pl-PL" sz="1600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pl-PL" sz="1600" b="1" dirty="0" smtClean="0">
                <a:latin typeface="Segoe Print" pitchFamily="2" charset="0"/>
              </a:rPr>
              <a:t>Zacznij od tego, co wiedzą,</a:t>
            </a:r>
            <a:endParaRPr lang="pl-PL" sz="1600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pl-PL" sz="1600" b="1" dirty="0" smtClean="0">
                <a:latin typeface="Segoe Print" pitchFamily="2" charset="0"/>
              </a:rPr>
              <a:t>Buduj na tym, co mają,</a:t>
            </a:r>
            <a:endParaRPr lang="pl-PL" sz="1600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pl-PL" sz="1600" b="1" dirty="0" smtClean="0">
                <a:latin typeface="Segoe Print" pitchFamily="2" charset="0"/>
              </a:rPr>
              <a:t>Lecz o najlepszych przywódcach,</a:t>
            </a:r>
            <a:endParaRPr lang="pl-PL" sz="1600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pl-PL" sz="1600" b="1" dirty="0" smtClean="0">
                <a:latin typeface="Segoe Print" pitchFamily="2" charset="0"/>
              </a:rPr>
              <a:t>Gdy ich cel został osiągnięty,</a:t>
            </a:r>
            <a:endParaRPr lang="pl-PL" sz="1600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pl-PL" sz="1600" b="1" dirty="0" smtClean="0">
                <a:latin typeface="Segoe Print" pitchFamily="2" charset="0"/>
              </a:rPr>
              <a:t>Ich dzieło spełnione,</a:t>
            </a:r>
            <a:endParaRPr lang="pl-PL" sz="1600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pl-PL" sz="1600" b="1" dirty="0" smtClean="0">
                <a:latin typeface="Segoe Print" pitchFamily="2" charset="0"/>
              </a:rPr>
              <a:t>Ludzie będą mówić:</a:t>
            </a:r>
            <a:endParaRPr lang="pl-PL" sz="1600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pl-PL" sz="1600" b="1" dirty="0" smtClean="0">
                <a:latin typeface="Segoe Print" pitchFamily="2" charset="0"/>
              </a:rPr>
              <a:t>„My sami to zrobiliśmy”.</a:t>
            </a:r>
          </a:p>
          <a:p>
            <a:pPr algn="ctr">
              <a:buNone/>
            </a:pPr>
            <a:endParaRPr lang="pl-PL" sz="1600" b="1" dirty="0" smtClean="0">
              <a:latin typeface="Segoe Print" pitchFamily="2" charset="0"/>
            </a:endParaRPr>
          </a:p>
          <a:p>
            <a:pPr algn="ctr"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Segoe Print" pitchFamily="2" charset="0"/>
              </a:rPr>
              <a:t>Opracowała: Grażyna Patrzałek – Dyrektor ZPO w Tuczępach</a:t>
            </a:r>
            <a:endParaRPr lang="pl-PL" sz="16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833462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Calibri" pitchFamily="34" charset="0"/>
              </a:rPr>
              <a:t>Analiza stanu bieżącego – ogólna charakterystyka </a:t>
            </a:r>
            <a:endParaRPr lang="pl-PL" sz="2400" b="1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Szkoła Podstawowa w Tuczępach  w obecnym budynku funkcjonuje od 1967r.,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od 5 maja 1997r. posiada imię Henryka Sienkiewicza oraz Sztandar,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a  od 1 września 2000r.  Szkołę Podstawową w Tuczępach połączono z Samorządowym Przedszkolem w Tuczępach  tworząc  Zespół Placówek Oświatowych - Publiczna Szkoła Podstawowa i Przedszkole w Tuczępach. </a:t>
            </a:r>
          </a:p>
          <a:p>
            <a:pPr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Od 1 września 2020r. w Szkole Podstawowej  jest  9 oddziałów  w klasach I – VIII 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 i  3 oddziały w Przedszkolu, uczy się 168 uczniów w Szkole, natomiast  54 dzieci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 uczęszcza do Przedszkola.</a:t>
            </a:r>
          </a:p>
          <a:p>
            <a:pPr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Dzieci  uczą się na jednej zmianie w godzinach  od 8.00 – 15.00.</a:t>
            </a:r>
          </a:p>
          <a:p>
            <a:pPr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 W chwili obecnej dla potrzeb uczniów na terenie Szkoły  i Przedszkola znajdują się następujące obiekty i pomieszczenia:  jest  11 sal lekcyjnych, nowa pracownia komputerowa,  nowa sala językowa, gabinet pielęgniarki, gabinet pedagoga,  pokój nauczycielski, sala gimnastyczna z zapleczem (szatnie dziewczynek i chłopców, magazyn sprzętu sportowego), stołówka szkolna, szatnia główna i kotłownia, biblioteka, gabinet dyrektora.</a:t>
            </a:r>
          </a:p>
          <a:p>
            <a:pPr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 Kadra  pedagogiczna  liczy  </a:t>
            </a:r>
            <a:r>
              <a:rPr lang="pl-PL" sz="1600" b="1" dirty="0" smtClean="0">
                <a:latin typeface="Calibri" pitchFamily="34" charset="0"/>
              </a:rPr>
              <a:t>33 nauczyciel</a:t>
            </a:r>
            <a:r>
              <a:rPr lang="pl-PL" sz="1600" dirty="0" smtClean="0">
                <a:latin typeface="Calibri" pitchFamily="34" charset="0"/>
              </a:rPr>
              <a:t>i.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Zgodnie z podziałem na stopnie awansu zawodowego jest: 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b="1" dirty="0" smtClean="0">
                <a:latin typeface="Calibri" pitchFamily="34" charset="0"/>
              </a:rPr>
              <a:t>17 </a:t>
            </a:r>
            <a:r>
              <a:rPr lang="pl-PL" sz="1600" dirty="0" smtClean="0">
                <a:latin typeface="Calibri" pitchFamily="34" charset="0"/>
              </a:rPr>
              <a:t>nauczycieli  dyplomowanych,  </a:t>
            </a:r>
            <a:r>
              <a:rPr lang="pl-PL" sz="1600" b="1" dirty="0" smtClean="0">
                <a:latin typeface="Calibri" pitchFamily="34" charset="0"/>
              </a:rPr>
              <a:t>9</a:t>
            </a:r>
            <a:r>
              <a:rPr lang="pl-PL" sz="1600" dirty="0" smtClean="0">
                <a:latin typeface="Calibri" pitchFamily="34" charset="0"/>
              </a:rPr>
              <a:t> mianowanych, </a:t>
            </a:r>
            <a:r>
              <a:rPr lang="pl-PL" sz="1600" b="1" dirty="0" smtClean="0">
                <a:latin typeface="Calibri" pitchFamily="34" charset="0"/>
              </a:rPr>
              <a:t>6 </a:t>
            </a:r>
            <a:r>
              <a:rPr lang="pl-PL" sz="1600" dirty="0" smtClean="0">
                <a:latin typeface="Calibri" pitchFamily="34" charset="0"/>
              </a:rPr>
              <a:t>kontraktowych,  </a:t>
            </a:r>
            <a:r>
              <a:rPr lang="pl-PL" sz="1600" b="1" dirty="0" smtClean="0">
                <a:latin typeface="Calibri" pitchFamily="34" charset="0"/>
              </a:rPr>
              <a:t>1</a:t>
            </a:r>
            <a:r>
              <a:rPr lang="pl-PL" sz="1600" dirty="0" smtClean="0">
                <a:latin typeface="Calibri" pitchFamily="34" charset="0"/>
              </a:rPr>
              <a:t> stażysta.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Pracowników obsługi i kuchni jest  </a:t>
            </a:r>
            <a:r>
              <a:rPr lang="pl-PL" sz="1600" b="1" dirty="0" smtClean="0">
                <a:latin typeface="Calibri" pitchFamily="34" charset="0"/>
              </a:rPr>
              <a:t>7</a:t>
            </a:r>
            <a:r>
              <a:rPr lang="pl-PL" sz="1600" dirty="0" smtClean="0">
                <a:latin typeface="Calibri" pitchFamily="34" charset="0"/>
              </a:rPr>
              <a:t>.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 Łącznie zatrudnionych jest  </a:t>
            </a:r>
            <a:r>
              <a:rPr lang="pl-PL" sz="1600" b="1" dirty="0" smtClean="0">
                <a:latin typeface="Calibri" pitchFamily="34" charset="0"/>
              </a:rPr>
              <a:t>40 osób. </a:t>
            </a:r>
            <a:br>
              <a:rPr lang="pl-PL" sz="1600" b="1" dirty="0" smtClean="0">
                <a:latin typeface="Calibri" pitchFamily="34" charset="0"/>
              </a:rPr>
            </a:br>
            <a:endParaRPr lang="pl-PL" sz="1600" dirty="0" smtClean="0">
              <a:latin typeface="Calibri" pitchFamily="34" charset="0"/>
            </a:endParaRP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2696711096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Calibri" pitchFamily="34" charset="0"/>
              </a:rPr>
              <a:t>Wyniki średnie Sprawdzianu VI kl. </a:t>
            </a:r>
            <a:r>
              <a:rPr lang="pl-PL" sz="2400" b="1" dirty="0" smtClean="0">
                <a:latin typeface="Calibri" pitchFamily="34" charset="0"/>
              </a:rPr>
              <a:t>na </a:t>
            </a:r>
            <a:r>
              <a:rPr lang="pl-PL" sz="2400" b="1" dirty="0" smtClean="0">
                <a:latin typeface="Calibri" pitchFamily="34" charset="0"/>
              </a:rPr>
              <a:t>tle </a:t>
            </a:r>
            <a:r>
              <a:rPr lang="pl-PL" sz="2400" b="1" dirty="0" smtClean="0">
                <a:latin typeface="Calibri" pitchFamily="34" charset="0"/>
              </a:rPr>
              <a:t>krajowej </a:t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skali </a:t>
            </a:r>
            <a:r>
              <a:rPr lang="pl-PL" sz="2400" b="1" dirty="0" err="1" smtClean="0">
                <a:latin typeface="Calibri" pitchFamily="34" charset="0"/>
              </a:rPr>
              <a:t>staninowej</a:t>
            </a:r>
            <a:r>
              <a:rPr lang="pl-PL" sz="2400" b="1" dirty="0" smtClean="0">
                <a:latin typeface="Calibri" pitchFamily="34" charset="0"/>
              </a:rPr>
              <a:t> </a:t>
            </a:r>
            <a:r>
              <a:rPr lang="pl-PL" sz="2400" b="1" dirty="0" smtClean="0">
                <a:latin typeface="Calibri" pitchFamily="34" charset="0"/>
              </a:rPr>
              <a:t>od </a:t>
            </a:r>
            <a:r>
              <a:rPr lang="pl-PL" sz="2400" b="1" dirty="0" smtClean="0">
                <a:latin typeface="Calibri" pitchFamily="34" charset="0"/>
              </a:rPr>
              <a:t>roku  </a:t>
            </a:r>
            <a:r>
              <a:rPr lang="pl-PL" sz="2400" b="1" dirty="0" smtClean="0">
                <a:latin typeface="Calibri" pitchFamily="34" charset="0"/>
              </a:rPr>
              <a:t>szkolnego  </a:t>
            </a:r>
            <a:r>
              <a:rPr lang="pl-PL" sz="2400" b="1" dirty="0" smtClean="0">
                <a:latin typeface="Calibri" pitchFamily="34" charset="0"/>
              </a:rPr>
              <a:t>2012/2013r</a:t>
            </a:r>
            <a:r>
              <a:rPr lang="pl-PL" sz="2400" dirty="0" smtClean="0">
                <a:latin typeface="Calibri" pitchFamily="34" charset="0"/>
              </a:rPr>
              <a:t>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pl-PL" sz="16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2012/2013 --- Sprawdzian VI klasy --- </a:t>
            </a:r>
            <a:r>
              <a:rPr lang="pl-PL" sz="1600" dirty="0" smtClean="0">
                <a:solidFill>
                  <a:srgbClr val="FF0000"/>
                </a:solidFill>
                <a:latin typeface="Calibri" pitchFamily="34" charset="0"/>
              </a:rPr>
              <a:t>stanin  najwyższy,  </a:t>
            </a:r>
          </a:p>
          <a:p>
            <a:pPr>
              <a:buNone/>
            </a:pPr>
            <a:r>
              <a:rPr lang="pl-PL" sz="1600" dirty="0" smtClean="0">
                <a:latin typeface="Calibri" pitchFamily="34" charset="0"/>
              </a:rPr>
              <a:t>       </a:t>
            </a:r>
            <a:r>
              <a:rPr lang="pl-PL" sz="1600" b="1" dirty="0" smtClean="0">
                <a:latin typeface="Calibri" pitchFamily="34" charset="0"/>
              </a:rPr>
              <a:t>I  </a:t>
            </a:r>
            <a:r>
              <a:rPr lang="pl-PL" sz="1600" dirty="0" smtClean="0">
                <a:latin typeface="Calibri" pitchFamily="34" charset="0"/>
              </a:rPr>
              <a:t>miejsce w pow. buskim na </a:t>
            </a:r>
            <a:r>
              <a:rPr lang="pl-PL" sz="1600" b="1" dirty="0" smtClean="0">
                <a:latin typeface="Calibri" pitchFamily="34" charset="0"/>
              </a:rPr>
              <a:t>38 </a:t>
            </a:r>
            <a:r>
              <a:rPr lang="pl-PL" sz="1600" dirty="0" smtClean="0">
                <a:latin typeface="Calibri" pitchFamily="34" charset="0"/>
              </a:rPr>
              <a:t>szkół,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b="1" dirty="0" smtClean="0">
                <a:solidFill>
                  <a:srgbClr val="FF0000"/>
                </a:solidFill>
                <a:latin typeface="Calibri" pitchFamily="34" charset="0"/>
              </a:rPr>
              <a:t>13 miejsce w woj. świętokrzyskim na 495 szkół</a:t>
            </a:r>
            <a:r>
              <a:rPr lang="pl-PL" sz="1600" b="1" dirty="0" smtClean="0"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2013/2014 --- Sprawdzian VI klasy --- </a:t>
            </a:r>
            <a:r>
              <a:rPr lang="pl-PL" sz="1600" dirty="0" smtClean="0">
                <a:solidFill>
                  <a:srgbClr val="FF0000"/>
                </a:solidFill>
                <a:latin typeface="Calibri" pitchFamily="34" charset="0"/>
              </a:rPr>
              <a:t>stanin średni</a:t>
            </a:r>
            <a:r>
              <a:rPr lang="pl-PL" sz="1600" dirty="0" smtClean="0">
                <a:solidFill>
                  <a:srgbClr val="0070C0"/>
                </a:solidFill>
                <a:latin typeface="Calibri" pitchFamily="34" charset="0"/>
              </a:rPr>
              <a:t>,</a:t>
            </a:r>
          </a:p>
          <a:p>
            <a:pPr>
              <a:buNone/>
            </a:pPr>
            <a:r>
              <a:rPr lang="pl-PL" sz="1600" dirty="0" smtClean="0">
                <a:latin typeface="Calibri" pitchFamily="34" charset="0"/>
              </a:rPr>
              <a:t>       </a:t>
            </a:r>
            <a:r>
              <a:rPr lang="pl-PL" sz="1600" b="1" dirty="0" smtClean="0">
                <a:latin typeface="Calibri" pitchFamily="34" charset="0"/>
              </a:rPr>
              <a:t>XII</a:t>
            </a:r>
            <a:r>
              <a:rPr lang="pl-PL" sz="1600" dirty="0" smtClean="0">
                <a:latin typeface="Calibri" pitchFamily="34" charset="0"/>
              </a:rPr>
              <a:t>  miejsce w pow. buskim na</a:t>
            </a:r>
            <a:r>
              <a:rPr lang="pl-PL" sz="1600" b="1" dirty="0" smtClean="0">
                <a:latin typeface="Calibri" pitchFamily="34" charset="0"/>
              </a:rPr>
              <a:t> 37 </a:t>
            </a:r>
            <a:r>
              <a:rPr lang="pl-PL" sz="1600" dirty="0" smtClean="0">
                <a:latin typeface="Calibri" pitchFamily="34" charset="0"/>
              </a:rPr>
              <a:t>szkół, </a:t>
            </a:r>
          </a:p>
          <a:p>
            <a:pPr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2014/2015 --- Sprawdzian VI klasy --- </a:t>
            </a:r>
            <a:r>
              <a:rPr lang="pl-PL" sz="1600" dirty="0" smtClean="0">
                <a:solidFill>
                  <a:srgbClr val="FF0000"/>
                </a:solidFill>
                <a:latin typeface="Calibri" pitchFamily="34" charset="0"/>
              </a:rPr>
              <a:t>stanin wyżej średni</a:t>
            </a:r>
            <a:r>
              <a:rPr lang="pl-PL" sz="1600" dirty="0" smtClean="0">
                <a:latin typeface="Calibri" pitchFamily="34" charset="0"/>
              </a:rPr>
              <a:t>,</a:t>
            </a:r>
          </a:p>
          <a:p>
            <a:pPr>
              <a:buNone/>
            </a:pPr>
            <a:r>
              <a:rPr lang="pl-PL" sz="1600" dirty="0" smtClean="0">
                <a:latin typeface="Calibri" pitchFamily="34" charset="0"/>
              </a:rPr>
              <a:t>       </a:t>
            </a:r>
            <a:r>
              <a:rPr lang="pl-PL" sz="1600" b="1" dirty="0" smtClean="0">
                <a:latin typeface="Calibri" pitchFamily="34" charset="0"/>
              </a:rPr>
              <a:t>VII</a:t>
            </a:r>
            <a:r>
              <a:rPr lang="pl-PL" sz="1600" dirty="0" smtClean="0">
                <a:latin typeface="Calibri" pitchFamily="34" charset="0"/>
              </a:rPr>
              <a:t>  miejsce w pow. buskim na </a:t>
            </a:r>
            <a:r>
              <a:rPr lang="pl-PL" sz="1600" b="1" dirty="0" smtClean="0">
                <a:latin typeface="Calibri" pitchFamily="34" charset="0"/>
              </a:rPr>
              <a:t>35</a:t>
            </a:r>
            <a:r>
              <a:rPr lang="pl-PL" sz="1600" dirty="0" smtClean="0">
                <a:latin typeface="Calibri" pitchFamily="34" charset="0"/>
              </a:rPr>
              <a:t> szkół,</a:t>
            </a:r>
          </a:p>
          <a:p>
            <a:pPr>
              <a:buFont typeface="Wingdings" pitchFamily="2" charset="2"/>
              <a:buChar char="q"/>
            </a:pPr>
            <a:r>
              <a:rPr lang="pl-PL" sz="1600" dirty="0" smtClean="0">
                <a:latin typeface="Calibri" pitchFamily="34" charset="0"/>
              </a:rPr>
              <a:t>2015/2016 --- Sprawdzian VI klasy --- </a:t>
            </a:r>
            <a:r>
              <a:rPr lang="pl-PL" sz="1600" dirty="0" smtClean="0">
                <a:solidFill>
                  <a:srgbClr val="FF0000"/>
                </a:solidFill>
                <a:latin typeface="Calibri" pitchFamily="34" charset="0"/>
              </a:rPr>
              <a:t>stanin wyżej średni,</a:t>
            </a:r>
          </a:p>
          <a:p>
            <a:pPr>
              <a:buNone/>
            </a:pPr>
            <a:r>
              <a:rPr lang="pl-PL" sz="1600" dirty="0" smtClean="0">
                <a:solidFill>
                  <a:srgbClr val="0070C0"/>
                </a:solidFill>
                <a:latin typeface="Calibri" pitchFamily="34" charset="0"/>
              </a:rPr>
              <a:t>      </a:t>
            </a:r>
            <a:r>
              <a:rPr lang="pl-PL" sz="16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1600" b="1" dirty="0" smtClean="0">
                <a:latin typeface="Calibri" pitchFamily="34" charset="0"/>
              </a:rPr>
              <a:t>IV </a:t>
            </a:r>
            <a:r>
              <a:rPr lang="pl-PL" sz="1600" dirty="0" smtClean="0">
                <a:latin typeface="Calibri" pitchFamily="34" charset="0"/>
              </a:rPr>
              <a:t>miejsce w pow. buskim na </a:t>
            </a:r>
            <a:r>
              <a:rPr lang="pl-PL" sz="1600" b="1" dirty="0" smtClean="0">
                <a:latin typeface="Calibri" pitchFamily="34" charset="0"/>
              </a:rPr>
              <a:t>26</a:t>
            </a:r>
            <a:r>
              <a:rPr lang="pl-PL" sz="1600" dirty="0" smtClean="0">
                <a:latin typeface="Calibri" pitchFamily="34" charset="0"/>
              </a:rPr>
              <a:t> szkół,</a:t>
            </a:r>
          </a:p>
          <a:p>
            <a:pPr>
              <a:buNone/>
            </a:pPr>
            <a:r>
              <a:rPr lang="pl-PL" sz="1600" b="1" dirty="0" smtClean="0">
                <a:solidFill>
                  <a:srgbClr val="0070C0"/>
                </a:solidFill>
                <a:latin typeface="Calibri" pitchFamily="34" charset="0"/>
              </a:rPr>
              <a:t>      </a:t>
            </a:r>
            <a:r>
              <a:rPr lang="pl-PL" sz="1600" b="1" dirty="0" smtClean="0">
                <a:solidFill>
                  <a:srgbClr val="FF0000"/>
                </a:solidFill>
                <a:latin typeface="Calibri" pitchFamily="34" charset="0"/>
              </a:rPr>
              <a:t>10 miejsce jako gmina Tuczępy na 102 gminy w województwie świętokrzyskim </a:t>
            </a:r>
            <a:r>
              <a:rPr lang="pl-PL" sz="1600" b="1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1600" b="1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1600" b="1" dirty="0" smtClean="0">
                <a:solidFill>
                  <a:srgbClr val="FF0000"/>
                </a:solidFill>
                <a:latin typeface="Calibri" pitchFamily="34" charset="0"/>
              </a:rPr>
              <a:t>jeśli chodzi o łączny wynik punktowy z języka polskiego – 2016r</a:t>
            </a:r>
            <a:r>
              <a:rPr lang="pl-PL" sz="1600" b="1" dirty="0" smtClean="0">
                <a:latin typeface="Calibri" pitchFamily="34" charset="0"/>
              </a:rPr>
              <a:t>.</a:t>
            </a:r>
          </a:p>
          <a:p>
            <a:endParaRPr lang="pl-PL" sz="16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Calibri" pitchFamily="34" charset="0"/>
              </a:rPr>
              <a:t>Wyniki średnie z Egzaminu VIII kl. </a:t>
            </a:r>
            <a:r>
              <a:rPr lang="pl-PL" sz="2400" b="1" dirty="0" smtClean="0">
                <a:latin typeface="Calibri" pitchFamily="34" charset="0"/>
              </a:rPr>
              <a:t>na </a:t>
            </a:r>
            <a:r>
              <a:rPr lang="pl-PL" sz="2400" b="1" dirty="0">
                <a:latin typeface="Calibri" pitchFamily="34" charset="0"/>
              </a:rPr>
              <a:t>tle krajowej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skali </a:t>
            </a:r>
            <a:r>
              <a:rPr lang="pl-PL" sz="2400" b="1" dirty="0" err="1">
                <a:latin typeface="Calibri" pitchFamily="34" charset="0"/>
              </a:rPr>
              <a:t>staninowej</a:t>
            </a:r>
            <a:r>
              <a:rPr lang="pl-PL" sz="2400" b="1" dirty="0">
                <a:latin typeface="Calibri" pitchFamily="34" charset="0"/>
              </a:rPr>
              <a:t> od roku  </a:t>
            </a:r>
            <a:r>
              <a:rPr lang="pl-PL" sz="2400" b="1" dirty="0" smtClean="0">
                <a:latin typeface="Calibri" pitchFamily="34" charset="0"/>
              </a:rPr>
              <a:t>szkolnego  </a:t>
            </a:r>
            <a:r>
              <a:rPr lang="pl-PL" sz="2400" b="1" dirty="0" smtClean="0">
                <a:latin typeface="Calibri" pitchFamily="34" charset="0"/>
              </a:rPr>
              <a:t>2018/2019r</a:t>
            </a:r>
            <a:r>
              <a:rPr lang="pl-PL" sz="2400" dirty="0">
                <a:latin typeface="Calibri" pitchFamily="34" charset="0"/>
              </a:rPr>
              <a:t>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pl-PL" sz="1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l-PL" sz="1800" dirty="0" smtClean="0">
                <a:latin typeface="Calibri" pitchFamily="34" charset="0"/>
              </a:rPr>
              <a:t>2018/2019 </a:t>
            </a:r>
            <a:r>
              <a:rPr lang="pl-PL" sz="1800" dirty="0">
                <a:latin typeface="Calibri" pitchFamily="34" charset="0"/>
              </a:rPr>
              <a:t>– Egzamin VIII  klasy </a:t>
            </a:r>
          </a:p>
          <a:p>
            <a:pPr>
              <a:buNone/>
            </a:pPr>
            <a:r>
              <a:rPr lang="pl-PL" sz="1800" dirty="0">
                <a:latin typeface="Calibri" pitchFamily="34" charset="0"/>
              </a:rPr>
              <a:t>      </a:t>
            </a:r>
            <a:r>
              <a:rPr lang="pl-PL" sz="1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l-PL" sz="1800" b="1" dirty="0">
                <a:solidFill>
                  <a:srgbClr val="FF0000"/>
                </a:solidFill>
                <a:latin typeface="Calibri" pitchFamily="34" charset="0"/>
              </a:rPr>
              <a:t>VII</a:t>
            </a:r>
            <a:r>
              <a:rPr lang="pl-PL" sz="1800" dirty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pl-PL" sz="1800" dirty="0">
                <a:latin typeface="Calibri" pitchFamily="34" charset="0"/>
              </a:rPr>
              <a:t>miejsce w pow. buskim na </a:t>
            </a:r>
            <a:r>
              <a:rPr lang="pl-PL" sz="1800" b="1" dirty="0">
                <a:latin typeface="Calibri" pitchFamily="34" charset="0"/>
              </a:rPr>
              <a:t>25</a:t>
            </a:r>
            <a:r>
              <a:rPr lang="pl-PL" sz="1800" dirty="0">
                <a:latin typeface="Calibri" pitchFamily="34" charset="0"/>
              </a:rPr>
              <a:t> szkół, </a:t>
            </a:r>
            <a:br>
              <a:rPr lang="pl-PL" sz="1800" dirty="0">
                <a:latin typeface="Calibri" pitchFamily="34" charset="0"/>
              </a:rPr>
            </a:br>
            <a:r>
              <a:rPr lang="pl-PL" sz="1800" b="1" dirty="0" smtClean="0">
                <a:latin typeface="Calibri" pitchFamily="34" charset="0"/>
              </a:rPr>
              <a:t>  </a:t>
            </a:r>
            <a:r>
              <a:rPr lang="pl-PL" sz="1800" b="1" dirty="0" smtClean="0">
                <a:solidFill>
                  <a:srgbClr val="FF0000"/>
                </a:solidFill>
                <a:latin typeface="Calibri" pitchFamily="34" charset="0"/>
              </a:rPr>
              <a:t>przy </a:t>
            </a:r>
            <a:r>
              <a:rPr lang="pl-PL" sz="1800" b="1" dirty="0">
                <a:solidFill>
                  <a:srgbClr val="FF0000"/>
                </a:solidFill>
                <a:latin typeface="Calibri" pitchFamily="34" charset="0"/>
              </a:rPr>
              <a:t>czym III  miejsce z matematyki w pow. buskim</a:t>
            </a:r>
          </a:p>
          <a:p>
            <a:pPr>
              <a:buNone/>
            </a:pPr>
            <a:r>
              <a:rPr lang="pl-PL" sz="1800" dirty="0">
                <a:latin typeface="Calibri" pitchFamily="34" charset="0"/>
              </a:rPr>
              <a:t>                         Matematyka --- </a:t>
            </a:r>
            <a:r>
              <a:rPr lang="pl-PL" sz="1800" dirty="0">
                <a:solidFill>
                  <a:srgbClr val="FF0000"/>
                </a:solidFill>
                <a:latin typeface="Calibri" pitchFamily="34" charset="0"/>
              </a:rPr>
              <a:t>stanin wyżej średni</a:t>
            </a:r>
          </a:p>
          <a:p>
            <a:pPr>
              <a:buNone/>
            </a:pPr>
            <a:r>
              <a:rPr lang="pl-PL" sz="1800" dirty="0">
                <a:latin typeface="Calibri" pitchFamily="34" charset="0"/>
              </a:rPr>
              <a:t>                          Język polski  --- </a:t>
            </a:r>
            <a:r>
              <a:rPr lang="pl-PL" sz="1800" dirty="0">
                <a:solidFill>
                  <a:srgbClr val="FF0000"/>
                </a:solidFill>
                <a:latin typeface="Calibri" pitchFamily="34" charset="0"/>
              </a:rPr>
              <a:t>stanin  średni</a:t>
            </a:r>
          </a:p>
          <a:p>
            <a:pPr>
              <a:buNone/>
            </a:pPr>
            <a:r>
              <a:rPr lang="pl-PL" sz="1800" dirty="0">
                <a:latin typeface="Calibri" pitchFamily="34" charset="0"/>
              </a:rPr>
              <a:t>                          Język angielski --- </a:t>
            </a:r>
            <a:r>
              <a:rPr lang="pl-PL" sz="1800" dirty="0">
                <a:solidFill>
                  <a:srgbClr val="FF0000"/>
                </a:solidFill>
                <a:latin typeface="Calibri" pitchFamily="34" charset="0"/>
              </a:rPr>
              <a:t>stanin  </a:t>
            </a:r>
            <a:r>
              <a:rPr lang="pl-PL" sz="1800" dirty="0" smtClean="0">
                <a:solidFill>
                  <a:srgbClr val="FF0000"/>
                </a:solidFill>
                <a:latin typeface="Calibri" pitchFamily="34" charset="0"/>
              </a:rPr>
              <a:t>średni</a:t>
            </a:r>
          </a:p>
          <a:p>
            <a:pPr>
              <a:buNone/>
            </a:pPr>
            <a:endParaRPr lang="pl-PL" sz="18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l-PL" sz="1800" dirty="0" smtClean="0">
                <a:latin typeface="Calibri" pitchFamily="34" charset="0"/>
              </a:rPr>
              <a:t>2019/2020 </a:t>
            </a:r>
            <a:r>
              <a:rPr lang="pl-PL" sz="1800" dirty="0">
                <a:latin typeface="Calibri" pitchFamily="34" charset="0"/>
              </a:rPr>
              <a:t>– Egzamin VIII  klasy </a:t>
            </a:r>
          </a:p>
          <a:p>
            <a:pPr>
              <a:buNone/>
            </a:pPr>
            <a:r>
              <a:rPr lang="pl-PL" sz="1800" dirty="0">
                <a:latin typeface="Calibri" pitchFamily="34" charset="0"/>
              </a:rPr>
              <a:t>       </a:t>
            </a:r>
            <a:r>
              <a:rPr lang="pl-PL" sz="1800" b="1" dirty="0" smtClean="0">
                <a:solidFill>
                  <a:srgbClr val="FF0000"/>
                </a:solidFill>
                <a:latin typeface="Calibri" pitchFamily="34" charset="0"/>
              </a:rPr>
              <a:t>VII</a:t>
            </a:r>
            <a:r>
              <a:rPr lang="pl-PL" sz="1800" dirty="0" smtClean="0">
                <a:latin typeface="Calibri" pitchFamily="34" charset="0"/>
              </a:rPr>
              <a:t>  </a:t>
            </a:r>
            <a:r>
              <a:rPr lang="pl-PL" sz="1800" dirty="0">
                <a:latin typeface="Calibri" pitchFamily="34" charset="0"/>
              </a:rPr>
              <a:t>miejsce w pow. buskim na </a:t>
            </a:r>
            <a:r>
              <a:rPr lang="pl-PL" sz="1800" b="1" dirty="0">
                <a:latin typeface="Calibri" pitchFamily="34" charset="0"/>
              </a:rPr>
              <a:t>25</a:t>
            </a:r>
            <a:r>
              <a:rPr lang="pl-PL" sz="1800" dirty="0">
                <a:latin typeface="Calibri" pitchFamily="34" charset="0"/>
              </a:rPr>
              <a:t> szkół, </a:t>
            </a:r>
            <a:br>
              <a:rPr lang="pl-PL" sz="1800" dirty="0">
                <a:latin typeface="Calibri" pitchFamily="34" charset="0"/>
              </a:rPr>
            </a:br>
            <a:r>
              <a:rPr lang="pl-PL" sz="1800" dirty="0" smtClean="0">
                <a:latin typeface="Calibri" pitchFamily="34" charset="0"/>
              </a:rPr>
              <a:t>  </a:t>
            </a:r>
            <a:r>
              <a:rPr lang="pl-PL" sz="1800" b="1" dirty="0" smtClean="0">
                <a:solidFill>
                  <a:srgbClr val="FF0000"/>
                </a:solidFill>
                <a:latin typeface="Calibri" pitchFamily="34" charset="0"/>
              </a:rPr>
              <a:t>przy </a:t>
            </a:r>
            <a:r>
              <a:rPr lang="pl-PL" sz="1800" b="1" dirty="0">
                <a:solidFill>
                  <a:srgbClr val="FF0000"/>
                </a:solidFill>
                <a:latin typeface="Calibri" pitchFamily="34" charset="0"/>
              </a:rPr>
              <a:t>czym </a:t>
            </a:r>
            <a:r>
              <a:rPr lang="pl-PL" sz="1800" b="1" dirty="0" smtClean="0">
                <a:solidFill>
                  <a:srgbClr val="FF0000"/>
                </a:solidFill>
                <a:latin typeface="Calibri" pitchFamily="34" charset="0"/>
              </a:rPr>
              <a:t>II  </a:t>
            </a:r>
            <a:r>
              <a:rPr lang="pl-PL" sz="1800" b="1" dirty="0">
                <a:solidFill>
                  <a:srgbClr val="FF0000"/>
                </a:solidFill>
                <a:latin typeface="Calibri" pitchFamily="34" charset="0"/>
              </a:rPr>
              <a:t>miejsce z matematyki w pow. </a:t>
            </a:r>
            <a:r>
              <a:rPr lang="pl-PL" sz="1800" b="1" dirty="0" smtClean="0">
                <a:solidFill>
                  <a:srgbClr val="FF0000"/>
                </a:solidFill>
                <a:latin typeface="Calibri" pitchFamily="34" charset="0"/>
              </a:rPr>
              <a:t>buskim</a:t>
            </a:r>
          </a:p>
          <a:p>
            <a:pPr>
              <a:buNone/>
            </a:pPr>
            <a:r>
              <a:rPr lang="pl-PL" sz="1800" dirty="0" smtClean="0">
                <a:latin typeface="Calibri" pitchFamily="34" charset="0"/>
              </a:rPr>
              <a:t>                          Matematyka </a:t>
            </a:r>
            <a:r>
              <a:rPr lang="pl-PL" sz="1800" dirty="0">
                <a:latin typeface="Calibri" pitchFamily="34" charset="0"/>
              </a:rPr>
              <a:t>--- </a:t>
            </a:r>
            <a:r>
              <a:rPr lang="pl-PL" sz="1800" dirty="0">
                <a:solidFill>
                  <a:srgbClr val="FF0000"/>
                </a:solidFill>
                <a:latin typeface="Calibri" pitchFamily="34" charset="0"/>
              </a:rPr>
              <a:t>stanin </a:t>
            </a:r>
            <a:r>
              <a:rPr lang="pl-PL" sz="1800" dirty="0" smtClean="0">
                <a:solidFill>
                  <a:srgbClr val="FF0000"/>
                </a:solidFill>
                <a:latin typeface="Calibri" pitchFamily="34" charset="0"/>
              </a:rPr>
              <a:t>WYSOKI</a:t>
            </a:r>
            <a:endParaRPr lang="pl-PL" sz="18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pl-PL" sz="1800" dirty="0">
                <a:latin typeface="Calibri" pitchFamily="34" charset="0"/>
              </a:rPr>
              <a:t>                          Język polski  --- </a:t>
            </a:r>
            <a:r>
              <a:rPr lang="pl-PL" sz="1800" dirty="0">
                <a:solidFill>
                  <a:srgbClr val="FF0000"/>
                </a:solidFill>
                <a:latin typeface="Calibri" pitchFamily="34" charset="0"/>
              </a:rPr>
              <a:t>stanin  średni</a:t>
            </a:r>
          </a:p>
          <a:p>
            <a:pPr>
              <a:buNone/>
            </a:pPr>
            <a:r>
              <a:rPr lang="pl-PL" sz="1800" dirty="0">
                <a:latin typeface="Calibri" pitchFamily="34" charset="0"/>
              </a:rPr>
              <a:t>                          Język angielski --- </a:t>
            </a:r>
            <a:r>
              <a:rPr lang="pl-PL" sz="1800" dirty="0">
                <a:solidFill>
                  <a:srgbClr val="FF0000"/>
                </a:solidFill>
                <a:latin typeface="Calibri" pitchFamily="34" charset="0"/>
              </a:rPr>
              <a:t>stanin  średni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3513760706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Kierunki Pracy i Rozwoju Szkoły</a:t>
            </a:r>
            <a:br>
              <a:rPr lang="pl-PL" sz="24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na lata 2021 – 2025</a:t>
            </a:r>
            <a:endParaRPr lang="pl-PL" sz="2400" dirty="0"/>
          </a:p>
        </p:txBody>
      </p:sp>
      <p:pic>
        <p:nvPicPr>
          <p:cNvPr id="4" name="Picture 4" descr="C:\Users\user\Desktop\szkol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1327" y="1813560"/>
            <a:ext cx="5286895" cy="40690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85918" y="1000108"/>
            <a:ext cx="68580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„</a:t>
            </a:r>
            <a:r>
              <a:rPr lang="pl-PL" sz="2400" b="1" dirty="0" smtClean="0">
                <a:solidFill>
                  <a:srgbClr val="00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Człowiek jest wielki nie przez to, </a:t>
            </a:r>
            <a:br>
              <a:rPr lang="pl-PL" sz="2400" b="1" dirty="0" smtClean="0">
                <a:solidFill>
                  <a:srgbClr val="00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rgbClr val="00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co posiada, lecz przez to, kim jest</a:t>
            </a:r>
            <a:br>
              <a:rPr lang="pl-PL" sz="2400" b="1" dirty="0" smtClean="0">
                <a:solidFill>
                  <a:srgbClr val="00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rgbClr val="00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 i nie przez to co ma, lecz przez to, </a:t>
            </a:r>
            <a:br>
              <a:rPr lang="pl-PL" sz="2400" b="1" dirty="0" smtClean="0">
                <a:solidFill>
                  <a:srgbClr val="00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rgbClr val="00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czym dzieli się z innymi</a:t>
            </a:r>
            <a:r>
              <a:rPr lang="pl-PL" sz="2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rgbClr val="00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                              Jan Paweł II</a:t>
            </a: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b="1" dirty="0" smtClean="0">
                <a:solidFill>
                  <a:schemeClr val="tx1"/>
                </a:solidFill>
                <a:latin typeface="Calibri" pitchFamily="34" charset="0"/>
              </a:rPr>
              <a:t>Misja Szkoły</a:t>
            </a:r>
            <a:r>
              <a:rPr lang="pl-PL" sz="32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sz="32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pl-PL" sz="22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2000" dirty="0" smtClean="0"/>
              <a:t> </a:t>
            </a:r>
            <a:r>
              <a:rPr lang="pl-PL" sz="2300" b="1" dirty="0" smtClean="0"/>
              <a:t>         </a:t>
            </a:r>
            <a:r>
              <a:rPr lang="pl-PL" sz="2300" b="1" dirty="0" smtClean="0">
                <a:latin typeface="Calibri" pitchFamily="34" charset="0"/>
                <a:cs typeface="Arial" pitchFamily="34" charset="0"/>
              </a:rPr>
              <a:t>Jesteśmy  szkołą przyjazną i bezpieczną, która:</a:t>
            </a:r>
            <a:r>
              <a:rPr lang="pl-PL" sz="2300" dirty="0" smtClean="0">
                <a:latin typeface="Calibri" pitchFamily="34" charset="0"/>
                <a:cs typeface="Arial" pitchFamily="34" charset="0"/>
              </a:rPr>
              <a:t> </a:t>
            </a:r>
            <a:endParaRPr lang="pl-PL" sz="2000" dirty="0" smtClean="0">
              <a:latin typeface="Calibri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Wychowuje uczniów w duchu uniwersalnych wartości moralnych, tolerancji, szacunku, humanistycznych wartości i patriotyzmu.</a:t>
            </a:r>
          </a:p>
          <a:p>
            <a:pPr lvl="0"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Motywuje do  zdobywania wiedzy i umiejętności.</a:t>
            </a:r>
          </a:p>
          <a:p>
            <a:pPr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Wykorzystuje nowoczesne metody nauczania.</a:t>
            </a:r>
          </a:p>
          <a:p>
            <a:pPr lvl="0"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Rozwija poczucie własnej wartości uczniów oraz wiary we własne możliwości.</a:t>
            </a:r>
          </a:p>
          <a:p>
            <a:pPr lvl="0"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Wszystkie działania dydaktyczno – wychowawcze i opiekuńcze orientuje na dobro  każdego dziecka,  tworząc warunki wszechstronnego rozwoju uczniów. </a:t>
            </a:r>
          </a:p>
          <a:p>
            <a:pPr lvl="0"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Promuje zdrowy styl życia wśród uczniów i ich rodziców.</a:t>
            </a:r>
          </a:p>
          <a:p>
            <a:pPr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Zapewnia bezpieczne warunki nauki i pracy w szkole.</a:t>
            </a:r>
          </a:p>
          <a:p>
            <a:pPr lvl="0"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Inspiruje uczniów do twórczego działania, wyzwala w nich kreatywność,  </a:t>
            </a:r>
            <a:br>
              <a:rPr lang="pl-PL" sz="2100" dirty="0" smtClean="0">
                <a:latin typeface="Calibri" pitchFamily="34" charset="0"/>
              </a:rPr>
            </a:br>
            <a:r>
              <a:rPr lang="pl-PL" sz="2100" dirty="0" smtClean="0">
                <a:latin typeface="Calibri" pitchFamily="34" charset="0"/>
              </a:rPr>
              <a:t>pozwala rozwijać indywidualne  zdolności, zainteresowania i pasje.</a:t>
            </a:r>
          </a:p>
          <a:p>
            <a:pPr lvl="0"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Kształci  poczucie obowiązku i odpowiedzialności za własne czyny. </a:t>
            </a:r>
          </a:p>
          <a:p>
            <a:pPr lvl="0"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Przygotowuje ucznia do odnoszenia sukcesów  i radzenia  sobie z trudnościami. </a:t>
            </a:r>
          </a:p>
          <a:p>
            <a:pPr lvl="0"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Współdziała z rodzicami oraz innymi partnerami zewnętrznymi wspierającymi szkołę we wszystkich obszarach jej działalności.</a:t>
            </a:r>
          </a:p>
          <a:p>
            <a:pPr lvl="0"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Pełni  funkcje doradczą oraz wspierającą rodziców w wychowaniu dzieci.</a:t>
            </a:r>
          </a:p>
          <a:p>
            <a:pPr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Analizuje i ocenia efekty swojej pracy, a uzyskane wyniki wykorzystuje do stawiania nowych zadań, które będą doskonalić i podnosić jakość </a:t>
            </a:r>
            <a:r>
              <a:rPr lang="pl-PL" sz="2100" dirty="0" err="1" smtClean="0">
                <a:latin typeface="Calibri" pitchFamily="34" charset="0"/>
              </a:rPr>
              <a:t>pracy</a:t>
            </a:r>
            <a:r>
              <a:rPr lang="pl-PL" sz="2100" dirty="0" smtClean="0">
                <a:latin typeface="Calibri" pitchFamily="34" charset="0"/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pl-PL" sz="2100" dirty="0" smtClean="0">
                <a:latin typeface="Calibri" pitchFamily="34" charset="0"/>
              </a:rPr>
              <a:t>Przygotowuje uczniów do świadomego i racjonalnego funkcjonowania </a:t>
            </a:r>
            <a:br>
              <a:rPr lang="pl-PL" sz="2100" dirty="0" smtClean="0">
                <a:latin typeface="Calibri" pitchFamily="34" charset="0"/>
              </a:rPr>
            </a:br>
            <a:r>
              <a:rPr lang="pl-PL" sz="2100" dirty="0" smtClean="0">
                <a:latin typeface="Calibri" pitchFamily="34" charset="0"/>
              </a:rPr>
              <a:t>w świecie ludzi dorosłych oraz do pełnienia ważnych ról społecznych. </a:t>
            </a:r>
          </a:p>
          <a:p>
            <a:pPr>
              <a:buFont typeface="Wingdings" pitchFamily="2" charset="2"/>
              <a:buChar char="q"/>
            </a:pPr>
            <a:endParaRPr lang="pl-PL" sz="2100" dirty="0" smtClean="0">
              <a:latin typeface="Calibri" pitchFamily="34" charset="0"/>
            </a:endParaRPr>
          </a:p>
          <a:p>
            <a:pPr lvl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3296864975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Wizja Szkoły</a:t>
            </a:r>
            <a:endParaRPr lang="pl-PL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572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1800" b="1" dirty="0" smtClean="0"/>
              <a:t>     </a:t>
            </a:r>
            <a:r>
              <a:rPr lang="pl-PL" sz="1800" b="1" dirty="0" smtClean="0">
                <a:latin typeface="Calibri" pitchFamily="34" charset="0"/>
              </a:rPr>
              <a:t>Szkoła, w której:</a:t>
            </a:r>
            <a:endParaRPr lang="pl-PL" sz="1800" dirty="0" smtClean="0">
              <a:latin typeface="Calibri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Zapewniamy uczniom optymalne warunki do wszechstronnego i harmonijnego rozwoju intelektualnego oraz do zdobywania wiedzy i umiejętności.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Zapewniamy uczniom wysoką jakość nauczania, wychowania i opieki </a:t>
            </a:r>
            <a:br>
              <a:rPr lang="pl-PL" sz="1900" dirty="0" smtClean="0">
                <a:latin typeface="Calibri" pitchFamily="34" charset="0"/>
              </a:rPr>
            </a:br>
            <a:r>
              <a:rPr lang="pl-PL" sz="1900" dirty="0" smtClean="0">
                <a:latin typeface="Calibri" pitchFamily="34" charset="0"/>
              </a:rPr>
              <a:t>w atmosferze wzajemnego  zrozumienia,  akceptacji,  życzliwości, szacunku,  poczucia bezpieczeństwa.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Wyrównujemy szanse edukacyjne i motywujemy do osiągania sukcesów na miarę </a:t>
            </a:r>
            <a:br>
              <a:rPr lang="pl-PL" sz="1900" dirty="0" smtClean="0">
                <a:latin typeface="Calibri" pitchFamily="34" charset="0"/>
              </a:rPr>
            </a:br>
            <a:r>
              <a:rPr lang="pl-PL" sz="1900" dirty="0" smtClean="0">
                <a:latin typeface="Calibri" pitchFamily="34" charset="0"/>
              </a:rPr>
              <a:t>możliwości uczniów mających trudności w nauce.  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Decydujemy o ważnych sprawach szkoły w sposób kolegialny, przy współudziale </a:t>
            </a:r>
            <a:br>
              <a:rPr lang="pl-PL" sz="1900" dirty="0" smtClean="0">
                <a:latin typeface="Calibri" pitchFamily="34" charset="0"/>
              </a:rPr>
            </a:br>
            <a:r>
              <a:rPr lang="pl-PL" sz="1900" dirty="0" smtClean="0">
                <a:latin typeface="Calibri" pitchFamily="34" charset="0"/>
              </a:rPr>
              <a:t>nauczycieli, Samorządu Uczniowskiego i Rady Rodziców.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Propagujemy zdrowy styl życia i ekologii w wymiarze lokalnym i globalnym. 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Zatrudniamy kadrę składającą się  osób wykwalifikowanych, kompetentnych, zaangażowanych, stosujących nowoczesne metody nauczania i wychowania, nastawionych innowacyjnie wobec przyjętych założeń, chętnych do ciągłego doskonalenia kwalifikacji zawodowych.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Odnosimy sukcesy w różnych dziedzinach nauki, kultury i sportu, uczniowie są dobrze wychowani, godnie reprezentują rodzinę, szkołę, Ojczyznę.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Aktywnie włączamy się do działań na rzecz społeczności lokalnej, współpracujemy z innymi placówkami w gminie i poza nią.</a:t>
            </a:r>
          </a:p>
          <a:p>
            <a:pPr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Przestrzegamy praw dziecka, dbając o zaspokojenie jego potrzeb i stwarzamy warunki, by każde dziecko czuło, że jest bezpieczne, akceptowane i ważne.</a:t>
            </a:r>
          </a:p>
          <a:p>
            <a:pPr lvl="0">
              <a:buFont typeface="Wingdings" pitchFamily="2" charset="2"/>
              <a:buChar char="q"/>
            </a:pPr>
            <a:r>
              <a:rPr lang="pl-PL" sz="1900" dirty="0" smtClean="0">
                <a:latin typeface="Calibri" pitchFamily="34" charset="0"/>
              </a:rPr>
              <a:t>Przygotowujemy  uczniów  do  dalszej  nauki,  do samodzielnego funkcjonowania otaczającym świecie, nastawionych na osiąganie sukcesów.</a:t>
            </a:r>
          </a:p>
          <a:p>
            <a:pPr>
              <a:buFont typeface="Wingdings" pitchFamily="2" charset="2"/>
              <a:buChar char="q"/>
            </a:pPr>
            <a:endParaRPr lang="pl-PL" sz="1800" dirty="0" smtClean="0">
              <a:latin typeface="Calibri" pitchFamily="34" charset="0"/>
            </a:endParaRPr>
          </a:p>
          <a:p>
            <a:pPr lvl="0">
              <a:buNone/>
            </a:pPr>
            <a:endParaRPr lang="pl-PL" sz="1800" dirty="0" smtClean="0"/>
          </a:p>
          <a:p>
            <a:pPr lvl="0">
              <a:buFont typeface="Wingdings" pitchFamily="2" charset="2"/>
              <a:buChar char="q"/>
            </a:pPr>
            <a:endParaRPr lang="pl-PL" sz="1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GB" sz="1800" dirty="0" smtClean="0"/>
          </a:p>
          <a:p>
            <a:pPr lvl="0">
              <a:buFont typeface="Wingdings" pitchFamily="2" charset="2"/>
              <a:buChar char="q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="" val="1991269761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Calibri" pitchFamily="34" charset="0"/>
              </a:rPr>
              <a:t>Absolwent Publicznej Szkoły Podstawowej </a:t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im. Henryka Sienkiewicza w Tuczępach</a:t>
            </a:r>
            <a:endParaRPr lang="pl-PL" sz="2400" b="1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Ma uporządkowany system wartości, przestrzega zasad moralnych i etycznych. 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Zna swoje mocne i słabe strony</a:t>
            </a:r>
            <a:r>
              <a:rPr lang="en-US" sz="2600" dirty="0" smtClean="0">
                <a:latin typeface="Calibri" pitchFamily="34" charset="0"/>
              </a:rPr>
              <a:t>, </a:t>
            </a:r>
            <a:r>
              <a:rPr lang="pl-PL" sz="2600" dirty="0" smtClean="0">
                <a:latin typeface="Calibri" pitchFamily="34" charset="0"/>
              </a:rPr>
              <a:t>radzi sobie w różnych sytuacjach, umie radzić sobie z sukcesem i porażką.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Umie współpracować w grupie i przejawia postawy aprobowane społecznie.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Potrafi dokonywać mądrych wyborów i przewiduje skutki swoich działań.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Jest wyposażony w rzetelną wiedzę, pozwalającą mu na kontynuowanie edukacji na wyższym szczeblu.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Jest samodzielny, uczciwy, tolerancyjny, odpowiedzialny, twórczy, pracowity.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Wierzy we własne możliwości, rozwija swoje zainteresowania, stara się poszerzać wiedzę i umiejętności.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Dostrzega problemy i zagrożenia środowiska oraz przejawia postawy proekologiczne.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Zna swoje miejsce w rodzinie i docenia jej wartość.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Preferuje zdrowy styl życia, wolny od nałogów. 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Angażuje się w działania środowiskowe. 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Ma świadomość potrzeby kształcenia się przez całe życie. 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Szanuje tradycję i kulturę własnego narodu, a także innych kultur. 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Jest społecznie aktywny, wrażliwy na potrzeby drugiego człowieka. 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Cechuje go wysoka kultura osobista, wrażliwość i szacunek dla drugiego człowieka.</a:t>
            </a:r>
          </a:p>
          <a:p>
            <a:pPr lvl="0">
              <a:buFont typeface="Wingdings" pitchFamily="2" charset="2"/>
              <a:buChar char="q"/>
            </a:pPr>
            <a:r>
              <a:rPr lang="pl-PL" sz="2600" dirty="0" smtClean="0">
                <a:latin typeface="Calibri" pitchFamily="34" charset="0"/>
              </a:rPr>
              <a:t>Rozumie i stosuje zasady demokracji, czuje się Polakiem i Europejczykiem.</a:t>
            </a:r>
          </a:p>
          <a:p>
            <a:pPr>
              <a:buNone/>
            </a:pPr>
            <a:endParaRPr lang="pl-PL" sz="2600" dirty="0" smtClean="0">
              <a:latin typeface="Calibri" pitchFamily="34" charset="0"/>
            </a:endParaRPr>
          </a:p>
          <a:p>
            <a:endParaRPr lang="pl-PL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109262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1322</TotalTime>
  <Words>1019</Words>
  <Application>Microsoft Office PowerPoint</Application>
  <PresentationFormat>Pokaz na ekranie (4:3)</PresentationFormat>
  <Paragraphs>213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Przesilenie</vt:lpstr>
      <vt:lpstr>KONCEPCJA FUNKCJONOWANIA I ROZWOJU   ZESPOŁU PLACÓWEK OŚWIATOWYCH PUBLICZNA SZKOŁA PODSTAWOWA I PRZEDSZKOLE W  TUCZĘPACH</vt:lpstr>
      <vt:lpstr>Analiza stanu bieżącego – ogólna charakterystyka </vt:lpstr>
      <vt:lpstr>Wyniki średnie Sprawdzianu VI kl. na tle krajowej  skali staninowej od roku  szkolnego  2012/2013r.</vt:lpstr>
      <vt:lpstr>Wyniki średnie z Egzaminu VIII kl. na tle krajowej  skali staninowej od roku  szkolnego  2018/2019r.</vt:lpstr>
      <vt:lpstr>Kierunki Pracy i Rozwoju Szkoły na lata 2021 – 2025</vt:lpstr>
      <vt:lpstr>Slajd 6</vt:lpstr>
      <vt:lpstr>Misja Szkoły </vt:lpstr>
      <vt:lpstr>Wizja Szkoły</vt:lpstr>
      <vt:lpstr>Absolwent Publicznej Szkoły Podstawowej  im. Henryka Sienkiewicza w Tuczępach</vt:lpstr>
      <vt:lpstr>Dydaktyka</vt:lpstr>
      <vt:lpstr>Wychowanie i Opieka</vt:lpstr>
      <vt:lpstr>Współpraca z Rodzicami</vt:lpstr>
      <vt:lpstr>Promocja Szkoły</vt:lpstr>
      <vt:lpstr>Nauczyciel</vt:lpstr>
      <vt:lpstr>Zarządzanie i Organizacja  Szkołą</vt:lpstr>
      <vt:lpstr>Dyrektor  Szkoły</vt:lpstr>
      <vt:lpstr>Baza Szkoły</vt:lpstr>
      <vt:lpstr>Realizację ustawowych obowiązków dyrektor szkoły  oprze na jasno sprecyzowanych  kierunkach działań strategicznych: </vt:lpstr>
      <vt:lpstr>Kluczem do sukcesu  we wszystkich poczynaniach dyrektora szkoły  jest zdolność pomyślnego przewodzenia  innym ludziom. 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UZASADNIENIE PRZYSTĄPIENIA  DO KONKURSU  NA STANOWISKO DYREKTORA</dc:title>
  <dc:creator>user</dc:creator>
  <cp:lastModifiedBy>user</cp:lastModifiedBy>
  <cp:revision>163</cp:revision>
  <dcterms:created xsi:type="dcterms:W3CDTF">2020-01-04T17:49:46Z</dcterms:created>
  <dcterms:modified xsi:type="dcterms:W3CDTF">2021-02-28T14:00:14Z</dcterms:modified>
</cp:coreProperties>
</file>