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2C018E-C208-4349-8D0E-382A14B2922D}" v="263" dt="2022-11-29T15:23:54.9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cap="all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Wednesday, November 30,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0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Wednesday, November 30,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9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Wednesday, November 30,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1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Wednesday, November 30,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6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Wednesday, November 30,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8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Wednesday, November 30,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6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Wednesday, November 30,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7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Wednesday, November 30,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0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Wednesday, November 30,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6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Wednesday, November 30,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Wednesday, November 30,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29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Wednesday, November 30,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888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1" r:id="rId6"/>
    <p:sldLayoutId id="2147483777" r:id="rId7"/>
    <p:sldLayoutId id="2147483778" r:id="rId8"/>
    <p:sldLayoutId id="2147483779" r:id="rId9"/>
    <p:sldLayoutId id="2147483780" r:id="rId10"/>
    <p:sldLayoutId id="2147483782" r:id="rId11"/>
  </p:sldLayoutIdLst>
  <p:hf sldNum="0" hdr="0" ftr="0" dt="0"/>
  <p:txStyles>
    <p:titleStyle>
      <a:lvl1pPr algn="l" defTabSz="914400" rtl="0" eaLnBrk="1" latinLnBrk="0" hangingPunct="1">
        <a:lnSpc>
          <a:spcPct val="88000"/>
        </a:lnSpc>
        <a:spcBef>
          <a:spcPct val="0"/>
        </a:spcBef>
        <a:buNone/>
        <a:defRPr sz="4400" kern="1200" cap="none" spc="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xmlns="" id="{335243F2-87BD-4C47-8358-ACFE608D3D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65B33439-EC96-4835-9DF2-CFA3336E0E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000" y="1554630"/>
            <a:ext cx="5015638" cy="196977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ea typeface="+mj-lt"/>
                <a:cs typeface="+mj-lt"/>
              </a:rPr>
              <a:t>Education</a:t>
            </a:r>
            <a:r>
              <a:rPr lang="sk-SK" smtClean="0">
                <a:ea typeface="+mj-lt"/>
                <a:cs typeface="+mj-lt"/>
              </a:rPr>
              <a:t>AL</a:t>
            </a:r>
            <a:r>
              <a:rPr lang="uk-UA" smtClean="0">
                <a:ea typeface="+mj-lt"/>
                <a:cs typeface="+mj-lt"/>
              </a:rPr>
              <a:t> </a:t>
            </a:r>
            <a:r>
              <a:rPr lang="uk-UA" dirty="0" err="1">
                <a:ea typeface="+mj-lt"/>
                <a:cs typeface="+mj-lt"/>
              </a:rPr>
              <a:t>System</a:t>
            </a:r>
            <a:r>
              <a:rPr lang="en-US" dirty="0">
                <a:ea typeface="+mj-lt"/>
                <a:cs typeface="+mj-lt"/>
              </a:rPr>
              <a:t> in the </a:t>
            </a:r>
            <a:r>
              <a:rPr lang="en-US" dirty="0" err="1">
                <a:ea typeface="+mj-lt"/>
                <a:cs typeface="+mj-lt"/>
              </a:rPr>
              <a:t>usa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720000" y="3830399"/>
            <a:ext cx="5015638" cy="993670"/>
          </a:xfrm>
        </p:spPr>
        <p:txBody>
          <a:bodyPr vert="horz" lIns="0" tIns="0" rIns="91440" bIns="0" rtlCol="0"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uk-UA" sz="2600" dirty="0" err="1">
                <a:solidFill>
                  <a:schemeClr val="tx2">
                    <a:lumMod val="90000"/>
                  </a:schemeClr>
                </a:solidFill>
              </a:rPr>
              <a:t>Emiliia</a:t>
            </a:r>
            <a:r>
              <a:rPr lang="uk-UA" sz="2600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uk-UA" sz="2600" dirty="0" err="1">
                <a:solidFill>
                  <a:schemeClr val="tx2">
                    <a:lumMod val="90000"/>
                  </a:schemeClr>
                </a:solidFill>
              </a:rPr>
              <a:t>Loboda</a:t>
            </a:r>
            <a:endParaRPr lang="uk-UA" sz="2600" dirty="0">
              <a:solidFill>
                <a:schemeClr val="tx2">
                  <a:lumMod val="9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uk-UA" sz="2600" dirty="0" err="1">
                <a:solidFill>
                  <a:schemeClr val="tx2">
                    <a:lumMod val="90000"/>
                  </a:schemeClr>
                </a:solidFill>
              </a:rPr>
              <a:t>Rayana</a:t>
            </a:r>
            <a:r>
              <a:rPr lang="uk-UA" sz="2600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uk-UA" sz="2600" dirty="0" err="1">
                <a:solidFill>
                  <a:schemeClr val="tx2">
                    <a:lumMod val="90000"/>
                  </a:schemeClr>
                </a:solidFill>
              </a:rPr>
              <a:t>Kurbanova</a:t>
            </a:r>
            <a:endParaRPr lang="uk-UA" sz="2600" dirty="0">
              <a:solidFill>
                <a:schemeClr val="tx2">
                  <a:lumMod val="90000"/>
                </a:schemeClr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F2FD01A0-E6FF-41CD-AEBD-279232B90D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965602" y="317452"/>
            <a:ext cx="2088038" cy="719230"/>
            <a:chOff x="4532666" y="505937"/>
            <a:chExt cx="2981730" cy="1027064"/>
          </a:xfrm>
        </p:grpSpPr>
        <p:sp>
          <p:nvSpPr>
            <p:cNvPr id="21" name="Freeform 78">
              <a:extLst>
                <a:ext uri="{FF2B5EF4-FFF2-40B4-BE49-F238E27FC236}">
                  <a16:creationId xmlns:a16="http://schemas.microsoft.com/office/drawing/2014/main" xmlns="" id="{811C6308-5554-4129-8881-A95AF512C5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2" name="Freeform 79">
              <a:extLst>
                <a:ext uri="{FF2B5EF4-FFF2-40B4-BE49-F238E27FC236}">
                  <a16:creationId xmlns:a16="http://schemas.microsoft.com/office/drawing/2014/main" xmlns="" id="{C28F3A03-B53B-433E-8DF7-6B13336D0A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3" name="Freeform 85">
              <a:extLst>
                <a:ext uri="{FF2B5EF4-FFF2-40B4-BE49-F238E27FC236}">
                  <a16:creationId xmlns:a16="http://schemas.microsoft.com/office/drawing/2014/main" xmlns="" id="{E990BBBC-E616-4D0E-9917-A6CA72AAEA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3C9AA14C-80A4-427C-A911-28CD20C56E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017356" y="5503147"/>
            <a:ext cx="2117174" cy="588806"/>
            <a:chOff x="4549904" y="5078157"/>
            <a:chExt cx="3023338" cy="840818"/>
          </a:xfrm>
        </p:grpSpPr>
        <p:sp>
          <p:nvSpPr>
            <p:cNvPr id="26" name="Freeform 80">
              <a:extLst>
                <a:ext uri="{FF2B5EF4-FFF2-40B4-BE49-F238E27FC236}">
                  <a16:creationId xmlns:a16="http://schemas.microsoft.com/office/drawing/2014/main" xmlns="" id="{EF32CDAF-4619-4949-9516-1E042181EB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7" name="Freeform 84">
              <a:extLst>
                <a:ext uri="{FF2B5EF4-FFF2-40B4-BE49-F238E27FC236}">
                  <a16:creationId xmlns:a16="http://schemas.microsoft.com/office/drawing/2014/main" xmlns="" id="{270C485D-6BA8-4BF7-B72C-2B14A43A66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8" name="Freeform 87">
              <a:extLst>
                <a:ext uri="{FF2B5EF4-FFF2-40B4-BE49-F238E27FC236}">
                  <a16:creationId xmlns:a16="http://schemas.microsoft.com/office/drawing/2014/main" xmlns="" id="{79239B91-4327-43B3-AED5-CB9EC1653B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pic>
        <p:nvPicPr>
          <p:cNvPr id="2050" name="Picture 2" descr="United States - Wikipedia">
            <a:extLst>
              <a:ext uri="{FF2B5EF4-FFF2-40B4-BE49-F238E27FC236}">
                <a16:creationId xmlns:a16="http://schemas.microsoft.com/office/drawing/2014/main" xmlns="" id="{2392B329-68D0-925E-FBE3-1537D4767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638" y="1993272"/>
            <a:ext cx="5461049" cy="2871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0242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01" name="Rectangle 8200">
            <a:extLst>
              <a:ext uri="{FF2B5EF4-FFF2-40B4-BE49-F238E27FC236}">
                <a16:creationId xmlns:a16="http://schemas.microsoft.com/office/drawing/2014/main" xmlns="" id="{35A7E019-CB6B-4722-A3E6-A9C72AC774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3" name="Rectangle 8202">
            <a:extLst>
              <a:ext uri="{FF2B5EF4-FFF2-40B4-BE49-F238E27FC236}">
                <a16:creationId xmlns:a16="http://schemas.microsoft.com/office/drawing/2014/main" xmlns="" id="{C2F4FC39-1ACF-4ED9-8F0E-C9837184B5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E11156-E0A2-7123-1866-10B4D6191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1276" y="614382"/>
            <a:ext cx="6923812" cy="1477328"/>
          </a:xfrm>
        </p:spPr>
        <p:txBody>
          <a:bodyPr wrap="square" anchor="ctr">
            <a:normAutofit fontScale="90000"/>
          </a:bodyPr>
          <a:lstStyle/>
          <a:p>
            <a:r>
              <a:rPr lang="uk-UA" sz="6000" dirty="0" err="1">
                <a:ea typeface="+mj-lt"/>
                <a:cs typeface="+mj-lt"/>
              </a:rPr>
              <a:t>Graduation</a:t>
            </a:r>
            <a:r>
              <a:rPr lang="uk-UA" sz="6000" dirty="0">
                <a:ea typeface="+mj-lt"/>
                <a:cs typeface="+mj-lt"/>
              </a:rPr>
              <a:t>! </a:t>
            </a:r>
            <a:r>
              <a:rPr lang="en-US" sz="6000" dirty="0">
                <a:ea typeface="+mj-lt"/>
                <a:cs typeface="+mj-lt"/>
              </a:rPr>
              <a:t/>
            </a:r>
            <a:br>
              <a:rPr lang="en-US" sz="6000" dirty="0">
                <a:ea typeface="+mj-lt"/>
                <a:cs typeface="+mj-lt"/>
              </a:rPr>
            </a:br>
            <a:r>
              <a:rPr lang="uk-UA" sz="6000" dirty="0" err="1">
                <a:ea typeface="+mj-lt"/>
                <a:cs typeface="+mj-lt"/>
              </a:rPr>
              <a:t>Traditions</a:t>
            </a:r>
            <a:endParaRPr lang="uk-UA" sz="6000" dirty="0">
              <a:ea typeface="+mj-lt"/>
              <a:cs typeface="+mj-lt"/>
            </a:endParaRPr>
          </a:p>
          <a:p>
            <a:endParaRPr lang="uk-UA" sz="3200" dirty="0"/>
          </a:p>
        </p:txBody>
      </p:sp>
      <p:pic>
        <p:nvPicPr>
          <p:cNvPr id="8196" name="Picture 4" descr="A high school graduate from Romania, amongst the top 1,5% of students  worldwide to achieve maximum results in A-Level exams. He has been accepted  at a top 10-ranked university (press release) |">
            <a:extLst>
              <a:ext uri="{FF2B5EF4-FFF2-40B4-BE49-F238E27FC236}">
                <a16:creationId xmlns:a16="http://schemas.microsoft.com/office/drawing/2014/main" xmlns="" id="{98BF07B6-B629-8C81-9A87-222B5D4466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9" r="19586" b="2"/>
          <a:stretch/>
        </p:blipFill>
        <p:spPr bwMode="auto">
          <a:xfrm>
            <a:off x="4" y="5"/>
            <a:ext cx="3813557" cy="3249613"/>
          </a:xfrm>
          <a:custGeom>
            <a:avLst/>
            <a:gdLst/>
            <a:ahLst/>
            <a:cxnLst/>
            <a:rect l="l" t="t" r="r" b="b"/>
            <a:pathLst>
              <a:path w="3008928" h="3249613">
                <a:moveTo>
                  <a:pt x="0" y="0"/>
                </a:moveTo>
                <a:lnTo>
                  <a:pt x="3004565" y="0"/>
                </a:lnTo>
                <a:lnTo>
                  <a:pt x="3004599" y="3068"/>
                </a:lnTo>
                <a:cubicBezTo>
                  <a:pt x="3012646" y="873735"/>
                  <a:pt x="3000173" y="2260308"/>
                  <a:pt x="3007918" y="3158934"/>
                </a:cubicBezTo>
                <a:lnTo>
                  <a:pt x="3008928" y="3249613"/>
                </a:lnTo>
                <a:lnTo>
                  <a:pt x="0" y="324961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9D0E034F-9EE4-AE7A-563D-7751D22CD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1200" y="2541600"/>
            <a:ext cx="6923813" cy="3216273"/>
          </a:xfrm>
        </p:spPr>
        <p:txBody>
          <a:bodyPr vert="horz" lIns="0" tIns="0" rIns="0" bIns="0" rtlCol="0">
            <a:normAutofit/>
          </a:bodyPr>
          <a:lstStyle/>
          <a:p>
            <a:r>
              <a:rPr lang="uk-UA" sz="2800" dirty="0" err="1">
                <a:ea typeface="+mn-lt"/>
                <a:cs typeface="+mn-lt"/>
              </a:rPr>
              <a:t>Students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wear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cap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and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gowns</a:t>
            </a:r>
            <a:r>
              <a:rPr lang="uk-UA" sz="2800" dirty="0">
                <a:ea typeface="+mn-lt"/>
                <a:cs typeface="+mn-lt"/>
              </a:rPr>
              <a:t> </a:t>
            </a:r>
          </a:p>
          <a:p>
            <a:r>
              <a:rPr lang="uk-UA" sz="2800" dirty="0" err="1">
                <a:ea typeface="+mn-lt"/>
                <a:cs typeface="+mn-lt"/>
              </a:rPr>
              <a:t>The</a:t>
            </a:r>
            <a:r>
              <a:rPr lang="uk-UA" sz="2800" dirty="0">
                <a:ea typeface="+mn-lt"/>
                <a:cs typeface="+mn-lt"/>
              </a:rPr>
              <a:t>  </a:t>
            </a:r>
            <a:r>
              <a:rPr lang="uk-UA" sz="2800" dirty="0" err="1">
                <a:ea typeface="+mn-lt"/>
                <a:cs typeface="+mn-lt"/>
              </a:rPr>
              <a:t>highest-ranking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academic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student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usually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gives</a:t>
            </a:r>
            <a:r>
              <a:rPr lang="uk-UA" sz="2800" dirty="0">
                <a:ea typeface="+mn-lt"/>
                <a:cs typeface="+mn-lt"/>
              </a:rPr>
              <a:t> a </a:t>
            </a:r>
            <a:r>
              <a:rPr lang="uk-UA" sz="2800" dirty="0" err="1">
                <a:ea typeface="+mn-lt"/>
                <a:cs typeface="+mn-lt"/>
              </a:rPr>
              <a:t>speech</a:t>
            </a:r>
            <a:r>
              <a:rPr lang="uk-UA" sz="2800" dirty="0">
                <a:ea typeface="+mn-lt"/>
                <a:cs typeface="+mn-lt"/>
              </a:rPr>
              <a:t>.</a:t>
            </a:r>
          </a:p>
          <a:p>
            <a:r>
              <a:rPr lang="uk-UA" sz="2800" dirty="0">
                <a:ea typeface="+mn-lt"/>
                <a:cs typeface="+mn-lt"/>
              </a:rPr>
              <a:t> </a:t>
            </a:r>
            <a:r>
              <a:rPr lang="uk-UA" sz="2800" dirty="0" err="1">
                <a:ea typeface="+mn-lt"/>
                <a:cs typeface="+mn-lt"/>
              </a:rPr>
              <a:t>Diplomas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are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distributed</a:t>
            </a:r>
            <a:r>
              <a:rPr lang="uk-UA" sz="2800" dirty="0">
                <a:ea typeface="+mn-lt"/>
                <a:cs typeface="+mn-lt"/>
              </a:rPr>
              <a:t> </a:t>
            </a:r>
            <a:endParaRPr lang="uk-UA" sz="2800" dirty="0"/>
          </a:p>
        </p:txBody>
      </p:sp>
      <p:pic>
        <p:nvPicPr>
          <p:cNvPr id="8194" name="Picture 2" descr="San Clemente High School Honors Strength of U.S. Veterans at Graduation  Ceremony - CUSD Insider">
            <a:extLst>
              <a:ext uri="{FF2B5EF4-FFF2-40B4-BE49-F238E27FC236}">
                <a16:creationId xmlns:a16="http://schemas.microsoft.com/office/drawing/2014/main" xmlns="" id="{A36E4E92-B036-766F-C26F-A8FADB2754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7" r="9575"/>
          <a:stretch/>
        </p:blipFill>
        <p:spPr bwMode="auto">
          <a:xfrm>
            <a:off x="-3" y="3249608"/>
            <a:ext cx="3854210" cy="3608388"/>
          </a:xfrm>
          <a:custGeom>
            <a:avLst/>
            <a:gdLst/>
            <a:ahLst/>
            <a:cxnLst/>
            <a:rect l="l" t="t" r="r" b="b"/>
            <a:pathLst>
              <a:path w="3041003" h="3608388">
                <a:moveTo>
                  <a:pt x="0" y="3608388"/>
                </a:moveTo>
                <a:lnTo>
                  <a:pt x="3008928" y="3608388"/>
                </a:lnTo>
                <a:lnTo>
                  <a:pt x="3010299" y="3485156"/>
                </a:lnTo>
                <a:cubicBezTo>
                  <a:pt x="3013149" y="3282573"/>
                  <a:pt x="3017474" y="3115716"/>
                  <a:pt x="3023912" y="3000268"/>
                </a:cubicBezTo>
                <a:cubicBezTo>
                  <a:pt x="3054432" y="2589788"/>
                  <a:pt x="3039172" y="1392554"/>
                  <a:pt x="3016282" y="240930"/>
                </a:cubicBezTo>
                <a:lnTo>
                  <a:pt x="3011292" y="0"/>
                </a:lnTo>
                <a:lnTo>
                  <a:pt x="0" y="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Graduation Diploma Masters Graduate Hat Next Stock Photo 1974889727 |  Shutterstock">
            <a:extLst>
              <a:ext uri="{FF2B5EF4-FFF2-40B4-BE49-F238E27FC236}">
                <a16:creationId xmlns:a16="http://schemas.microsoft.com/office/drawing/2014/main" xmlns="" id="{CD7259DB-51B7-B37D-32D8-492CEC581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308" y="117431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Earn Your US High School Diploma Online - Calvert Education">
            <a:extLst>
              <a:ext uri="{FF2B5EF4-FFF2-40B4-BE49-F238E27FC236}">
                <a16:creationId xmlns:a16="http://schemas.microsoft.com/office/drawing/2014/main" xmlns="" id="{1878C1F8-159F-462A-7E46-864E12FCF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166" y="765348"/>
            <a:ext cx="24384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27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5" name="Rectangle 9224">
            <a:extLst>
              <a:ext uri="{FF2B5EF4-FFF2-40B4-BE49-F238E27FC236}">
                <a16:creationId xmlns:a16="http://schemas.microsoft.com/office/drawing/2014/main" xmlns="" id="{35A7E019-CB6B-4722-A3E6-A9C72AC774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7" name="Rectangle 9226">
            <a:extLst>
              <a:ext uri="{FF2B5EF4-FFF2-40B4-BE49-F238E27FC236}">
                <a16:creationId xmlns:a16="http://schemas.microsoft.com/office/drawing/2014/main" xmlns="" id="{C2F4FC39-1ACF-4ED9-8F0E-C9837184B5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2B88DF-AF25-3086-143B-CA5F2F452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8472" y="886147"/>
            <a:ext cx="7209268" cy="1477328"/>
          </a:xfrm>
        </p:spPr>
        <p:txBody>
          <a:bodyPr wrap="square" anchor="ctr">
            <a:normAutofit fontScale="90000"/>
          </a:bodyPr>
          <a:lstStyle/>
          <a:p>
            <a:r>
              <a:rPr lang="uk-UA" sz="5300" dirty="0" err="1">
                <a:ea typeface="+mj-lt"/>
                <a:cs typeface="+mj-lt"/>
              </a:rPr>
              <a:t>Applying</a:t>
            </a:r>
            <a:r>
              <a:rPr lang="uk-UA" sz="5300" dirty="0">
                <a:ea typeface="+mj-lt"/>
                <a:cs typeface="+mj-lt"/>
              </a:rPr>
              <a:t> </a:t>
            </a:r>
            <a:r>
              <a:rPr lang="uk-UA" sz="5300" dirty="0" err="1">
                <a:ea typeface="+mj-lt"/>
                <a:cs typeface="+mj-lt"/>
              </a:rPr>
              <a:t>to</a:t>
            </a:r>
            <a:r>
              <a:rPr lang="uk-UA" sz="5300" dirty="0">
                <a:ea typeface="+mj-lt"/>
                <a:cs typeface="+mj-lt"/>
              </a:rPr>
              <a:t> </a:t>
            </a:r>
            <a:r>
              <a:rPr lang="uk-UA" sz="5300" dirty="0" err="1">
                <a:ea typeface="+mj-lt"/>
                <a:cs typeface="+mj-lt"/>
              </a:rPr>
              <a:t>Colleges</a:t>
            </a:r>
            <a:r>
              <a:rPr lang="uk-UA" sz="5300" dirty="0">
                <a:ea typeface="+mj-lt"/>
                <a:cs typeface="+mj-lt"/>
              </a:rPr>
              <a:t> (</a:t>
            </a:r>
            <a:r>
              <a:rPr lang="uk-UA" sz="5300" dirty="0" err="1">
                <a:ea typeface="+mj-lt"/>
                <a:cs typeface="+mj-lt"/>
              </a:rPr>
              <a:t>universities</a:t>
            </a:r>
            <a:r>
              <a:rPr lang="uk-UA" sz="5300" dirty="0">
                <a:ea typeface="+mj-lt"/>
                <a:cs typeface="+mj-lt"/>
              </a:rPr>
              <a:t>)</a:t>
            </a:r>
            <a:r>
              <a:rPr lang="en-US" sz="5300" dirty="0">
                <a:ea typeface="+mj-lt"/>
                <a:cs typeface="+mj-lt"/>
              </a:rPr>
              <a:t/>
            </a:r>
            <a:br>
              <a:rPr lang="en-US" sz="5300" dirty="0">
                <a:ea typeface="+mj-lt"/>
                <a:cs typeface="+mj-lt"/>
              </a:rPr>
            </a:br>
            <a:r>
              <a:rPr lang="uk-UA" sz="5300" dirty="0" err="1">
                <a:solidFill>
                  <a:schemeClr val="bg1"/>
                </a:solidFill>
                <a:ea typeface="+mj-lt"/>
                <a:cs typeface="+mj-lt"/>
              </a:rPr>
              <a:t>University</a:t>
            </a:r>
            <a:r>
              <a:rPr lang="uk-UA" sz="53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uk-UA" sz="5300" dirty="0" err="1">
                <a:solidFill>
                  <a:schemeClr val="bg1"/>
                </a:solidFill>
                <a:ea typeface="+mj-lt"/>
                <a:cs typeface="+mj-lt"/>
              </a:rPr>
              <a:t>is</a:t>
            </a:r>
            <a:r>
              <a:rPr lang="uk-UA" sz="53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uk-UA" sz="5300" dirty="0" err="1">
                <a:solidFill>
                  <a:schemeClr val="bg1"/>
                </a:solidFill>
                <a:ea typeface="+mj-lt"/>
                <a:cs typeface="+mj-lt"/>
              </a:rPr>
              <a:t>the</a:t>
            </a:r>
            <a:r>
              <a:rPr lang="uk-UA" sz="53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uk-UA" sz="5300" dirty="0" err="1">
                <a:solidFill>
                  <a:schemeClr val="bg1"/>
                </a:solidFill>
                <a:ea typeface="+mj-lt"/>
                <a:cs typeface="+mj-lt"/>
              </a:rPr>
              <a:t>same</a:t>
            </a:r>
            <a:r>
              <a:rPr lang="uk-UA" sz="53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uk-UA" sz="5300" dirty="0" err="1">
                <a:solidFill>
                  <a:schemeClr val="bg1"/>
                </a:solidFill>
                <a:ea typeface="+mj-lt"/>
                <a:cs typeface="+mj-lt"/>
              </a:rPr>
              <a:t>thing</a:t>
            </a:r>
            <a:r>
              <a:rPr lang="uk-UA" sz="53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uk-UA" sz="5300" dirty="0" err="1">
                <a:solidFill>
                  <a:schemeClr val="bg1"/>
                </a:solidFill>
                <a:ea typeface="+mj-lt"/>
                <a:cs typeface="+mj-lt"/>
              </a:rPr>
              <a:t>as</a:t>
            </a:r>
            <a:r>
              <a:rPr lang="uk-UA" sz="53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uk-UA" sz="5300" dirty="0" err="1">
                <a:solidFill>
                  <a:schemeClr val="bg1"/>
                </a:solidFill>
                <a:ea typeface="+mj-lt"/>
                <a:cs typeface="+mj-lt"/>
              </a:rPr>
              <a:t>College</a:t>
            </a:r>
            <a:r>
              <a:rPr lang="uk-UA" sz="53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uk-UA" sz="5300" dirty="0" err="1">
                <a:solidFill>
                  <a:schemeClr val="bg1"/>
                </a:solidFill>
                <a:ea typeface="+mj-lt"/>
                <a:cs typeface="+mj-lt"/>
              </a:rPr>
              <a:t>in</a:t>
            </a:r>
            <a:r>
              <a:rPr lang="uk-UA" sz="53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uk-UA" sz="5300" dirty="0" err="1">
                <a:solidFill>
                  <a:schemeClr val="bg1"/>
                </a:solidFill>
                <a:ea typeface="+mj-lt"/>
                <a:cs typeface="+mj-lt"/>
              </a:rPr>
              <a:t>the</a:t>
            </a:r>
            <a:r>
              <a:rPr lang="uk-UA" sz="5300" dirty="0">
                <a:solidFill>
                  <a:schemeClr val="bg1"/>
                </a:solidFill>
                <a:ea typeface="+mj-lt"/>
                <a:cs typeface="+mj-lt"/>
              </a:rPr>
              <a:t> US</a:t>
            </a:r>
            <a:r>
              <a:rPr lang="en-US" sz="5300" dirty="0">
                <a:solidFill>
                  <a:schemeClr val="bg1"/>
                </a:solidFill>
                <a:ea typeface="+mj-lt"/>
                <a:cs typeface="+mj-lt"/>
              </a:rPr>
              <a:t>A</a:t>
            </a:r>
            <a:r>
              <a:rPr lang="uk-UA" sz="5300" dirty="0">
                <a:solidFill>
                  <a:schemeClr val="bg1"/>
                </a:solidFill>
                <a:ea typeface="+mj-lt"/>
                <a:cs typeface="+mj-lt"/>
              </a:rPr>
              <a:t>!</a:t>
            </a:r>
          </a:p>
          <a:p>
            <a:endParaRPr lang="uk-UA" sz="3200" dirty="0"/>
          </a:p>
        </p:txBody>
      </p:sp>
      <p:pic>
        <p:nvPicPr>
          <p:cNvPr id="9220" name="Picture 4" descr="University Semester Abroad | Extension and International Programs | CSUF">
            <a:extLst>
              <a:ext uri="{FF2B5EF4-FFF2-40B4-BE49-F238E27FC236}">
                <a16:creationId xmlns:a16="http://schemas.microsoft.com/office/drawing/2014/main" xmlns="" id="{D9010C8E-0DA2-DEA8-436B-4FF39B429D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84" r="15188" b="1"/>
          <a:stretch/>
        </p:blipFill>
        <p:spPr bwMode="auto">
          <a:xfrm>
            <a:off x="4" y="5"/>
            <a:ext cx="3813557" cy="3249613"/>
          </a:xfrm>
          <a:custGeom>
            <a:avLst/>
            <a:gdLst/>
            <a:ahLst/>
            <a:cxnLst/>
            <a:rect l="l" t="t" r="r" b="b"/>
            <a:pathLst>
              <a:path w="3008928" h="3249613">
                <a:moveTo>
                  <a:pt x="0" y="0"/>
                </a:moveTo>
                <a:lnTo>
                  <a:pt x="3004565" y="0"/>
                </a:lnTo>
                <a:lnTo>
                  <a:pt x="3004599" y="3068"/>
                </a:lnTo>
                <a:cubicBezTo>
                  <a:pt x="3012646" y="873735"/>
                  <a:pt x="3000173" y="2260308"/>
                  <a:pt x="3007918" y="3158934"/>
                </a:cubicBezTo>
                <a:lnTo>
                  <a:pt x="3008928" y="3249613"/>
                </a:lnTo>
                <a:lnTo>
                  <a:pt x="0" y="324961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F3E03F0B-4E89-3D0F-E7CD-A8C8374D9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1200" y="2541600"/>
            <a:ext cx="6923813" cy="3216273"/>
          </a:xfrm>
        </p:spPr>
        <p:txBody>
          <a:bodyPr vert="horz" lIns="0" tIns="0" rIns="0" bIns="0" rtlCol="0">
            <a:normAutofit/>
          </a:bodyPr>
          <a:lstStyle/>
          <a:p>
            <a:r>
              <a:rPr lang="uk-UA" sz="2800" dirty="0" err="1">
                <a:ea typeface="+mn-lt"/>
                <a:cs typeface="+mn-lt"/>
              </a:rPr>
              <a:t>Students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usually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apply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in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the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Fall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of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their</a:t>
            </a:r>
            <a:r>
              <a:rPr lang="uk-UA" sz="2800" dirty="0">
                <a:ea typeface="+mn-lt"/>
                <a:cs typeface="+mn-lt"/>
              </a:rPr>
              <a:t> 12 </a:t>
            </a:r>
            <a:r>
              <a:rPr lang="uk-UA" sz="2800" dirty="0" err="1">
                <a:ea typeface="+mn-lt"/>
                <a:cs typeface="+mn-lt"/>
              </a:rPr>
              <a:t>th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grade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and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find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out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if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they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are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accepted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in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March</a:t>
            </a:r>
            <a:r>
              <a:rPr lang="uk-UA" sz="2800" dirty="0">
                <a:ea typeface="+mn-lt"/>
                <a:cs typeface="+mn-lt"/>
              </a:rPr>
              <a:t>. </a:t>
            </a:r>
            <a:endParaRPr lang="en-US" sz="2800" dirty="0">
              <a:ea typeface="+mn-lt"/>
              <a:cs typeface="+mn-lt"/>
            </a:endParaRPr>
          </a:p>
          <a:p>
            <a:r>
              <a:rPr lang="uk-UA" sz="2800" dirty="0" err="1">
                <a:ea typeface="+mn-lt"/>
                <a:cs typeface="+mn-lt"/>
              </a:rPr>
              <a:t>Grade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point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average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shows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performance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from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school</a:t>
            </a:r>
            <a:r>
              <a:rPr lang="uk-UA" sz="2800" dirty="0">
                <a:ea typeface="+mn-lt"/>
                <a:cs typeface="+mn-lt"/>
              </a:rPr>
              <a:t>. </a:t>
            </a:r>
            <a:endParaRPr lang="uk-UA" sz="2800" dirty="0"/>
          </a:p>
        </p:txBody>
      </p:sp>
      <p:pic>
        <p:nvPicPr>
          <p:cNvPr id="9218" name="Picture 2" descr="Study in USA: Scholarships, student visa, cost of education and application  timeline | Education News,The Indian Express">
            <a:extLst>
              <a:ext uri="{FF2B5EF4-FFF2-40B4-BE49-F238E27FC236}">
                <a16:creationId xmlns:a16="http://schemas.microsoft.com/office/drawing/2014/main" xmlns="" id="{3E714F3F-BA50-D975-602B-6AFE8E4645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31" r="13207" b="-1"/>
          <a:stretch/>
        </p:blipFill>
        <p:spPr bwMode="auto">
          <a:xfrm>
            <a:off x="-3" y="3249608"/>
            <a:ext cx="3854210" cy="3608388"/>
          </a:xfrm>
          <a:custGeom>
            <a:avLst/>
            <a:gdLst/>
            <a:ahLst/>
            <a:cxnLst/>
            <a:rect l="l" t="t" r="r" b="b"/>
            <a:pathLst>
              <a:path w="3041003" h="3608388">
                <a:moveTo>
                  <a:pt x="0" y="3608388"/>
                </a:moveTo>
                <a:lnTo>
                  <a:pt x="3008928" y="3608388"/>
                </a:lnTo>
                <a:lnTo>
                  <a:pt x="3010299" y="3485156"/>
                </a:lnTo>
                <a:cubicBezTo>
                  <a:pt x="3013149" y="3282573"/>
                  <a:pt x="3017474" y="3115716"/>
                  <a:pt x="3023912" y="3000268"/>
                </a:cubicBezTo>
                <a:cubicBezTo>
                  <a:pt x="3054432" y="2589788"/>
                  <a:pt x="3039172" y="1392554"/>
                  <a:pt x="3016282" y="240930"/>
                </a:cubicBezTo>
                <a:lnTo>
                  <a:pt x="3011292" y="0"/>
                </a:lnTo>
                <a:lnTo>
                  <a:pt x="0" y="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43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49" name="Rectangle 10248">
            <a:extLst>
              <a:ext uri="{FF2B5EF4-FFF2-40B4-BE49-F238E27FC236}">
                <a16:creationId xmlns:a16="http://schemas.microsoft.com/office/drawing/2014/main" xmlns="" id="{4C38F0AE-660A-47F0-8626-BCA791FC51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1" name="Rectangle 10250">
            <a:extLst>
              <a:ext uri="{FF2B5EF4-FFF2-40B4-BE49-F238E27FC236}">
                <a16:creationId xmlns:a16="http://schemas.microsoft.com/office/drawing/2014/main" xmlns="" id="{110993A2-6628-4B47-A888-19FCE1A19D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3947A1-D5AB-0244-A4BC-FD7A93B64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1"/>
            <a:ext cx="3095626" cy="1477328"/>
          </a:xfrm>
        </p:spPr>
        <p:txBody>
          <a:bodyPr>
            <a:normAutofit fontScale="90000"/>
          </a:bodyPr>
          <a:lstStyle/>
          <a:p>
            <a:r>
              <a:rPr lang="uk-UA" sz="3200" dirty="0" err="1">
                <a:ea typeface="+mj-lt"/>
                <a:cs typeface="+mj-lt"/>
              </a:rPr>
              <a:t>Undergraduate</a:t>
            </a:r>
            <a:r>
              <a:rPr lang="uk-UA" sz="3200" dirty="0">
                <a:ea typeface="+mj-lt"/>
                <a:cs typeface="+mj-lt"/>
              </a:rPr>
              <a:t> </a:t>
            </a:r>
            <a:r>
              <a:rPr lang="uk-UA" sz="3200" dirty="0" err="1">
                <a:ea typeface="+mj-lt"/>
                <a:cs typeface="+mj-lt"/>
              </a:rPr>
              <a:t>Education</a:t>
            </a:r>
            <a:r>
              <a:rPr lang="uk-UA" sz="3200" dirty="0">
                <a:ea typeface="+mj-lt"/>
                <a:cs typeface="+mj-lt"/>
              </a:rPr>
              <a:t> 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uk-UA" sz="3200" dirty="0" err="1">
                <a:ea typeface="+mj-lt"/>
                <a:cs typeface="+mj-lt"/>
              </a:rPr>
              <a:t>Types</a:t>
            </a:r>
            <a:r>
              <a:rPr lang="uk-UA" sz="3200" dirty="0">
                <a:ea typeface="+mj-lt"/>
                <a:cs typeface="+mj-lt"/>
              </a:rPr>
              <a:t> </a:t>
            </a:r>
            <a:r>
              <a:rPr lang="uk-UA" sz="3200" dirty="0" err="1">
                <a:ea typeface="+mj-lt"/>
                <a:cs typeface="+mj-lt"/>
              </a:rPr>
              <a:t>of</a:t>
            </a:r>
            <a:r>
              <a:rPr lang="uk-UA" sz="3200" dirty="0">
                <a:ea typeface="+mj-lt"/>
                <a:cs typeface="+mj-lt"/>
              </a:rPr>
              <a:t> </a:t>
            </a:r>
            <a:r>
              <a:rPr lang="uk-UA" sz="3200" dirty="0" err="1">
                <a:ea typeface="+mj-lt"/>
                <a:cs typeface="+mj-lt"/>
              </a:rPr>
              <a:t>Degrees</a:t>
            </a:r>
            <a:endParaRPr lang="uk-UA" sz="3200" dirty="0">
              <a:ea typeface="+mj-lt"/>
              <a:cs typeface="+mj-lt"/>
            </a:endParaRPr>
          </a:p>
          <a:p>
            <a:endParaRPr lang="uk-UA" sz="32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0B5F68B6-A2BF-2A01-E2AD-4072CC027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188" y="633600"/>
            <a:ext cx="6900137" cy="1282513"/>
          </a:xfrm>
        </p:spPr>
        <p:txBody>
          <a:bodyPr vert="horz" lIns="0" tIns="0" rIns="0" bIns="0" rtlCol="0">
            <a:noAutofit/>
          </a:bodyPr>
          <a:lstStyle/>
          <a:p>
            <a:pPr>
              <a:lnSpc>
                <a:spcPct val="110000"/>
              </a:lnSpc>
            </a:pPr>
            <a:r>
              <a:rPr lang="uk-UA" dirty="0" err="1">
                <a:ea typeface="+mn-lt"/>
                <a:cs typeface="+mn-lt"/>
              </a:rPr>
              <a:t>Associates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Degree</a:t>
            </a:r>
            <a:r>
              <a:rPr lang="uk-UA" dirty="0">
                <a:ea typeface="+mn-lt"/>
                <a:cs typeface="+mn-lt"/>
              </a:rPr>
              <a:t>: 2 </a:t>
            </a:r>
            <a:r>
              <a:rPr lang="uk-UA" dirty="0" err="1">
                <a:ea typeface="+mn-lt"/>
                <a:cs typeface="+mn-lt"/>
              </a:rPr>
              <a:t>years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long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Can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focus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in</a:t>
            </a:r>
            <a:r>
              <a:rPr lang="uk-UA" dirty="0">
                <a:ea typeface="+mn-lt"/>
                <a:cs typeface="+mn-lt"/>
              </a:rPr>
              <a:t> a </a:t>
            </a:r>
            <a:r>
              <a:rPr lang="uk-UA" dirty="0" err="1">
                <a:ea typeface="+mn-lt"/>
                <a:cs typeface="+mn-lt"/>
              </a:rPr>
              <a:t>specific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trade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but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many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used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it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as</a:t>
            </a:r>
            <a:r>
              <a:rPr lang="uk-UA" dirty="0">
                <a:ea typeface="+mn-lt"/>
                <a:cs typeface="+mn-lt"/>
              </a:rPr>
              <a:t> a </a:t>
            </a:r>
            <a:r>
              <a:rPr lang="uk-UA" dirty="0" err="1">
                <a:ea typeface="+mn-lt"/>
                <a:cs typeface="+mn-lt"/>
              </a:rPr>
              <a:t>stepping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tool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to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get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into</a:t>
            </a:r>
            <a:r>
              <a:rPr lang="uk-UA" dirty="0">
                <a:ea typeface="+mn-lt"/>
                <a:cs typeface="+mn-lt"/>
              </a:rPr>
              <a:t> a </a:t>
            </a:r>
            <a:r>
              <a:rPr lang="uk-UA" dirty="0" err="1">
                <a:ea typeface="+mn-lt"/>
                <a:cs typeface="+mn-lt"/>
              </a:rPr>
              <a:t>good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university</a:t>
            </a:r>
            <a:r>
              <a:rPr lang="uk-UA" dirty="0">
                <a:ea typeface="+mn-lt"/>
                <a:cs typeface="+mn-l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uk-UA" dirty="0" err="1">
                <a:ea typeface="+mn-lt"/>
                <a:cs typeface="+mn-lt"/>
              </a:rPr>
              <a:t>Bachelors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Degree</a:t>
            </a:r>
            <a:r>
              <a:rPr lang="uk-UA" dirty="0">
                <a:ea typeface="+mn-lt"/>
                <a:cs typeface="+mn-lt"/>
              </a:rPr>
              <a:t> 4 </a:t>
            </a:r>
            <a:r>
              <a:rPr lang="uk-UA" dirty="0" err="1">
                <a:ea typeface="+mn-lt"/>
                <a:cs typeface="+mn-lt"/>
              </a:rPr>
              <a:t>years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long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and h</a:t>
            </a:r>
            <a:r>
              <a:rPr lang="uk-UA" dirty="0" err="1">
                <a:ea typeface="+mn-lt"/>
                <a:cs typeface="+mn-lt"/>
              </a:rPr>
              <a:t>as</a:t>
            </a:r>
            <a:r>
              <a:rPr lang="uk-UA" dirty="0">
                <a:ea typeface="+mn-lt"/>
                <a:cs typeface="+mn-lt"/>
              </a:rPr>
              <a:t> a </a:t>
            </a:r>
            <a:r>
              <a:rPr lang="uk-UA" dirty="0" err="1">
                <a:ea typeface="+mn-lt"/>
                <a:cs typeface="+mn-lt"/>
              </a:rPr>
              <a:t>specialty</a:t>
            </a:r>
            <a:r>
              <a:rPr lang="uk-UA" dirty="0">
                <a:ea typeface="+mn-lt"/>
                <a:cs typeface="+mn-lt"/>
              </a:rPr>
              <a:t> </a:t>
            </a:r>
            <a:endParaRPr lang="uk-UA" dirty="0"/>
          </a:p>
        </p:txBody>
      </p:sp>
      <p:sp useBgFill="1">
        <p:nvSpPr>
          <p:cNvPr id="10253" name="Freeform: Shape 10252">
            <a:extLst>
              <a:ext uri="{FF2B5EF4-FFF2-40B4-BE49-F238E27FC236}">
                <a16:creationId xmlns:a16="http://schemas.microsoft.com/office/drawing/2014/main" xmlns="" id="{C27C1BEB-0B53-40C1-BFC6-73739970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 flipH="1">
            <a:off x="4524373" y="-809624"/>
            <a:ext cx="3143251" cy="12192000"/>
          </a:xfrm>
          <a:custGeom>
            <a:avLst/>
            <a:gdLst>
              <a:gd name="connsiteX0" fmla="*/ 508 w 2932134"/>
              <a:gd name="connsiteY0" fmla="*/ 4431100 h 12192000"/>
              <a:gd name="connsiteX1" fmla="*/ 137030 w 2932134"/>
              <a:gd name="connsiteY1" fmla="*/ 177371 h 12192000"/>
              <a:gd name="connsiteX2" fmla="*/ 145443 w 2932134"/>
              <a:gd name="connsiteY2" fmla="*/ 0 h 12192000"/>
              <a:gd name="connsiteX3" fmla="*/ 2932134 w 2932134"/>
              <a:gd name="connsiteY3" fmla="*/ 0 h 12192000"/>
              <a:gd name="connsiteX4" fmla="*/ 2932133 w 2932134"/>
              <a:gd name="connsiteY4" fmla="*/ 12192000 h 12192000"/>
              <a:gd name="connsiteX5" fmla="*/ 172151 w 2932134"/>
              <a:gd name="connsiteY5" fmla="*/ 12192000 h 12192000"/>
              <a:gd name="connsiteX6" fmla="*/ 169761 w 2932134"/>
              <a:gd name="connsiteY6" fmla="*/ 12180928 h 12192000"/>
              <a:gd name="connsiteX7" fmla="*/ 169761 w 2932134"/>
              <a:gd name="connsiteY7" fmla="*/ 7234593 h 12192000"/>
              <a:gd name="connsiteX8" fmla="*/ 508 w 2932134"/>
              <a:gd name="connsiteY8" fmla="*/ 44311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2134" h="12192000">
                <a:moveTo>
                  <a:pt x="508" y="4431100"/>
                </a:moveTo>
                <a:cubicBezTo>
                  <a:pt x="-7698" y="2846728"/>
                  <a:pt x="85554" y="1238574"/>
                  <a:pt x="137030" y="177371"/>
                </a:cubicBezTo>
                <a:lnTo>
                  <a:pt x="145443" y="0"/>
                </a:lnTo>
                <a:lnTo>
                  <a:pt x="2932134" y="0"/>
                </a:lnTo>
                <a:lnTo>
                  <a:pt x="2932133" y="12192000"/>
                </a:lnTo>
                <a:lnTo>
                  <a:pt x="172151" y="12192000"/>
                </a:lnTo>
                <a:lnTo>
                  <a:pt x="169761" y="12180928"/>
                </a:lnTo>
                <a:cubicBezTo>
                  <a:pt x="169761" y="11800439"/>
                  <a:pt x="169761" y="10278492"/>
                  <a:pt x="169761" y="7234593"/>
                </a:cubicBezTo>
                <a:cubicBezTo>
                  <a:pt x="50398" y="6402277"/>
                  <a:pt x="5637" y="5421334"/>
                  <a:pt x="508" y="4431100"/>
                </a:cubicBez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0244" name="Picture 4" descr="Should Higher Education in the United States Be Free?">
            <a:extLst>
              <a:ext uri="{FF2B5EF4-FFF2-40B4-BE49-F238E27FC236}">
                <a16:creationId xmlns:a16="http://schemas.microsoft.com/office/drawing/2014/main" xmlns="" id="{978FDA9B-CED9-14F2-C8F4-10A414C3CC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49" r="1" b="1"/>
          <a:stretch/>
        </p:blipFill>
        <p:spPr bwMode="auto">
          <a:xfrm>
            <a:off x="595513" y="2644544"/>
            <a:ext cx="5248396" cy="3245436"/>
          </a:xfrm>
          <a:custGeom>
            <a:avLst/>
            <a:gdLst/>
            <a:ahLst/>
            <a:cxnLst/>
            <a:rect l="l" t="t" r="r" b="b"/>
            <a:pathLst>
              <a:path w="5248396" h="3245436">
                <a:moveTo>
                  <a:pt x="2983219" y="25"/>
                </a:moveTo>
                <a:cubicBezTo>
                  <a:pt x="3804299" y="-1722"/>
                  <a:pt x="4514018" y="90213"/>
                  <a:pt x="4900118" y="514090"/>
                </a:cubicBezTo>
                <a:cubicBezTo>
                  <a:pt x="5508369" y="1182086"/>
                  <a:pt x="5357962" y="3139882"/>
                  <a:pt x="4146352" y="3188354"/>
                </a:cubicBezTo>
                <a:cubicBezTo>
                  <a:pt x="3699712" y="3250178"/>
                  <a:pt x="3631930" y="3248995"/>
                  <a:pt x="3254286" y="3242404"/>
                </a:cubicBezTo>
                <a:cubicBezTo>
                  <a:pt x="2595831" y="3230910"/>
                  <a:pt x="2304986" y="3245916"/>
                  <a:pt x="1704630" y="3235437"/>
                </a:cubicBezTo>
                <a:cubicBezTo>
                  <a:pt x="-513335" y="3226512"/>
                  <a:pt x="-526880" y="118118"/>
                  <a:pt x="1430854" y="52881"/>
                </a:cubicBezTo>
                <a:cubicBezTo>
                  <a:pt x="1957833" y="35846"/>
                  <a:pt x="2490571" y="1073"/>
                  <a:pt x="2983219" y="2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Undergraduate | EducationUSA">
            <a:extLst>
              <a:ext uri="{FF2B5EF4-FFF2-40B4-BE49-F238E27FC236}">
                <a16:creationId xmlns:a16="http://schemas.microsoft.com/office/drawing/2014/main" xmlns="" id="{9D71EDE6-127F-DF09-40AD-BCEA728ED8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8" r="29708"/>
          <a:stretch/>
        </p:blipFill>
        <p:spPr bwMode="auto">
          <a:xfrm>
            <a:off x="6189964" y="2691745"/>
            <a:ext cx="5337945" cy="3250163"/>
          </a:xfrm>
          <a:custGeom>
            <a:avLst/>
            <a:gdLst/>
            <a:ahLst/>
            <a:cxnLst/>
            <a:rect l="l" t="t" r="r" b="b"/>
            <a:pathLst>
              <a:path w="5337945" h="3250163">
                <a:moveTo>
                  <a:pt x="1917442" y="13"/>
                </a:moveTo>
                <a:cubicBezTo>
                  <a:pt x="2496512" y="346"/>
                  <a:pt x="3762377" y="7612"/>
                  <a:pt x="3896424" y="21471"/>
                </a:cubicBezTo>
                <a:cubicBezTo>
                  <a:pt x="4061405" y="38529"/>
                  <a:pt x="4683810" y="177196"/>
                  <a:pt x="4892573" y="482583"/>
                </a:cubicBezTo>
                <a:cubicBezTo>
                  <a:pt x="5089738" y="678517"/>
                  <a:pt x="5330512" y="1152814"/>
                  <a:pt x="5337644" y="1561409"/>
                </a:cubicBezTo>
                <a:cubicBezTo>
                  <a:pt x="5348255" y="2169318"/>
                  <a:pt x="5076281" y="2682471"/>
                  <a:pt x="4981700" y="2813716"/>
                </a:cubicBezTo>
                <a:cubicBezTo>
                  <a:pt x="4887118" y="2944961"/>
                  <a:pt x="4445989" y="3201880"/>
                  <a:pt x="3952089" y="3210501"/>
                </a:cubicBezTo>
                <a:cubicBezTo>
                  <a:pt x="3661560" y="3215572"/>
                  <a:pt x="2044455" y="3253767"/>
                  <a:pt x="1695646" y="3249887"/>
                </a:cubicBezTo>
                <a:cubicBezTo>
                  <a:pt x="1356521" y="3245838"/>
                  <a:pt x="657338" y="3148386"/>
                  <a:pt x="450488" y="2952621"/>
                </a:cubicBezTo>
                <a:cubicBezTo>
                  <a:pt x="154566" y="2648755"/>
                  <a:pt x="12724" y="2292356"/>
                  <a:pt x="199" y="1574824"/>
                </a:cubicBezTo>
                <a:cubicBezTo>
                  <a:pt x="-5019" y="1275853"/>
                  <a:pt x="92114" y="735845"/>
                  <a:pt x="377425" y="431802"/>
                </a:cubicBezTo>
                <a:cubicBezTo>
                  <a:pt x="672246" y="117624"/>
                  <a:pt x="1154722" y="9515"/>
                  <a:pt x="1648622" y="894"/>
                </a:cubicBezTo>
                <a:cubicBezTo>
                  <a:pt x="1686754" y="228"/>
                  <a:pt x="1783810" y="-64"/>
                  <a:pt x="1917442" y="1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34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Rectangle 11274">
            <a:extLst>
              <a:ext uri="{FF2B5EF4-FFF2-40B4-BE49-F238E27FC236}">
                <a16:creationId xmlns:a16="http://schemas.microsoft.com/office/drawing/2014/main" xmlns="" id="{09646535-AEF6-4883-A4F9-EEC1F8B431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277" name="Rectangle 11276">
            <a:extLst>
              <a:ext uri="{FF2B5EF4-FFF2-40B4-BE49-F238E27FC236}">
                <a16:creationId xmlns:a16="http://schemas.microsoft.com/office/drawing/2014/main" xmlns="" id="{E079CD37-0350-424A-9C68-63BE333F5B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9" name="Rectangle 11278">
            <a:extLst>
              <a:ext uri="{FF2B5EF4-FFF2-40B4-BE49-F238E27FC236}">
                <a16:creationId xmlns:a16="http://schemas.microsoft.com/office/drawing/2014/main" xmlns="" id="{6DA9D9DF-B973-4B1A-A45B-E97B111979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35C62E-6AB4-693D-7DB0-A6649C982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568" y="437395"/>
            <a:ext cx="9492866" cy="576000"/>
          </a:xfrm>
        </p:spPr>
        <p:txBody>
          <a:bodyPr vert="horz" wrap="square" lIns="0" tIns="0" rIns="0" bIns="0" rtlCol="0" anchor="t" anchorCtr="0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3200" spc="-100" dirty="0"/>
              <a:t> </a:t>
            </a:r>
            <a:r>
              <a:rPr lang="en-US" sz="4900" spc="-100" dirty="0"/>
              <a:t>And Afterwards…</a:t>
            </a:r>
          </a:p>
          <a:p>
            <a:pPr algn="ctr">
              <a:lnSpc>
                <a:spcPct val="100000"/>
              </a:lnSpc>
            </a:pPr>
            <a:endParaRPr lang="en-US" sz="3200" spc="-1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5D87EED5-47F5-9A87-6DBD-982A4D0A8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568" y="1265256"/>
            <a:ext cx="9492866" cy="340414"/>
          </a:xfrm>
        </p:spPr>
        <p:txBody>
          <a:bodyPr vert="horz" wrap="square" lIns="0" tIns="0" rIns="0" bIns="0" rtlCol="0"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tx2">
                    <a:lumMod val="90000"/>
                  </a:schemeClr>
                </a:solidFill>
              </a:rPr>
              <a:t>Students are prepared for to enter a profession!</a:t>
            </a:r>
          </a:p>
        </p:txBody>
      </p:sp>
      <p:grpSp>
        <p:nvGrpSpPr>
          <p:cNvPr id="11281" name="Group 11280">
            <a:extLst>
              <a:ext uri="{FF2B5EF4-FFF2-40B4-BE49-F238E27FC236}">
                <a16:creationId xmlns:a16="http://schemas.microsoft.com/office/drawing/2014/main" xmlns="" id="{C8F3AECA-1E28-4DB0-901D-747B827596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389400" y="406270"/>
            <a:ext cx="684878" cy="1449344"/>
            <a:chOff x="643527" y="1187494"/>
            <a:chExt cx="1434178" cy="3035022"/>
          </a:xfrm>
        </p:grpSpPr>
        <p:sp>
          <p:nvSpPr>
            <p:cNvPr id="11282" name="Freeform 78">
              <a:extLst>
                <a:ext uri="{FF2B5EF4-FFF2-40B4-BE49-F238E27FC236}">
                  <a16:creationId xmlns:a16="http://schemas.microsoft.com/office/drawing/2014/main" xmlns="" id="{F137E6B0-A1AA-47FF-AAB8-9E5D6B701C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800114">
              <a:off x="1083914" y="3331230"/>
              <a:ext cx="879143" cy="903430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1283" name="Freeform 79">
              <a:extLst>
                <a:ext uri="{FF2B5EF4-FFF2-40B4-BE49-F238E27FC236}">
                  <a16:creationId xmlns:a16="http://schemas.microsoft.com/office/drawing/2014/main" xmlns="" id="{F72FB821-5AF0-4EA1-B84B-D5E12D8333A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800114">
              <a:off x="869193" y="1989904"/>
              <a:ext cx="743890" cy="1195221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1284" name="Freeform 85">
              <a:extLst>
                <a:ext uri="{FF2B5EF4-FFF2-40B4-BE49-F238E27FC236}">
                  <a16:creationId xmlns:a16="http://schemas.microsoft.com/office/drawing/2014/main" xmlns="" id="{DFE0F740-8A45-42B9-BEF6-A75329504F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16800114">
              <a:off x="1316205" y="967005"/>
              <a:ext cx="541011" cy="981989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11286" name="Group 11285">
            <a:extLst>
              <a:ext uri="{FF2B5EF4-FFF2-40B4-BE49-F238E27FC236}">
                <a16:creationId xmlns:a16="http://schemas.microsoft.com/office/drawing/2014/main" xmlns="" id="{3214C51D-3B74-4CCB-82B8-A184460FCA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025210" y="268794"/>
            <a:ext cx="632305" cy="1606552"/>
            <a:chOff x="10224385" y="954724"/>
            <a:chExt cx="1324087" cy="3364228"/>
          </a:xfrm>
        </p:grpSpPr>
        <p:sp>
          <p:nvSpPr>
            <p:cNvPr id="11287" name="Freeform 80">
              <a:extLst>
                <a:ext uri="{FF2B5EF4-FFF2-40B4-BE49-F238E27FC236}">
                  <a16:creationId xmlns:a16="http://schemas.microsoft.com/office/drawing/2014/main" xmlns="" id="{66CD91DA-BDB8-476E-8111-2918188D6D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562739" y="2385730"/>
              <a:ext cx="985733" cy="504616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1288" name="Freeform 84">
              <a:extLst>
                <a:ext uri="{FF2B5EF4-FFF2-40B4-BE49-F238E27FC236}">
                  <a16:creationId xmlns:a16="http://schemas.microsoft.com/office/drawing/2014/main" xmlns="" id="{576CF7BA-63E8-47BF-AB8E-E9134BE8EF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874527">
              <a:off x="10288245" y="954724"/>
              <a:ext cx="852074" cy="892781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1289" name="Freeform 87">
              <a:extLst>
                <a:ext uri="{FF2B5EF4-FFF2-40B4-BE49-F238E27FC236}">
                  <a16:creationId xmlns:a16="http://schemas.microsoft.com/office/drawing/2014/main" xmlns="" id="{C0C95E2B-D068-4E18-85DE-266A42E6C6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20630858">
              <a:off x="10224385" y="3437261"/>
              <a:ext cx="824227" cy="881691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sp>
        <p:nvSpPr>
          <p:cNvPr id="11291" name="Freeform: Shape 11290">
            <a:extLst>
              <a:ext uri="{FF2B5EF4-FFF2-40B4-BE49-F238E27FC236}">
                <a16:creationId xmlns:a16="http://schemas.microsoft.com/office/drawing/2014/main" xmlns="" id="{613F3963-915E-4812-8B39-BE6EA7CC82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5400000">
            <a:off x="4524375" y="-809624"/>
            <a:ext cx="3143251" cy="12192001"/>
          </a:xfrm>
          <a:custGeom>
            <a:avLst/>
            <a:gdLst>
              <a:gd name="connsiteX0" fmla="*/ 508 w 2932134"/>
              <a:gd name="connsiteY0" fmla="*/ 4431100 h 12192000"/>
              <a:gd name="connsiteX1" fmla="*/ 137030 w 2932134"/>
              <a:gd name="connsiteY1" fmla="*/ 177371 h 12192000"/>
              <a:gd name="connsiteX2" fmla="*/ 145443 w 2932134"/>
              <a:gd name="connsiteY2" fmla="*/ 0 h 12192000"/>
              <a:gd name="connsiteX3" fmla="*/ 2932134 w 2932134"/>
              <a:gd name="connsiteY3" fmla="*/ 0 h 12192000"/>
              <a:gd name="connsiteX4" fmla="*/ 2932133 w 2932134"/>
              <a:gd name="connsiteY4" fmla="*/ 12192000 h 12192000"/>
              <a:gd name="connsiteX5" fmla="*/ 172151 w 2932134"/>
              <a:gd name="connsiteY5" fmla="*/ 12192000 h 12192000"/>
              <a:gd name="connsiteX6" fmla="*/ 169761 w 2932134"/>
              <a:gd name="connsiteY6" fmla="*/ 12180928 h 12192000"/>
              <a:gd name="connsiteX7" fmla="*/ 169761 w 2932134"/>
              <a:gd name="connsiteY7" fmla="*/ 7234593 h 12192000"/>
              <a:gd name="connsiteX8" fmla="*/ 508 w 2932134"/>
              <a:gd name="connsiteY8" fmla="*/ 44311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2134" h="12192000">
                <a:moveTo>
                  <a:pt x="508" y="4431100"/>
                </a:moveTo>
                <a:cubicBezTo>
                  <a:pt x="-7698" y="2846728"/>
                  <a:pt x="85554" y="1238574"/>
                  <a:pt x="137030" y="177371"/>
                </a:cubicBezTo>
                <a:lnTo>
                  <a:pt x="145443" y="0"/>
                </a:lnTo>
                <a:lnTo>
                  <a:pt x="2932134" y="0"/>
                </a:lnTo>
                <a:lnTo>
                  <a:pt x="2932133" y="12192000"/>
                </a:lnTo>
                <a:lnTo>
                  <a:pt x="172151" y="12192000"/>
                </a:lnTo>
                <a:lnTo>
                  <a:pt x="169761" y="12180928"/>
                </a:lnTo>
                <a:cubicBezTo>
                  <a:pt x="169761" y="11800439"/>
                  <a:pt x="169761" y="10278492"/>
                  <a:pt x="169761" y="7234593"/>
                </a:cubicBezTo>
                <a:cubicBezTo>
                  <a:pt x="50398" y="6402277"/>
                  <a:pt x="5637" y="5421334"/>
                  <a:pt x="508" y="443110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1270" name="Picture 6" descr="5 Tips to Help Students Prepare for Their Careers | TopResume">
            <a:extLst>
              <a:ext uri="{FF2B5EF4-FFF2-40B4-BE49-F238E27FC236}">
                <a16:creationId xmlns:a16="http://schemas.microsoft.com/office/drawing/2014/main" xmlns="" id="{E90DDC6A-E854-7D40-92C2-659FD4B91E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81" r="15489" b="-1"/>
          <a:stretch/>
        </p:blipFill>
        <p:spPr bwMode="auto">
          <a:xfrm>
            <a:off x="20" y="2124448"/>
            <a:ext cx="4063780" cy="3969557"/>
          </a:xfrm>
          <a:custGeom>
            <a:avLst/>
            <a:gdLst/>
            <a:ahLst/>
            <a:cxnLst/>
            <a:rect l="l" t="t" r="r" b="b"/>
            <a:pathLst>
              <a:path w="4063800" h="3969557">
                <a:moveTo>
                  <a:pt x="4063800" y="0"/>
                </a:moveTo>
                <a:lnTo>
                  <a:pt x="4063800" y="3964931"/>
                </a:lnTo>
                <a:lnTo>
                  <a:pt x="3941397" y="3963098"/>
                </a:lnTo>
                <a:cubicBezTo>
                  <a:pt x="3941397" y="3963098"/>
                  <a:pt x="3941397" y="3963098"/>
                  <a:pt x="1332721" y="3963098"/>
                </a:cubicBezTo>
                <a:cubicBezTo>
                  <a:pt x="1232387" y="3963098"/>
                  <a:pt x="831053" y="3963098"/>
                  <a:pt x="329384" y="3963098"/>
                </a:cubicBezTo>
                <a:lnTo>
                  <a:pt x="0" y="3969557"/>
                </a:lnTo>
                <a:lnTo>
                  <a:pt x="0" y="40322"/>
                </a:lnTo>
                <a:lnTo>
                  <a:pt x="20858" y="40344"/>
                </a:lnTo>
                <a:cubicBezTo>
                  <a:pt x="1271033" y="41264"/>
                  <a:pt x="2406326" y="38810"/>
                  <a:pt x="2925316" y="19177"/>
                </a:cubicBezTo>
                <a:cubicBezTo>
                  <a:pt x="3152376" y="7725"/>
                  <a:pt x="3522233" y="1910"/>
                  <a:pt x="3985318" y="189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Today's Graduates and the Pandemic - Strategic Finance">
            <a:extLst>
              <a:ext uri="{FF2B5EF4-FFF2-40B4-BE49-F238E27FC236}">
                <a16:creationId xmlns:a16="http://schemas.microsoft.com/office/drawing/2014/main" xmlns="" id="{2224B9DD-EDF5-6D0E-0606-650DB159D6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67" r="16988" b="2"/>
          <a:stretch/>
        </p:blipFill>
        <p:spPr bwMode="auto">
          <a:xfrm>
            <a:off x="4063800" y="2124079"/>
            <a:ext cx="4064400" cy="4008526"/>
          </a:xfrm>
          <a:custGeom>
            <a:avLst/>
            <a:gdLst/>
            <a:ahLst/>
            <a:cxnLst/>
            <a:rect l="l" t="t" r="r" b="b"/>
            <a:pathLst>
              <a:path w="4064400" h="4008526">
                <a:moveTo>
                  <a:pt x="328700" y="39"/>
                </a:moveTo>
                <a:cubicBezTo>
                  <a:pt x="1366933" y="933"/>
                  <a:pt x="2732902" y="16954"/>
                  <a:pt x="4011146" y="35185"/>
                </a:cubicBezTo>
                <a:lnTo>
                  <a:pt x="4064400" y="35965"/>
                </a:lnTo>
                <a:lnTo>
                  <a:pt x="4064400" y="4000867"/>
                </a:lnTo>
                <a:lnTo>
                  <a:pt x="3816236" y="4002482"/>
                </a:lnTo>
                <a:cubicBezTo>
                  <a:pt x="3521430" y="4004401"/>
                  <a:pt x="3212125" y="4006414"/>
                  <a:pt x="2887608" y="4008526"/>
                </a:cubicBezTo>
                <a:cubicBezTo>
                  <a:pt x="2887608" y="4008526"/>
                  <a:pt x="2887608" y="4008526"/>
                  <a:pt x="151059" y="3967560"/>
                </a:cubicBezTo>
                <a:lnTo>
                  <a:pt x="0" y="3965299"/>
                </a:lnTo>
                <a:lnTo>
                  <a:pt x="0" y="368"/>
                </a:lnTo>
                <a:lnTo>
                  <a:pt x="125546" y="66"/>
                </a:lnTo>
                <a:cubicBezTo>
                  <a:pt x="191726" y="-12"/>
                  <a:pt x="259485" y="-20"/>
                  <a:pt x="328700" y="39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Veterinary colleges continue to prepare students to enter profession |  Cornell University College of Veterinary Medicine">
            <a:extLst>
              <a:ext uri="{FF2B5EF4-FFF2-40B4-BE49-F238E27FC236}">
                <a16:creationId xmlns:a16="http://schemas.microsoft.com/office/drawing/2014/main" xmlns="" id="{8540AC7E-7E1B-5416-0E1C-3FB8963DBC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1" r="18162" b="2"/>
          <a:stretch/>
        </p:blipFill>
        <p:spPr bwMode="auto">
          <a:xfrm>
            <a:off x="8128200" y="2160044"/>
            <a:ext cx="4063800" cy="3964902"/>
          </a:xfrm>
          <a:custGeom>
            <a:avLst/>
            <a:gdLst/>
            <a:ahLst/>
            <a:cxnLst/>
            <a:rect l="l" t="t" r="r" b="b"/>
            <a:pathLst>
              <a:path w="4063800" h="3964902">
                <a:moveTo>
                  <a:pt x="0" y="0"/>
                </a:moveTo>
                <a:lnTo>
                  <a:pt x="523506" y="7663"/>
                </a:lnTo>
                <a:cubicBezTo>
                  <a:pt x="2037395" y="30344"/>
                  <a:pt x="3326840" y="53385"/>
                  <a:pt x="3639195" y="53385"/>
                </a:cubicBezTo>
                <a:cubicBezTo>
                  <a:pt x="3738507" y="53385"/>
                  <a:pt x="3825407" y="53385"/>
                  <a:pt x="3901445" y="53385"/>
                </a:cubicBezTo>
                <a:lnTo>
                  <a:pt x="4063800" y="53385"/>
                </a:lnTo>
                <a:lnTo>
                  <a:pt x="4063800" y="3949888"/>
                </a:lnTo>
                <a:lnTo>
                  <a:pt x="4063797" y="3949888"/>
                </a:lnTo>
                <a:lnTo>
                  <a:pt x="4063797" y="3938453"/>
                </a:lnTo>
                <a:lnTo>
                  <a:pt x="4056043" y="3938504"/>
                </a:lnTo>
                <a:cubicBezTo>
                  <a:pt x="3232073" y="3943867"/>
                  <a:pt x="2006418" y="3951843"/>
                  <a:pt x="183260" y="3963709"/>
                </a:cubicBezTo>
                <a:lnTo>
                  <a:pt x="0" y="396490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98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31AFDDA5-A6DE-4971-A5EA-F69920219F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4" descr="Зображення, що містить текст, у приміщенні, особа, дитина&#10;&#10;Опис створено автоматично">
            <a:extLst>
              <a:ext uri="{FF2B5EF4-FFF2-40B4-BE49-F238E27FC236}">
                <a16:creationId xmlns:a16="http://schemas.microsoft.com/office/drawing/2014/main" xmlns="" id="{5AB5C216-7FF5-A18E-DE5B-756B3716D4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27" r="-3" b="-3"/>
          <a:stretch/>
        </p:blipFill>
        <p:spPr>
          <a:xfrm>
            <a:off x="7127399" y="-77812"/>
            <a:ext cx="5064603" cy="2285990"/>
          </a:xfrm>
          <a:custGeom>
            <a:avLst/>
            <a:gdLst/>
            <a:ahLst/>
            <a:cxnLst/>
            <a:rect l="l" t="t" r="r" b="b"/>
            <a:pathLst>
              <a:path w="5064603" h="2286000">
                <a:moveTo>
                  <a:pt x="0" y="0"/>
                </a:moveTo>
                <a:lnTo>
                  <a:pt x="5064603" y="0"/>
                </a:lnTo>
                <a:lnTo>
                  <a:pt x="5064603" y="2286000"/>
                </a:lnTo>
                <a:lnTo>
                  <a:pt x="763670" y="2286000"/>
                </a:lnTo>
                <a:lnTo>
                  <a:pt x="761866" y="2261963"/>
                </a:lnTo>
                <a:cubicBezTo>
                  <a:pt x="683581" y="1496785"/>
                  <a:pt x="487866" y="835949"/>
                  <a:pt x="174723" y="279455"/>
                </a:cubicBezTo>
                <a:close/>
              </a:path>
            </a:pathLst>
          </a:custGeom>
        </p:spPr>
      </p:pic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2AC531F3-ADD8-272E-C862-4EDDEE78E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72" y="1820863"/>
            <a:ext cx="4991962" cy="3216273"/>
          </a:xfrm>
        </p:spPr>
        <p:txBody>
          <a:bodyPr vert="horz" lIns="0" tIns="0" rIns="0" bIns="0" rtlCol="0">
            <a:normAutofit fontScale="92500" lnSpcReduction="20000"/>
          </a:bodyPr>
          <a:lstStyle/>
          <a:p>
            <a:pPr marL="0" indent="0">
              <a:buNone/>
            </a:pPr>
            <a:r>
              <a:rPr lang="uk-UA" sz="2800" dirty="0">
                <a:ea typeface="+mn-lt"/>
                <a:cs typeface="+mn-lt"/>
              </a:rPr>
              <a:t>PUBLIC SCHOOL</a:t>
            </a:r>
          </a:p>
          <a:p>
            <a:r>
              <a:rPr lang="uk-UA" sz="2800" dirty="0" err="1">
                <a:ea typeface="+mn-lt"/>
                <a:cs typeface="+mn-lt"/>
              </a:rPr>
              <a:t>Every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child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gets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free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education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at</a:t>
            </a:r>
            <a:r>
              <a:rPr lang="uk-UA" sz="2800" dirty="0">
                <a:ea typeface="+mn-lt"/>
                <a:cs typeface="+mn-lt"/>
              </a:rPr>
              <a:t> a </a:t>
            </a:r>
            <a:r>
              <a:rPr lang="uk-UA" sz="2800" dirty="0" err="1">
                <a:ea typeface="+mn-lt"/>
                <a:cs typeface="+mn-lt"/>
              </a:rPr>
              <a:t>public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school</a:t>
            </a:r>
            <a:r>
              <a:rPr lang="uk-UA" sz="2800" dirty="0">
                <a:ea typeface="+mn-lt"/>
                <a:cs typeface="+mn-lt"/>
              </a:rPr>
              <a:t>. </a:t>
            </a:r>
          </a:p>
          <a:p>
            <a:r>
              <a:rPr lang="uk-UA" sz="2800" dirty="0" err="1">
                <a:ea typeface="+mn-lt"/>
                <a:cs typeface="+mn-lt"/>
              </a:rPr>
              <a:t>Public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school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buses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are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provided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by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government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funding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to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help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students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get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to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school</a:t>
            </a:r>
            <a:r>
              <a:rPr lang="uk-UA" sz="2800" dirty="0">
                <a:ea typeface="+mn-lt"/>
                <a:cs typeface="+mn-lt"/>
              </a:rPr>
              <a:t>.</a:t>
            </a:r>
            <a:endParaRPr lang="uk-UA" sz="2800" dirty="0"/>
          </a:p>
        </p:txBody>
      </p:sp>
      <p:pic>
        <p:nvPicPr>
          <p:cNvPr id="5" name="Рисунок 5" descr="Зображення, що містить текст, будівля, надворі, цегла&#10;&#10;Опис створено автоматично">
            <a:extLst>
              <a:ext uri="{FF2B5EF4-FFF2-40B4-BE49-F238E27FC236}">
                <a16:creationId xmlns:a16="http://schemas.microsoft.com/office/drawing/2014/main" xmlns="" id="{DEB75328-1861-FD0A-3FFC-0864DA7463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896" r="2" b="627"/>
          <a:stretch/>
        </p:blipFill>
        <p:spPr>
          <a:xfrm>
            <a:off x="7729581" y="2286000"/>
            <a:ext cx="4462420" cy="2286000"/>
          </a:xfrm>
          <a:custGeom>
            <a:avLst/>
            <a:gdLst/>
            <a:ahLst/>
            <a:cxnLst/>
            <a:rect l="l" t="t" r="r" b="b"/>
            <a:pathLst>
              <a:path w="4462420" h="2286000">
                <a:moveTo>
                  <a:pt x="161487" y="0"/>
                </a:moveTo>
                <a:lnTo>
                  <a:pt x="4462420" y="0"/>
                </a:lnTo>
                <a:lnTo>
                  <a:pt x="4462420" y="2286000"/>
                </a:lnTo>
                <a:lnTo>
                  <a:pt x="0" y="2286000"/>
                </a:lnTo>
                <a:lnTo>
                  <a:pt x="17047" y="2229619"/>
                </a:lnTo>
                <a:cubicBezTo>
                  <a:pt x="138233" y="1684483"/>
                  <a:pt x="198826" y="1230203"/>
                  <a:pt x="198826" y="775922"/>
                </a:cubicBezTo>
                <a:cubicBezTo>
                  <a:pt x="198826" y="636799"/>
                  <a:pt x="195564" y="500574"/>
                  <a:pt x="189040" y="367247"/>
                </a:cubicBezTo>
                <a:close/>
              </a:path>
            </a:pathLst>
          </a:custGeom>
        </p:spPr>
      </p:pic>
      <p:pic>
        <p:nvPicPr>
          <p:cNvPr id="6" name="Рисунок 6" descr="Зображення, що містить текст, дорога, небо, надворі&#10;&#10;Опис створено автоматично">
            <a:extLst>
              <a:ext uri="{FF2B5EF4-FFF2-40B4-BE49-F238E27FC236}">
                <a16:creationId xmlns:a16="http://schemas.microsoft.com/office/drawing/2014/main" xmlns="" id="{DCB49FCE-B3A3-5AEE-A6AC-FFCD434217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2742" r="1" b="8973"/>
          <a:stretch/>
        </p:blipFill>
        <p:spPr>
          <a:xfrm>
            <a:off x="6529067" y="4572000"/>
            <a:ext cx="5662935" cy="2286000"/>
          </a:xfrm>
          <a:custGeom>
            <a:avLst/>
            <a:gdLst/>
            <a:ahLst/>
            <a:cxnLst/>
            <a:rect l="l" t="t" r="r" b="b"/>
            <a:pathLst>
              <a:path w="5662935" h="2286000">
                <a:moveTo>
                  <a:pt x="1200515" y="0"/>
                </a:moveTo>
                <a:lnTo>
                  <a:pt x="5662935" y="0"/>
                </a:lnTo>
                <a:lnTo>
                  <a:pt x="5662935" y="2286000"/>
                </a:lnTo>
                <a:lnTo>
                  <a:pt x="0" y="2286000"/>
                </a:lnTo>
                <a:lnTo>
                  <a:pt x="78957" y="2205438"/>
                </a:lnTo>
                <a:cubicBezTo>
                  <a:pt x="291624" y="1972265"/>
                  <a:pt x="490445" y="1703955"/>
                  <a:pt x="672225" y="1397316"/>
                </a:cubicBezTo>
                <a:cubicBezTo>
                  <a:pt x="854003" y="1056606"/>
                  <a:pt x="984657" y="698860"/>
                  <a:pt x="1102530" y="32407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4035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FAD20DD8-226D-4D62-BAB2-1EAF04DE16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4F658C5-46DB-4BC3-8ADD-1792C2193F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A27091-7ED2-6D8F-4C7C-C943F5237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000" y="107571"/>
            <a:ext cx="4991961" cy="1477328"/>
          </a:xfrm>
        </p:spPr>
        <p:txBody>
          <a:bodyPr wrap="square" anchor="ctr">
            <a:normAutofit/>
          </a:bodyPr>
          <a:lstStyle/>
          <a:p>
            <a:r>
              <a:rPr lang="uk-UA" sz="4000" dirty="0" err="1">
                <a:ea typeface="+mj-lt"/>
                <a:cs typeface="+mj-lt"/>
              </a:rPr>
              <a:t>But</a:t>
            </a:r>
            <a:r>
              <a:rPr lang="uk-UA" sz="4000" dirty="0">
                <a:ea typeface="+mj-lt"/>
                <a:cs typeface="+mj-lt"/>
              </a:rPr>
              <a:t> </a:t>
            </a:r>
            <a:r>
              <a:rPr lang="uk-UA" sz="4000" dirty="0" err="1">
                <a:ea typeface="+mj-lt"/>
                <a:cs typeface="+mj-lt"/>
              </a:rPr>
              <a:t>there</a:t>
            </a:r>
            <a:r>
              <a:rPr lang="uk-UA" sz="4000" dirty="0">
                <a:ea typeface="+mj-lt"/>
                <a:cs typeface="+mj-lt"/>
              </a:rPr>
              <a:t> </a:t>
            </a:r>
            <a:r>
              <a:rPr lang="uk-UA" sz="4000" dirty="0" err="1">
                <a:ea typeface="+mj-lt"/>
                <a:cs typeface="+mj-lt"/>
              </a:rPr>
              <a:t>is</a:t>
            </a:r>
            <a:r>
              <a:rPr lang="uk-UA" sz="4000" dirty="0">
                <a:ea typeface="+mj-lt"/>
                <a:cs typeface="+mj-lt"/>
              </a:rPr>
              <a:t> </a:t>
            </a:r>
            <a:r>
              <a:rPr lang="uk-UA" sz="4000" dirty="0" err="1">
                <a:ea typeface="+mj-lt"/>
                <a:cs typeface="+mj-lt"/>
              </a:rPr>
              <a:t>also</a:t>
            </a:r>
            <a:r>
              <a:rPr lang="uk-UA" sz="4000" dirty="0">
                <a:ea typeface="+mj-lt"/>
                <a:cs typeface="+mj-lt"/>
              </a:rPr>
              <a:t> </a:t>
            </a:r>
            <a:r>
              <a:rPr lang="uk-UA" sz="4000" dirty="0" err="1">
                <a:ea typeface="+mj-lt"/>
                <a:cs typeface="+mj-lt"/>
              </a:rPr>
              <a:t>Private</a:t>
            </a:r>
            <a:r>
              <a:rPr lang="uk-UA" sz="4000" dirty="0">
                <a:ea typeface="+mj-lt"/>
                <a:cs typeface="+mj-lt"/>
              </a:rPr>
              <a:t> </a:t>
            </a:r>
            <a:r>
              <a:rPr lang="uk-UA" sz="4000" dirty="0" err="1">
                <a:ea typeface="+mj-lt"/>
                <a:cs typeface="+mj-lt"/>
              </a:rPr>
              <a:t>Education</a:t>
            </a:r>
            <a:r>
              <a:rPr lang="uk-UA" sz="4000" dirty="0">
                <a:ea typeface="+mj-lt"/>
                <a:cs typeface="+mj-lt"/>
              </a:rPr>
              <a:t>!</a:t>
            </a:r>
          </a:p>
          <a:p>
            <a:endParaRPr lang="uk-UA" sz="32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397EB851-D6B0-2877-A4E2-2CF3A6F38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799" y="1180886"/>
            <a:ext cx="5640925" cy="2992279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uk-UA" sz="2400" b="1" dirty="0" err="1">
                <a:ea typeface="+mn-lt"/>
                <a:cs typeface="+mn-lt"/>
              </a:rPr>
              <a:t>Boarding</a:t>
            </a:r>
            <a:r>
              <a:rPr lang="uk-UA" sz="2400" b="1" dirty="0">
                <a:ea typeface="+mn-lt"/>
                <a:cs typeface="+mn-lt"/>
              </a:rPr>
              <a:t> </a:t>
            </a:r>
            <a:r>
              <a:rPr lang="uk-UA" sz="2400" b="1" dirty="0" err="1">
                <a:ea typeface="+mn-lt"/>
                <a:cs typeface="+mn-lt"/>
              </a:rPr>
              <a:t>Schools</a:t>
            </a:r>
            <a:r>
              <a:rPr lang="uk-UA" sz="2400" b="1" dirty="0">
                <a:ea typeface="+mn-lt"/>
                <a:cs typeface="+mn-lt"/>
              </a:rPr>
              <a:t>: </a:t>
            </a:r>
            <a:endParaRPr lang="uk-UA" sz="2400" b="1" dirty="0">
              <a:solidFill>
                <a:srgbClr val="FFFFFF">
                  <a:alpha val="58000"/>
                </a:srgbClr>
              </a:solidFill>
              <a:ea typeface="+mn-lt"/>
              <a:cs typeface="+mn-lt"/>
            </a:endParaRPr>
          </a:p>
          <a:p>
            <a:pPr>
              <a:lnSpc>
                <a:spcPct val="110000"/>
              </a:lnSpc>
            </a:pPr>
            <a:r>
              <a:rPr lang="uk-UA" sz="2400" b="1" dirty="0" err="1">
                <a:ea typeface="+mn-lt"/>
                <a:cs typeface="+mn-lt"/>
              </a:rPr>
              <a:t>Eat</a:t>
            </a:r>
            <a:r>
              <a:rPr lang="uk-UA" sz="2400" b="1" dirty="0">
                <a:ea typeface="+mn-lt"/>
                <a:cs typeface="+mn-lt"/>
              </a:rPr>
              <a:t>, </a:t>
            </a:r>
            <a:r>
              <a:rPr lang="uk-UA" sz="2400" b="1" dirty="0" err="1">
                <a:ea typeface="+mn-lt"/>
                <a:cs typeface="+mn-lt"/>
              </a:rPr>
              <a:t>sleep</a:t>
            </a:r>
            <a:r>
              <a:rPr lang="uk-UA" sz="2400" b="1" dirty="0">
                <a:ea typeface="+mn-lt"/>
                <a:cs typeface="+mn-lt"/>
              </a:rPr>
              <a:t>, </a:t>
            </a:r>
            <a:r>
              <a:rPr lang="uk-UA" sz="2400" b="1" dirty="0" err="1">
                <a:ea typeface="+mn-lt"/>
                <a:cs typeface="+mn-lt"/>
              </a:rPr>
              <a:t>and</a:t>
            </a:r>
            <a:r>
              <a:rPr lang="uk-UA" sz="2400" b="1" dirty="0">
                <a:ea typeface="+mn-lt"/>
                <a:cs typeface="+mn-lt"/>
              </a:rPr>
              <a:t> </a:t>
            </a:r>
            <a:r>
              <a:rPr lang="uk-UA" sz="2400" b="1" dirty="0" err="1">
                <a:ea typeface="+mn-lt"/>
                <a:cs typeface="+mn-lt"/>
              </a:rPr>
              <a:t>study</a:t>
            </a:r>
            <a:r>
              <a:rPr lang="uk-UA" sz="2400" b="1" dirty="0">
                <a:ea typeface="+mn-lt"/>
                <a:cs typeface="+mn-lt"/>
              </a:rPr>
              <a:t> </a:t>
            </a:r>
            <a:r>
              <a:rPr lang="uk-UA" sz="2400" b="1" dirty="0" err="1">
                <a:ea typeface="+mn-lt"/>
                <a:cs typeface="+mn-lt"/>
              </a:rPr>
              <a:t>at</a:t>
            </a:r>
            <a:r>
              <a:rPr lang="uk-UA" sz="2400" b="1" dirty="0">
                <a:ea typeface="+mn-lt"/>
                <a:cs typeface="+mn-lt"/>
              </a:rPr>
              <a:t> </a:t>
            </a:r>
            <a:r>
              <a:rPr lang="uk-UA" sz="2400" b="1" dirty="0" err="1">
                <a:ea typeface="+mn-lt"/>
                <a:cs typeface="+mn-lt"/>
              </a:rPr>
              <a:t>the</a:t>
            </a:r>
            <a:r>
              <a:rPr lang="uk-UA" sz="2400" b="1" dirty="0">
                <a:ea typeface="+mn-lt"/>
                <a:cs typeface="+mn-lt"/>
              </a:rPr>
              <a:t> </a:t>
            </a:r>
            <a:r>
              <a:rPr lang="uk-UA" sz="2400" b="1" dirty="0" err="1">
                <a:ea typeface="+mn-lt"/>
                <a:cs typeface="+mn-lt"/>
              </a:rPr>
              <a:t>school</a:t>
            </a:r>
            <a:r>
              <a:rPr lang="uk-UA" sz="2400" b="1" dirty="0">
                <a:ea typeface="+mn-lt"/>
                <a:cs typeface="+mn-lt"/>
              </a:rPr>
              <a:t>  </a:t>
            </a:r>
            <a:endParaRPr lang="uk-UA" sz="2400" b="1" dirty="0">
              <a:solidFill>
                <a:srgbClr val="FFFFFF">
                  <a:alpha val="58000"/>
                </a:srgbClr>
              </a:solidFill>
              <a:ea typeface="+mn-lt"/>
              <a:cs typeface="+mn-lt"/>
            </a:endParaRPr>
          </a:p>
          <a:p>
            <a:pPr>
              <a:lnSpc>
                <a:spcPct val="110000"/>
              </a:lnSpc>
            </a:pPr>
            <a:r>
              <a:rPr lang="uk-UA" sz="2400" b="1" dirty="0" err="1">
                <a:ea typeface="+mn-lt"/>
                <a:cs typeface="+mn-lt"/>
              </a:rPr>
              <a:t>Scholarships</a:t>
            </a:r>
            <a:r>
              <a:rPr lang="uk-UA" sz="2400" b="1" dirty="0">
                <a:ea typeface="+mn-lt"/>
                <a:cs typeface="+mn-lt"/>
              </a:rPr>
              <a:t> </a:t>
            </a:r>
            <a:r>
              <a:rPr lang="uk-UA" sz="2400" b="1" dirty="0" err="1">
                <a:ea typeface="+mn-lt"/>
                <a:cs typeface="+mn-lt"/>
              </a:rPr>
              <a:t>available</a:t>
            </a:r>
            <a:r>
              <a:rPr lang="uk-UA" sz="2400" b="1" dirty="0">
                <a:ea typeface="+mn-lt"/>
                <a:cs typeface="+mn-lt"/>
              </a:rPr>
              <a:t> </a:t>
            </a:r>
            <a:endParaRPr lang="uk-UA" sz="2400" b="1" dirty="0">
              <a:solidFill>
                <a:srgbClr val="FFFFFF">
                  <a:alpha val="58000"/>
                </a:srgbClr>
              </a:solidFill>
              <a:ea typeface="+mn-lt"/>
              <a:cs typeface="+mn-lt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uk-UA" sz="2400" b="1" dirty="0" err="1">
                <a:ea typeface="+mn-lt"/>
                <a:cs typeface="+mn-lt"/>
              </a:rPr>
              <a:t>Private</a:t>
            </a:r>
            <a:r>
              <a:rPr lang="uk-UA" sz="2400" b="1" dirty="0">
                <a:ea typeface="+mn-lt"/>
                <a:cs typeface="+mn-lt"/>
              </a:rPr>
              <a:t> </a:t>
            </a:r>
            <a:r>
              <a:rPr lang="uk-UA" sz="2400" b="1" dirty="0" err="1">
                <a:ea typeface="+mn-lt"/>
                <a:cs typeface="+mn-lt"/>
              </a:rPr>
              <a:t>Schools</a:t>
            </a:r>
            <a:r>
              <a:rPr lang="uk-UA" sz="2400" b="1" dirty="0">
                <a:ea typeface="+mn-lt"/>
                <a:cs typeface="+mn-lt"/>
              </a:rPr>
              <a:t>: </a:t>
            </a:r>
            <a:endParaRPr lang="uk-UA" sz="2400" b="1" dirty="0">
              <a:solidFill>
                <a:srgbClr val="FFFFFF">
                  <a:alpha val="58000"/>
                </a:srgbClr>
              </a:solidFill>
              <a:ea typeface="+mn-lt"/>
              <a:cs typeface="+mn-lt"/>
            </a:endParaRPr>
          </a:p>
          <a:p>
            <a:pPr>
              <a:lnSpc>
                <a:spcPct val="110000"/>
              </a:lnSpc>
            </a:pPr>
            <a:r>
              <a:rPr lang="uk-UA" sz="2400" b="1" dirty="0">
                <a:ea typeface="+mn-lt"/>
                <a:cs typeface="+mn-lt"/>
              </a:rPr>
              <a:t> </a:t>
            </a:r>
            <a:r>
              <a:rPr lang="uk-UA" sz="2400" b="1" dirty="0" err="1">
                <a:ea typeface="+mn-lt"/>
                <a:cs typeface="+mn-lt"/>
              </a:rPr>
              <a:t>Can</a:t>
            </a:r>
            <a:r>
              <a:rPr lang="uk-UA" sz="2400" b="1" dirty="0">
                <a:ea typeface="+mn-lt"/>
                <a:cs typeface="+mn-lt"/>
              </a:rPr>
              <a:t> </a:t>
            </a:r>
            <a:r>
              <a:rPr lang="uk-UA" sz="2400" b="1" dirty="0" err="1">
                <a:ea typeface="+mn-lt"/>
                <a:cs typeface="+mn-lt"/>
              </a:rPr>
              <a:t>have</a:t>
            </a:r>
            <a:r>
              <a:rPr lang="uk-UA" sz="2400" b="1" dirty="0">
                <a:ea typeface="+mn-lt"/>
                <a:cs typeface="+mn-lt"/>
              </a:rPr>
              <a:t> </a:t>
            </a:r>
            <a:r>
              <a:rPr lang="uk-UA" sz="2400" b="1" dirty="0" err="1">
                <a:ea typeface="+mn-lt"/>
                <a:cs typeface="+mn-lt"/>
              </a:rPr>
              <a:t>academic</a:t>
            </a:r>
            <a:r>
              <a:rPr lang="uk-UA" sz="2400" b="1" dirty="0">
                <a:ea typeface="+mn-lt"/>
                <a:cs typeface="+mn-lt"/>
              </a:rPr>
              <a:t> </a:t>
            </a:r>
            <a:r>
              <a:rPr lang="uk-UA" sz="2400" b="1" dirty="0" err="1">
                <a:ea typeface="+mn-lt"/>
                <a:cs typeface="+mn-lt"/>
              </a:rPr>
              <a:t>specialties</a:t>
            </a:r>
            <a:endParaRPr lang="uk-UA" sz="2400" b="1" dirty="0">
              <a:solidFill>
                <a:srgbClr val="FFFFFF">
                  <a:alpha val="58000"/>
                </a:srgbClr>
              </a:solidFill>
              <a:ea typeface="+mn-lt"/>
              <a:cs typeface="+mn-lt"/>
            </a:endParaRPr>
          </a:p>
          <a:p>
            <a:pPr>
              <a:lnSpc>
                <a:spcPct val="110000"/>
              </a:lnSpc>
            </a:pPr>
            <a:r>
              <a:rPr lang="uk-UA" sz="2400" b="1" dirty="0" err="1">
                <a:ea typeface="+mn-lt"/>
                <a:cs typeface="+mn-lt"/>
              </a:rPr>
              <a:t>Can</a:t>
            </a:r>
            <a:r>
              <a:rPr lang="uk-UA" sz="2400" b="1" dirty="0">
                <a:ea typeface="+mn-lt"/>
                <a:cs typeface="+mn-lt"/>
              </a:rPr>
              <a:t> </a:t>
            </a:r>
            <a:r>
              <a:rPr lang="uk-UA" sz="2400" b="1" dirty="0" err="1">
                <a:ea typeface="+mn-lt"/>
                <a:cs typeface="+mn-lt"/>
              </a:rPr>
              <a:t>provide</a:t>
            </a:r>
            <a:r>
              <a:rPr lang="uk-UA" sz="2400" b="1" dirty="0">
                <a:ea typeface="+mn-lt"/>
                <a:cs typeface="+mn-lt"/>
              </a:rPr>
              <a:t> a </a:t>
            </a:r>
            <a:r>
              <a:rPr lang="uk-UA" sz="2400" b="1" dirty="0" err="1">
                <a:ea typeface="+mn-lt"/>
                <a:cs typeface="+mn-lt"/>
              </a:rPr>
              <a:t>higher</a:t>
            </a:r>
            <a:r>
              <a:rPr lang="uk-UA" sz="2400" b="1" dirty="0">
                <a:ea typeface="+mn-lt"/>
                <a:cs typeface="+mn-lt"/>
              </a:rPr>
              <a:t> </a:t>
            </a:r>
            <a:r>
              <a:rPr lang="uk-UA" sz="2400" b="1" dirty="0" err="1">
                <a:ea typeface="+mn-lt"/>
                <a:cs typeface="+mn-lt"/>
              </a:rPr>
              <a:t>level</a:t>
            </a:r>
            <a:r>
              <a:rPr lang="uk-UA" sz="2400" b="1" dirty="0">
                <a:ea typeface="+mn-lt"/>
                <a:cs typeface="+mn-lt"/>
              </a:rPr>
              <a:t> </a:t>
            </a:r>
            <a:r>
              <a:rPr lang="uk-UA" sz="2400" b="1" dirty="0" err="1">
                <a:ea typeface="+mn-lt"/>
                <a:cs typeface="+mn-lt"/>
              </a:rPr>
              <a:t>of</a:t>
            </a:r>
            <a:r>
              <a:rPr lang="uk-UA" sz="2400" b="1" dirty="0">
                <a:ea typeface="+mn-lt"/>
                <a:cs typeface="+mn-lt"/>
              </a:rPr>
              <a:t> </a:t>
            </a:r>
            <a:r>
              <a:rPr lang="uk-UA" sz="2400" b="1" dirty="0" err="1">
                <a:ea typeface="+mn-lt"/>
                <a:cs typeface="+mn-lt"/>
              </a:rPr>
              <a:t>education</a:t>
            </a:r>
            <a:r>
              <a:rPr lang="uk-UA" sz="2400" b="1" dirty="0">
                <a:ea typeface="+mn-lt"/>
                <a:cs typeface="+mn-lt"/>
              </a:rPr>
              <a:t> </a:t>
            </a:r>
            <a:r>
              <a:rPr lang="uk-UA" sz="2400" b="1" dirty="0" err="1">
                <a:ea typeface="+mn-lt"/>
                <a:cs typeface="+mn-lt"/>
              </a:rPr>
              <a:t>than</a:t>
            </a:r>
            <a:r>
              <a:rPr lang="uk-UA" sz="2400" b="1" dirty="0">
                <a:ea typeface="+mn-lt"/>
                <a:cs typeface="+mn-lt"/>
              </a:rPr>
              <a:t> a </a:t>
            </a:r>
            <a:r>
              <a:rPr lang="uk-UA" sz="2400" b="1" dirty="0" err="1">
                <a:ea typeface="+mn-lt"/>
                <a:cs typeface="+mn-lt"/>
              </a:rPr>
              <a:t>public</a:t>
            </a:r>
            <a:r>
              <a:rPr lang="uk-UA" sz="2400" b="1" dirty="0">
                <a:ea typeface="+mn-lt"/>
                <a:cs typeface="+mn-lt"/>
              </a:rPr>
              <a:t> </a:t>
            </a:r>
            <a:r>
              <a:rPr lang="uk-UA" sz="2400" b="1" dirty="0" err="1">
                <a:ea typeface="+mn-lt"/>
                <a:cs typeface="+mn-lt"/>
              </a:rPr>
              <a:t>school</a:t>
            </a:r>
            <a:r>
              <a:rPr lang="uk-UA" sz="2400" b="1" dirty="0">
                <a:ea typeface="+mn-lt"/>
                <a:cs typeface="+mn-lt"/>
              </a:rPr>
              <a:t> </a:t>
            </a:r>
            <a:endParaRPr lang="uk-UA" sz="2400" b="1" dirty="0">
              <a:solidFill>
                <a:srgbClr val="FFFFFF">
                  <a:alpha val="58000"/>
                </a:srgbClr>
              </a:solidFill>
              <a:ea typeface="+mn-lt"/>
              <a:cs typeface="+mn-lt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uk-UA" sz="2400" b="1" dirty="0" err="1">
                <a:ea typeface="+mn-lt"/>
                <a:cs typeface="+mn-lt"/>
              </a:rPr>
              <a:t>Home</a:t>
            </a:r>
            <a:r>
              <a:rPr lang="uk-UA" sz="2400" b="1" dirty="0">
                <a:ea typeface="+mn-lt"/>
                <a:cs typeface="+mn-lt"/>
              </a:rPr>
              <a:t> </a:t>
            </a:r>
            <a:r>
              <a:rPr lang="uk-UA" sz="2400" b="1" dirty="0" err="1">
                <a:ea typeface="+mn-lt"/>
                <a:cs typeface="+mn-lt"/>
              </a:rPr>
              <a:t>School</a:t>
            </a:r>
            <a:r>
              <a:rPr lang="uk-UA" sz="2400" b="1" dirty="0">
                <a:ea typeface="+mn-lt"/>
                <a:cs typeface="+mn-lt"/>
              </a:rPr>
              <a:t>: </a:t>
            </a:r>
            <a:endParaRPr lang="uk-UA" sz="2400" b="1" dirty="0">
              <a:solidFill>
                <a:srgbClr val="FFFFFF">
                  <a:alpha val="58000"/>
                </a:srgbClr>
              </a:solidFill>
              <a:ea typeface="+mn-lt"/>
              <a:cs typeface="+mn-lt"/>
            </a:endParaRPr>
          </a:p>
          <a:p>
            <a:r>
              <a:rPr lang="uk-UA" sz="2400" b="1" dirty="0" err="1">
                <a:ea typeface="+mn-lt"/>
                <a:cs typeface="+mn-lt"/>
              </a:rPr>
              <a:t>They</a:t>
            </a:r>
            <a:r>
              <a:rPr lang="uk-UA" sz="2400" b="1" dirty="0">
                <a:ea typeface="+mn-lt"/>
                <a:cs typeface="+mn-lt"/>
              </a:rPr>
              <a:t> </a:t>
            </a:r>
            <a:r>
              <a:rPr lang="uk-UA" sz="2400" b="1" dirty="0" err="1">
                <a:ea typeface="+mn-lt"/>
                <a:cs typeface="+mn-lt"/>
              </a:rPr>
              <a:t>study</a:t>
            </a:r>
            <a:r>
              <a:rPr lang="uk-UA" sz="2400" b="1" dirty="0">
                <a:ea typeface="+mn-lt"/>
                <a:cs typeface="+mn-lt"/>
              </a:rPr>
              <a:t> </a:t>
            </a:r>
            <a:r>
              <a:rPr lang="uk-UA" sz="2400" b="1" dirty="0" err="1">
                <a:ea typeface="+mn-lt"/>
                <a:cs typeface="+mn-lt"/>
              </a:rPr>
              <a:t>at</a:t>
            </a:r>
            <a:r>
              <a:rPr lang="uk-UA" sz="2400" b="1" dirty="0">
                <a:ea typeface="+mn-lt"/>
                <a:cs typeface="+mn-lt"/>
              </a:rPr>
              <a:t> </a:t>
            </a:r>
            <a:r>
              <a:rPr lang="uk-UA" sz="2400" b="1" dirty="0" err="1">
                <a:ea typeface="+mn-lt"/>
                <a:cs typeface="+mn-lt"/>
              </a:rPr>
              <a:t>home</a:t>
            </a:r>
            <a:r>
              <a:rPr lang="uk-UA" sz="2400" b="1" dirty="0">
                <a:ea typeface="+mn-lt"/>
                <a:cs typeface="+mn-lt"/>
              </a:rPr>
              <a:t>, </a:t>
            </a:r>
            <a:r>
              <a:rPr lang="uk-UA" sz="2400" b="1" dirty="0" err="1">
                <a:ea typeface="+mn-lt"/>
                <a:cs typeface="+mn-lt"/>
              </a:rPr>
              <a:t>but</a:t>
            </a:r>
            <a:r>
              <a:rPr lang="uk-UA" sz="2400" b="1" dirty="0">
                <a:ea typeface="+mn-lt"/>
                <a:cs typeface="+mn-lt"/>
              </a:rPr>
              <a:t> </a:t>
            </a:r>
            <a:r>
              <a:rPr lang="uk-UA" sz="2400" b="1" dirty="0" err="1">
                <a:ea typeface="+mn-lt"/>
                <a:cs typeface="+mn-lt"/>
              </a:rPr>
              <a:t>still</a:t>
            </a:r>
            <a:r>
              <a:rPr lang="uk-UA" sz="2400" b="1" dirty="0">
                <a:ea typeface="+mn-lt"/>
                <a:cs typeface="+mn-lt"/>
              </a:rPr>
              <a:t> </a:t>
            </a:r>
            <a:r>
              <a:rPr lang="uk-UA" sz="2400" b="1" dirty="0" err="1">
                <a:ea typeface="+mn-lt"/>
                <a:cs typeface="+mn-lt"/>
              </a:rPr>
              <a:t>have</a:t>
            </a:r>
            <a:r>
              <a:rPr lang="uk-UA" sz="2400" b="1" dirty="0">
                <a:ea typeface="+mn-lt"/>
                <a:cs typeface="+mn-lt"/>
              </a:rPr>
              <a:t> </a:t>
            </a:r>
            <a:r>
              <a:rPr lang="uk-UA" sz="2400" b="1" dirty="0" err="1">
                <a:ea typeface="+mn-lt"/>
                <a:cs typeface="+mn-lt"/>
              </a:rPr>
              <a:t>to</a:t>
            </a:r>
            <a:r>
              <a:rPr lang="uk-UA" sz="2400" b="1" dirty="0">
                <a:ea typeface="+mn-lt"/>
                <a:cs typeface="+mn-lt"/>
              </a:rPr>
              <a:t> </a:t>
            </a:r>
            <a:r>
              <a:rPr lang="uk-UA" sz="2400" b="1" dirty="0" err="1">
                <a:ea typeface="+mn-lt"/>
                <a:cs typeface="+mn-lt"/>
              </a:rPr>
              <a:t>follow</a:t>
            </a:r>
            <a:r>
              <a:rPr lang="uk-UA" sz="2400" b="1" dirty="0">
                <a:ea typeface="+mn-lt"/>
                <a:cs typeface="+mn-lt"/>
              </a:rPr>
              <a:t> </a:t>
            </a:r>
            <a:r>
              <a:rPr lang="uk-UA" sz="2400" b="1" dirty="0" err="1">
                <a:ea typeface="+mn-lt"/>
                <a:cs typeface="+mn-lt"/>
              </a:rPr>
              <a:t>the</a:t>
            </a:r>
            <a:r>
              <a:rPr lang="en-US" sz="2400" b="1" dirty="0">
                <a:solidFill>
                  <a:srgbClr val="4D5156"/>
                </a:solidFill>
                <a:latin typeface="arial" panose="020B0604020202020204" pitchFamily="34" charset="0"/>
                <a:ea typeface="+mn-lt"/>
                <a:cs typeface="+mn-lt"/>
              </a:rPr>
              <a:t> </a:t>
            </a:r>
            <a:r>
              <a:rPr lang="en-US" sz="2400" b="1" i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program of studies</a:t>
            </a:r>
            <a:endParaRPr lang="uk-UA" sz="2400" b="1" dirty="0">
              <a:solidFill>
                <a:schemeClr val="accent3">
                  <a:lumMod val="60000"/>
                  <a:lumOff val="40000"/>
                </a:schemeClr>
              </a:solidFill>
              <a:ea typeface="+mn-lt"/>
              <a:cs typeface="+mn-lt"/>
            </a:endParaRPr>
          </a:p>
          <a:p>
            <a:pPr marL="0" indent="0">
              <a:lnSpc>
                <a:spcPct val="110000"/>
              </a:lnSpc>
              <a:buNone/>
            </a:pPr>
            <a:endParaRPr lang="uk-UA" sz="2400" b="1" dirty="0">
              <a:solidFill>
                <a:srgbClr val="FFFFFF">
                  <a:alpha val="58000"/>
                </a:srgbClr>
              </a:solidFill>
            </a:endParaRPr>
          </a:p>
        </p:txBody>
      </p:sp>
      <p:pic>
        <p:nvPicPr>
          <p:cNvPr id="4" name="Рисунок 4" descr="Зображення, що містить текст, обідній стіл&#10;&#10;Опис створено автоматично">
            <a:extLst>
              <a:ext uri="{FF2B5EF4-FFF2-40B4-BE49-F238E27FC236}">
                <a16:creationId xmlns:a16="http://schemas.microsoft.com/office/drawing/2014/main" xmlns="" id="{684DEA0C-1637-9533-616D-6DDD3C4B62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647"/>
          <a:stretch/>
        </p:blipFill>
        <p:spPr>
          <a:xfrm>
            <a:off x="6288276" y="10"/>
            <a:ext cx="5903725" cy="3427190"/>
          </a:xfrm>
          <a:custGeom>
            <a:avLst/>
            <a:gdLst/>
            <a:ahLst/>
            <a:cxnLst/>
            <a:rect l="l" t="t" r="r" b="b"/>
            <a:pathLst>
              <a:path w="5903725" h="3427200">
                <a:moveTo>
                  <a:pt x="17547" y="0"/>
                </a:moveTo>
                <a:lnTo>
                  <a:pt x="5903725" y="0"/>
                </a:lnTo>
                <a:lnTo>
                  <a:pt x="5903725" y="3427200"/>
                </a:lnTo>
                <a:lnTo>
                  <a:pt x="41642" y="3427200"/>
                </a:lnTo>
                <a:lnTo>
                  <a:pt x="34002" y="3033799"/>
                </a:lnTo>
                <a:cubicBezTo>
                  <a:pt x="8141" y="1703374"/>
                  <a:pt x="-15687" y="415221"/>
                  <a:pt x="13203" y="42009"/>
                </a:cubicBezTo>
                <a:close/>
              </a:path>
            </a:pathLst>
          </a:custGeom>
        </p:spPr>
      </p:pic>
      <p:pic>
        <p:nvPicPr>
          <p:cNvPr id="5" name="Рисунок 5" descr="Зображення, що містить особа, трава, група, позує&#10;&#10;Опис створено автоматично">
            <a:extLst>
              <a:ext uri="{FF2B5EF4-FFF2-40B4-BE49-F238E27FC236}">
                <a16:creationId xmlns:a16="http://schemas.microsoft.com/office/drawing/2014/main" xmlns="" id="{A5E5B748-F2D0-F74F-4CB9-089CEDA919C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434" r="-2" b="13702"/>
          <a:stretch/>
        </p:blipFill>
        <p:spPr>
          <a:xfrm>
            <a:off x="6329918" y="3427200"/>
            <a:ext cx="5862082" cy="3430800"/>
          </a:xfrm>
          <a:custGeom>
            <a:avLst/>
            <a:gdLst/>
            <a:ahLst/>
            <a:cxnLst/>
            <a:rect l="l" t="t" r="r" b="b"/>
            <a:pathLst>
              <a:path w="5862082" h="3430800">
                <a:moveTo>
                  <a:pt x="0" y="0"/>
                </a:moveTo>
                <a:lnTo>
                  <a:pt x="5862082" y="0"/>
                </a:lnTo>
                <a:lnTo>
                  <a:pt x="5862082" y="3430800"/>
                </a:lnTo>
                <a:lnTo>
                  <a:pt x="15574" y="3430800"/>
                </a:lnTo>
                <a:lnTo>
                  <a:pt x="15542" y="3272467"/>
                </a:lnTo>
                <a:cubicBezTo>
                  <a:pt x="16280" y="3099651"/>
                  <a:pt x="19396" y="2957011"/>
                  <a:pt x="25362" y="2852016"/>
                </a:cubicBezTo>
                <a:cubicBezTo>
                  <a:pt x="43523" y="2377506"/>
                  <a:pt x="24435" y="1267222"/>
                  <a:pt x="2054" y="10578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6880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xmlns="" id="{4C38F0AE-660A-47F0-8626-BCA791FC51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xmlns="" id="{110993A2-6628-4B47-A888-19FCE1A19D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53E432-9580-CC35-C963-2D7E02E87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1"/>
            <a:ext cx="3095626" cy="1477328"/>
          </a:xfrm>
        </p:spPr>
        <p:txBody>
          <a:bodyPr>
            <a:normAutofit fontScale="90000"/>
          </a:bodyPr>
          <a:lstStyle/>
          <a:p>
            <a:r>
              <a:rPr lang="uk-UA" sz="6000" dirty="0" err="1">
                <a:ea typeface="+mj-lt"/>
                <a:cs typeface="+mj-lt"/>
              </a:rPr>
              <a:t>Pre-School</a:t>
            </a:r>
            <a:endParaRPr lang="uk-UA" sz="6000" dirty="0">
              <a:ea typeface="+mj-lt"/>
              <a:cs typeface="+mj-lt"/>
            </a:endParaRPr>
          </a:p>
          <a:p>
            <a:endParaRPr lang="uk-UA" sz="32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EF11A32F-293C-FBBF-F929-E3C9F34CB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4257" y="897729"/>
            <a:ext cx="6900137" cy="1282513"/>
          </a:xfrm>
        </p:spPr>
        <p:txBody>
          <a:bodyPr vert="horz" lIns="0" tIns="0" rIns="0" bIns="0" rtlCol="0">
            <a:normAutofit lnSpcReduction="10000"/>
          </a:bodyPr>
          <a:lstStyle/>
          <a:p>
            <a:r>
              <a:rPr lang="en-US" sz="3200" dirty="0">
                <a:ea typeface="+mn-lt"/>
                <a:cs typeface="+mn-lt"/>
              </a:rPr>
              <a:t>Children ages 1-4 go to pre-school</a:t>
            </a:r>
            <a:endParaRPr lang="uk-UA" sz="3200" dirty="0">
              <a:ea typeface="+mn-lt"/>
              <a:cs typeface="+mn-lt"/>
            </a:endParaRPr>
          </a:p>
          <a:p>
            <a:r>
              <a:rPr lang="uk-UA" sz="3200" dirty="0" err="1">
                <a:ea typeface="+mn-lt"/>
                <a:cs typeface="+mn-lt"/>
              </a:rPr>
              <a:t>Not</a:t>
            </a:r>
            <a:r>
              <a:rPr lang="uk-UA" sz="3200" dirty="0">
                <a:ea typeface="+mn-lt"/>
                <a:cs typeface="+mn-lt"/>
              </a:rPr>
              <a:t> </a:t>
            </a:r>
            <a:r>
              <a:rPr lang="uk-UA" sz="3200" dirty="0" err="1">
                <a:ea typeface="+mn-lt"/>
                <a:cs typeface="+mn-lt"/>
              </a:rPr>
              <a:t>mandatory</a:t>
            </a:r>
            <a:r>
              <a:rPr lang="uk-UA" sz="3200" dirty="0">
                <a:ea typeface="+mn-lt"/>
                <a:cs typeface="+mn-lt"/>
              </a:rPr>
              <a:t> </a:t>
            </a:r>
          </a:p>
        </p:txBody>
      </p:sp>
      <p:sp useBgFill="1">
        <p:nvSpPr>
          <p:cNvPr id="1037" name="Freeform: Shape 1036">
            <a:extLst>
              <a:ext uri="{FF2B5EF4-FFF2-40B4-BE49-F238E27FC236}">
                <a16:creationId xmlns:a16="http://schemas.microsoft.com/office/drawing/2014/main" xmlns="" id="{C27C1BEB-0B53-40C1-BFC6-73739970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 flipH="1">
            <a:off x="4524373" y="-809624"/>
            <a:ext cx="3143251" cy="12192000"/>
          </a:xfrm>
          <a:custGeom>
            <a:avLst/>
            <a:gdLst>
              <a:gd name="connsiteX0" fmla="*/ 508 w 2932134"/>
              <a:gd name="connsiteY0" fmla="*/ 4431100 h 12192000"/>
              <a:gd name="connsiteX1" fmla="*/ 137030 w 2932134"/>
              <a:gd name="connsiteY1" fmla="*/ 177371 h 12192000"/>
              <a:gd name="connsiteX2" fmla="*/ 145443 w 2932134"/>
              <a:gd name="connsiteY2" fmla="*/ 0 h 12192000"/>
              <a:gd name="connsiteX3" fmla="*/ 2932134 w 2932134"/>
              <a:gd name="connsiteY3" fmla="*/ 0 h 12192000"/>
              <a:gd name="connsiteX4" fmla="*/ 2932133 w 2932134"/>
              <a:gd name="connsiteY4" fmla="*/ 12192000 h 12192000"/>
              <a:gd name="connsiteX5" fmla="*/ 172151 w 2932134"/>
              <a:gd name="connsiteY5" fmla="*/ 12192000 h 12192000"/>
              <a:gd name="connsiteX6" fmla="*/ 169761 w 2932134"/>
              <a:gd name="connsiteY6" fmla="*/ 12180928 h 12192000"/>
              <a:gd name="connsiteX7" fmla="*/ 169761 w 2932134"/>
              <a:gd name="connsiteY7" fmla="*/ 7234593 h 12192000"/>
              <a:gd name="connsiteX8" fmla="*/ 508 w 2932134"/>
              <a:gd name="connsiteY8" fmla="*/ 44311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2134" h="12192000">
                <a:moveTo>
                  <a:pt x="508" y="4431100"/>
                </a:moveTo>
                <a:cubicBezTo>
                  <a:pt x="-7698" y="2846728"/>
                  <a:pt x="85554" y="1238574"/>
                  <a:pt x="137030" y="177371"/>
                </a:cubicBezTo>
                <a:lnTo>
                  <a:pt x="145443" y="0"/>
                </a:lnTo>
                <a:lnTo>
                  <a:pt x="2932134" y="0"/>
                </a:lnTo>
                <a:lnTo>
                  <a:pt x="2932133" y="12192000"/>
                </a:lnTo>
                <a:lnTo>
                  <a:pt x="172151" y="12192000"/>
                </a:lnTo>
                <a:lnTo>
                  <a:pt x="169761" y="12180928"/>
                </a:lnTo>
                <a:cubicBezTo>
                  <a:pt x="169761" y="11800439"/>
                  <a:pt x="169761" y="10278492"/>
                  <a:pt x="169761" y="7234593"/>
                </a:cubicBezTo>
                <a:cubicBezTo>
                  <a:pt x="50398" y="6402277"/>
                  <a:pt x="5637" y="5421334"/>
                  <a:pt x="508" y="4431100"/>
                </a:cubicBez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028" name="Picture 4" descr="Warren NJ Preschool | Warren NJ Child Care | Warren NJ Daycare | Basking  Ridge NJ Preschool | Basking Ridge NJ Child Care | Basking Ridge NJ Daycare  | Watchung NJ Preschool |">
            <a:extLst>
              <a:ext uri="{FF2B5EF4-FFF2-40B4-BE49-F238E27FC236}">
                <a16:creationId xmlns:a16="http://schemas.microsoft.com/office/drawing/2014/main" xmlns="" id="{D4BA0D32-A13A-9296-0C7F-25DBCDB88E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" r="16686" b="2"/>
          <a:stretch/>
        </p:blipFill>
        <p:spPr bwMode="auto">
          <a:xfrm>
            <a:off x="595513" y="2644544"/>
            <a:ext cx="5248396" cy="3245436"/>
          </a:xfrm>
          <a:custGeom>
            <a:avLst/>
            <a:gdLst/>
            <a:ahLst/>
            <a:cxnLst/>
            <a:rect l="l" t="t" r="r" b="b"/>
            <a:pathLst>
              <a:path w="5248396" h="3245436">
                <a:moveTo>
                  <a:pt x="2983219" y="25"/>
                </a:moveTo>
                <a:cubicBezTo>
                  <a:pt x="3804299" y="-1722"/>
                  <a:pt x="4514018" y="90213"/>
                  <a:pt x="4900118" y="514090"/>
                </a:cubicBezTo>
                <a:cubicBezTo>
                  <a:pt x="5508369" y="1182086"/>
                  <a:pt x="5357962" y="3139882"/>
                  <a:pt x="4146352" y="3188354"/>
                </a:cubicBezTo>
                <a:cubicBezTo>
                  <a:pt x="3699712" y="3250178"/>
                  <a:pt x="3631930" y="3248995"/>
                  <a:pt x="3254286" y="3242404"/>
                </a:cubicBezTo>
                <a:cubicBezTo>
                  <a:pt x="2595831" y="3230910"/>
                  <a:pt x="2304986" y="3245916"/>
                  <a:pt x="1704630" y="3235437"/>
                </a:cubicBezTo>
                <a:cubicBezTo>
                  <a:pt x="-513335" y="3226512"/>
                  <a:pt x="-526880" y="118118"/>
                  <a:pt x="1430854" y="52881"/>
                </a:cubicBezTo>
                <a:cubicBezTo>
                  <a:pt x="1957833" y="35846"/>
                  <a:pt x="2490571" y="1073"/>
                  <a:pt x="2983219" y="2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he Top 12 Preschool Franchise Businesses in USA for 2022 | Topfranchise.com">
            <a:extLst>
              <a:ext uri="{FF2B5EF4-FFF2-40B4-BE49-F238E27FC236}">
                <a16:creationId xmlns:a16="http://schemas.microsoft.com/office/drawing/2014/main" xmlns="" id="{42E07367-E36B-4100-1CB6-68E0E64AA8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503"/>
          <a:stretch/>
        </p:blipFill>
        <p:spPr bwMode="auto">
          <a:xfrm>
            <a:off x="6189964" y="2691745"/>
            <a:ext cx="5337945" cy="3250163"/>
          </a:xfrm>
          <a:custGeom>
            <a:avLst/>
            <a:gdLst/>
            <a:ahLst/>
            <a:cxnLst/>
            <a:rect l="l" t="t" r="r" b="b"/>
            <a:pathLst>
              <a:path w="5337945" h="3250163">
                <a:moveTo>
                  <a:pt x="1917442" y="13"/>
                </a:moveTo>
                <a:cubicBezTo>
                  <a:pt x="2496512" y="346"/>
                  <a:pt x="3762377" y="7612"/>
                  <a:pt x="3896424" y="21471"/>
                </a:cubicBezTo>
                <a:cubicBezTo>
                  <a:pt x="4061405" y="38529"/>
                  <a:pt x="4683810" y="177196"/>
                  <a:pt x="4892573" y="482583"/>
                </a:cubicBezTo>
                <a:cubicBezTo>
                  <a:pt x="5089738" y="678517"/>
                  <a:pt x="5330512" y="1152814"/>
                  <a:pt x="5337644" y="1561409"/>
                </a:cubicBezTo>
                <a:cubicBezTo>
                  <a:pt x="5348255" y="2169318"/>
                  <a:pt x="5076281" y="2682471"/>
                  <a:pt x="4981700" y="2813716"/>
                </a:cubicBezTo>
                <a:cubicBezTo>
                  <a:pt x="4887118" y="2944961"/>
                  <a:pt x="4445989" y="3201880"/>
                  <a:pt x="3952089" y="3210501"/>
                </a:cubicBezTo>
                <a:cubicBezTo>
                  <a:pt x="3661560" y="3215572"/>
                  <a:pt x="2044455" y="3253767"/>
                  <a:pt x="1695646" y="3249887"/>
                </a:cubicBezTo>
                <a:cubicBezTo>
                  <a:pt x="1356521" y="3245838"/>
                  <a:pt x="657338" y="3148386"/>
                  <a:pt x="450488" y="2952621"/>
                </a:cubicBezTo>
                <a:cubicBezTo>
                  <a:pt x="154566" y="2648755"/>
                  <a:pt x="12724" y="2292356"/>
                  <a:pt x="199" y="1574824"/>
                </a:cubicBezTo>
                <a:cubicBezTo>
                  <a:pt x="-5019" y="1275853"/>
                  <a:pt x="92114" y="735845"/>
                  <a:pt x="377425" y="431802"/>
                </a:cubicBezTo>
                <a:cubicBezTo>
                  <a:pt x="672246" y="117624"/>
                  <a:pt x="1154722" y="9515"/>
                  <a:pt x="1648622" y="894"/>
                </a:cubicBezTo>
                <a:cubicBezTo>
                  <a:pt x="1686754" y="228"/>
                  <a:pt x="1783810" y="-64"/>
                  <a:pt x="1917442" y="1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80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1" name="Rectangle 3080">
            <a:extLst>
              <a:ext uri="{FF2B5EF4-FFF2-40B4-BE49-F238E27FC236}">
                <a16:creationId xmlns:a16="http://schemas.microsoft.com/office/drawing/2014/main" xmlns="" id="{35A7E019-CB6B-4722-A3E6-A9C72AC774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Rectangle 3082">
            <a:extLst>
              <a:ext uri="{FF2B5EF4-FFF2-40B4-BE49-F238E27FC236}">
                <a16:creationId xmlns:a16="http://schemas.microsoft.com/office/drawing/2014/main" xmlns="" id="{C2F4FC39-1ACF-4ED9-8F0E-C9837184B5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37059E-0B5E-7B6D-48A1-A459A1B39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1200" y="619200"/>
            <a:ext cx="6923812" cy="1477328"/>
          </a:xfrm>
        </p:spPr>
        <p:txBody>
          <a:bodyPr wrap="square" anchor="ctr">
            <a:normAutofit/>
          </a:bodyPr>
          <a:lstStyle/>
          <a:p>
            <a:r>
              <a:rPr lang="uk-UA" sz="6000" dirty="0" err="1">
                <a:ea typeface="+mj-lt"/>
                <a:cs typeface="+mj-lt"/>
              </a:rPr>
              <a:t>Kindergarten</a:t>
            </a:r>
            <a:endParaRPr lang="uk-UA" sz="3200" dirty="0"/>
          </a:p>
        </p:txBody>
      </p:sp>
      <p:pic>
        <p:nvPicPr>
          <p:cNvPr id="3076" name="Picture 4" descr="Kindergarten-Tag - National Kindergarten Day USA - 21. April 2022">
            <a:extLst>
              <a:ext uri="{FF2B5EF4-FFF2-40B4-BE49-F238E27FC236}">
                <a16:creationId xmlns:a16="http://schemas.microsoft.com/office/drawing/2014/main" xmlns="" id="{AD2B8415-63EF-A506-28B4-BF6847A673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2" r="12772" b="2"/>
          <a:stretch/>
        </p:blipFill>
        <p:spPr bwMode="auto">
          <a:xfrm>
            <a:off x="4" y="5"/>
            <a:ext cx="3813557" cy="3249613"/>
          </a:xfrm>
          <a:custGeom>
            <a:avLst/>
            <a:gdLst/>
            <a:ahLst/>
            <a:cxnLst/>
            <a:rect l="l" t="t" r="r" b="b"/>
            <a:pathLst>
              <a:path w="3008928" h="3249613">
                <a:moveTo>
                  <a:pt x="0" y="0"/>
                </a:moveTo>
                <a:lnTo>
                  <a:pt x="3004565" y="0"/>
                </a:lnTo>
                <a:lnTo>
                  <a:pt x="3004599" y="3068"/>
                </a:lnTo>
                <a:cubicBezTo>
                  <a:pt x="3012646" y="873735"/>
                  <a:pt x="3000173" y="2260308"/>
                  <a:pt x="3007918" y="3158934"/>
                </a:cubicBezTo>
                <a:lnTo>
                  <a:pt x="3008928" y="3249613"/>
                </a:lnTo>
                <a:lnTo>
                  <a:pt x="0" y="324961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C6EFB46B-5623-96E0-0E6B-45F029C0E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1200" y="2541600"/>
            <a:ext cx="6923813" cy="3216273"/>
          </a:xfrm>
        </p:spPr>
        <p:txBody>
          <a:bodyPr vert="horz" lIns="0" tIns="0" rIns="0" bIns="0" rtlCol="0">
            <a:normAutofit/>
          </a:bodyPr>
          <a:lstStyle/>
          <a:p>
            <a:r>
              <a:rPr lang="uk-UA" sz="2800" dirty="0" err="1">
                <a:ea typeface="+mn-lt"/>
                <a:cs typeface="+mn-lt"/>
              </a:rPr>
              <a:t>Ages</a:t>
            </a:r>
            <a:r>
              <a:rPr lang="uk-UA" sz="2800" dirty="0">
                <a:ea typeface="+mn-lt"/>
                <a:cs typeface="+mn-lt"/>
              </a:rPr>
              <a:t> 5-6 </a:t>
            </a:r>
          </a:p>
          <a:p>
            <a:r>
              <a:rPr lang="uk-UA" sz="2800" dirty="0" err="1">
                <a:ea typeface="+mn-lt"/>
                <a:cs typeface="+mn-lt"/>
              </a:rPr>
              <a:t>First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year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of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school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that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is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mandatory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for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all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children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living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in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the</a:t>
            </a:r>
            <a:r>
              <a:rPr lang="uk-UA" sz="2800" dirty="0">
                <a:ea typeface="+mn-lt"/>
                <a:cs typeface="+mn-lt"/>
              </a:rPr>
              <a:t> US</a:t>
            </a:r>
            <a:r>
              <a:rPr lang="en-US" sz="2800" dirty="0">
                <a:ea typeface="+mn-lt"/>
                <a:cs typeface="+mn-lt"/>
              </a:rPr>
              <a:t>A</a:t>
            </a:r>
            <a:r>
              <a:rPr lang="uk-UA" sz="2800" dirty="0">
                <a:ea typeface="+mn-lt"/>
                <a:cs typeface="+mn-lt"/>
              </a:rPr>
              <a:t>. </a:t>
            </a:r>
            <a:endParaRPr lang="uk-UA" sz="2800" dirty="0"/>
          </a:p>
        </p:txBody>
      </p:sp>
      <p:pic>
        <p:nvPicPr>
          <p:cNvPr id="3074" name="Picture 2" descr="Why is kindergarten called kindergarten? - Early Childhood Development">
            <a:extLst>
              <a:ext uri="{FF2B5EF4-FFF2-40B4-BE49-F238E27FC236}">
                <a16:creationId xmlns:a16="http://schemas.microsoft.com/office/drawing/2014/main" xmlns="" id="{13447EB8-DCE3-76DC-7613-7E33347102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75" r="18746"/>
          <a:stretch/>
        </p:blipFill>
        <p:spPr bwMode="auto">
          <a:xfrm>
            <a:off x="-3" y="3249608"/>
            <a:ext cx="3854210" cy="3608388"/>
          </a:xfrm>
          <a:custGeom>
            <a:avLst/>
            <a:gdLst/>
            <a:ahLst/>
            <a:cxnLst/>
            <a:rect l="l" t="t" r="r" b="b"/>
            <a:pathLst>
              <a:path w="3041003" h="3608388">
                <a:moveTo>
                  <a:pt x="0" y="3608388"/>
                </a:moveTo>
                <a:lnTo>
                  <a:pt x="3008928" y="3608388"/>
                </a:lnTo>
                <a:lnTo>
                  <a:pt x="3010299" y="3485156"/>
                </a:lnTo>
                <a:cubicBezTo>
                  <a:pt x="3013149" y="3282573"/>
                  <a:pt x="3017474" y="3115716"/>
                  <a:pt x="3023912" y="3000268"/>
                </a:cubicBezTo>
                <a:cubicBezTo>
                  <a:pt x="3054432" y="2589788"/>
                  <a:pt x="3039172" y="1392554"/>
                  <a:pt x="3016282" y="240930"/>
                </a:cubicBezTo>
                <a:lnTo>
                  <a:pt x="3011292" y="0"/>
                </a:lnTo>
                <a:lnTo>
                  <a:pt x="0" y="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59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5BFEED-6319-5D40-B8D7-65086DE9A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08" y="619200"/>
            <a:ext cx="7472817" cy="1477328"/>
          </a:xfrm>
        </p:spPr>
        <p:txBody>
          <a:bodyPr>
            <a:normAutofit fontScale="90000"/>
          </a:bodyPr>
          <a:lstStyle/>
          <a:p>
            <a:r>
              <a:rPr lang="uk-UA" sz="7300" dirty="0" err="1">
                <a:ea typeface="+mj-lt"/>
                <a:cs typeface="+mj-lt"/>
              </a:rPr>
              <a:t>Elementary</a:t>
            </a:r>
            <a:r>
              <a:rPr lang="uk-UA" sz="7300" dirty="0">
                <a:ea typeface="+mj-lt"/>
                <a:cs typeface="+mj-lt"/>
              </a:rPr>
              <a:t> </a:t>
            </a:r>
            <a:r>
              <a:rPr lang="uk-UA" sz="7300" dirty="0" err="1">
                <a:ea typeface="+mj-lt"/>
                <a:cs typeface="+mj-lt"/>
              </a:rPr>
              <a:t>School</a:t>
            </a:r>
            <a:r>
              <a:rPr lang="uk-UA" sz="7300" dirty="0">
                <a:ea typeface="+mj-lt"/>
                <a:cs typeface="+mj-lt"/>
              </a:rPr>
              <a:t>/ </a:t>
            </a:r>
            <a:r>
              <a:rPr lang="uk-UA" sz="7300" dirty="0" err="1">
                <a:ea typeface="+mj-lt"/>
                <a:cs typeface="+mj-lt"/>
              </a:rPr>
              <a:t>Primary</a:t>
            </a:r>
            <a:r>
              <a:rPr lang="uk-UA" sz="7300" dirty="0">
                <a:ea typeface="+mj-lt"/>
                <a:cs typeface="+mj-lt"/>
              </a:rPr>
              <a:t> </a:t>
            </a:r>
            <a:r>
              <a:rPr lang="uk-UA" sz="7300" dirty="0" err="1">
                <a:ea typeface="+mj-lt"/>
                <a:cs typeface="+mj-lt"/>
              </a:rPr>
              <a:t>School</a:t>
            </a:r>
          </a:p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B9684BE0-284A-CCC0-B4B5-895B75EA9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1" y="2541600"/>
            <a:ext cx="6799480" cy="3227375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uk-UA" sz="2800" dirty="0" err="1">
                <a:ea typeface="+mn-lt"/>
                <a:cs typeface="+mn-lt"/>
              </a:rPr>
              <a:t>Grades</a:t>
            </a:r>
            <a:r>
              <a:rPr lang="uk-UA" sz="2800" dirty="0">
                <a:ea typeface="+mn-lt"/>
                <a:cs typeface="+mn-lt"/>
              </a:rPr>
              <a:t> 1-5 </a:t>
            </a:r>
            <a:endParaRPr lang="uk-UA" sz="2800" dirty="0"/>
          </a:p>
          <a:p>
            <a:r>
              <a:rPr lang="uk-UA" sz="2800" dirty="0">
                <a:ea typeface="+mn-lt"/>
                <a:cs typeface="+mn-lt"/>
              </a:rPr>
              <a:t>1 </a:t>
            </a:r>
            <a:r>
              <a:rPr lang="uk-UA" sz="2800" dirty="0" err="1">
                <a:ea typeface="+mn-lt"/>
                <a:cs typeface="+mn-lt"/>
              </a:rPr>
              <a:t>st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year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of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primary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school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is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technically</a:t>
            </a:r>
            <a:r>
              <a:rPr lang="uk-UA" sz="2800" dirty="0">
                <a:ea typeface="+mn-lt"/>
                <a:cs typeface="+mn-lt"/>
              </a:rPr>
              <a:t>  </a:t>
            </a:r>
            <a:endParaRPr lang="en-US" sz="2800" dirty="0">
              <a:ea typeface="+mn-lt"/>
              <a:cs typeface="+mn-lt"/>
            </a:endParaRPr>
          </a:p>
          <a:p>
            <a:r>
              <a:rPr lang="uk-UA" sz="2800" dirty="0">
                <a:ea typeface="+mn-lt"/>
                <a:cs typeface="+mn-lt"/>
              </a:rPr>
              <a:t>2 </a:t>
            </a:r>
            <a:r>
              <a:rPr lang="uk-UA" sz="2800" dirty="0" err="1">
                <a:ea typeface="+mn-lt"/>
                <a:cs typeface="+mn-lt"/>
              </a:rPr>
              <a:t>nd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year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of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education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but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we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call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it</a:t>
            </a:r>
            <a:r>
              <a:rPr lang="uk-UA" sz="2800" dirty="0">
                <a:ea typeface="+mn-lt"/>
                <a:cs typeface="+mn-lt"/>
              </a:rPr>
              <a:t> 1 </a:t>
            </a:r>
            <a:r>
              <a:rPr lang="uk-UA" sz="2800" dirty="0" err="1">
                <a:ea typeface="+mn-lt"/>
                <a:cs typeface="+mn-lt"/>
              </a:rPr>
              <a:t>st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grade</a:t>
            </a:r>
            <a:r>
              <a:rPr lang="uk-UA" sz="2800" dirty="0">
                <a:ea typeface="+mn-lt"/>
                <a:cs typeface="+mn-lt"/>
              </a:rPr>
              <a:t>. </a:t>
            </a:r>
            <a:endParaRPr lang="uk-UA" sz="2800" dirty="0">
              <a:solidFill>
                <a:srgbClr val="FFFFFF">
                  <a:alpha val="58000"/>
                </a:srgbClr>
              </a:solidFill>
              <a:ea typeface="+mn-lt"/>
              <a:cs typeface="+mn-lt"/>
            </a:endParaRPr>
          </a:p>
          <a:p>
            <a:r>
              <a:rPr lang="uk-UA" sz="2800" dirty="0" err="1">
                <a:ea typeface="+mn-lt"/>
                <a:cs typeface="+mn-lt"/>
              </a:rPr>
              <a:t>School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schedules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are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set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for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students</a:t>
            </a:r>
            <a:r>
              <a:rPr lang="uk-UA" sz="2800" dirty="0">
                <a:ea typeface="+mn-lt"/>
                <a:cs typeface="+mn-lt"/>
              </a:rPr>
              <a:t>. </a:t>
            </a:r>
            <a:endParaRPr lang="uk-UA" sz="2800" dirty="0">
              <a:solidFill>
                <a:srgbClr val="FFFFFF">
                  <a:alpha val="58000"/>
                </a:srgbClr>
              </a:solidFill>
            </a:endParaRPr>
          </a:p>
        </p:txBody>
      </p:sp>
      <p:pic>
        <p:nvPicPr>
          <p:cNvPr id="4102" name="Picture 6" descr="Primary school - Wikipedia">
            <a:extLst>
              <a:ext uri="{FF2B5EF4-FFF2-40B4-BE49-F238E27FC236}">
                <a16:creationId xmlns:a16="http://schemas.microsoft.com/office/drawing/2014/main" xmlns="" id="{44E38ABC-B1A2-5A3E-2A2B-23CAFAF65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525" y="3086119"/>
            <a:ext cx="4409569" cy="3307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Elementary school vs primary school: what is the difference between both? -  Problems and Solutions Of Modern Education">
            <a:extLst>
              <a:ext uri="{FF2B5EF4-FFF2-40B4-BE49-F238E27FC236}">
                <a16:creationId xmlns:a16="http://schemas.microsoft.com/office/drawing/2014/main" xmlns="" id="{99EA9B51-88F2-DF76-3403-E7A278A3C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769" y="51701"/>
            <a:ext cx="4409569" cy="293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0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33" name="Rectangle 5132">
            <a:extLst>
              <a:ext uri="{FF2B5EF4-FFF2-40B4-BE49-F238E27FC236}">
                <a16:creationId xmlns:a16="http://schemas.microsoft.com/office/drawing/2014/main" xmlns="" id="{F1B9A678-5BF8-4D7A-85C3-B004982C04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E4DBCF-8059-ABC2-FD45-77033EB52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20" y="619200"/>
            <a:ext cx="4991961" cy="1477328"/>
          </a:xfrm>
        </p:spPr>
        <p:txBody>
          <a:bodyPr wrap="square" anchor="ctr">
            <a:normAutofit/>
          </a:bodyPr>
          <a:lstStyle/>
          <a:p>
            <a:pPr algn="ctr"/>
            <a:r>
              <a:rPr lang="uk-UA" dirty="0" err="1">
                <a:ea typeface="+mj-lt"/>
                <a:cs typeface="+mj-lt"/>
              </a:rPr>
              <a:t>Junior</a:t>
            </a:r>
            <a:r>
              <a:rPr lang="uk-UA" dirty="0">
                <a:ea typeface="+mj-lt"/>
                <a:cs typeface="+mj-lt"/>
              </a:rPr>
              <a:t> </a:t>
            </a:r>
            <a:r>
              <a:rPr lang="uk-UA" dirty="0" err="1">
                <a:ea typeface="+mj-lt"/>
                <a:cs typeface="+mj-lt"/>
              </a:rPr>
              <a:t>High</a:t>
            </a:r>
            <a:r>
              <a:rPr lang="uk-UA" dirty="0">
                <a:ea typeface="+mj-lt"/>
                <a:cs typeface="+mj-lt"/>
              </a:rPr>
              <a:t>/ </a:t>
            </a:r>
            <a:r>
              <a:rPr lang="uk-UA" dirty="0" err="1">
                <a:ea typeface="+mj-lt"/>
                <a:cs typeface="+mj-lt"/>
              </a:rPr>
              <a:t>Middle</a:t>
            </a:r>
            <a:r>
              <a:rPr lang="uk-UA" dirty="0">
                <a:ea typeface="+mj-lt"/>
                <a:cs typeface="+mj-lt"/>
              </a:rPr>
              <a:t> </a:t>
            </a:r>
            <a:r>
              <a:rPr lang="uk-UA" dirty="0" err="1">
                <a:ea typeface="+mj-lt"/>
                <a:cs typeface="+mj-lt"/>
              </a:rPr>
              <a:t>School</a:t>
            </a:r>
            <a:endParaRPr lang="uk-UA" dirty="0">
              <a:ea typeface="+mj-lt"/>
              <a:cs typeface="+mj-lt"/>
            </a:endParaRPr>
          </a:p>
          <a:p>
            <a:pPr algn="ctr"/>
            <a:endParaRPr lang="uk-UA" sz="32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496B099B-DD1C-D676-9D35-A231E81F3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4487" y="1822662"/>
            <a:ext cx="6264612" cy="3216273"/>
          </a:xfrm>
        </p:spPr>
        <p:txBody>
          <a:bodyPr vert="horz" lIns="0" tIns="0" rIns="0" bIns="0" rtlCol="0">
            <a:normAutofit/>
          </a:bodyPr>
          <a:lstStyle/>
          <a:p>
            <a:r>
              <a:rPr lang="uk-UA" sz="2800" dirty="0" err="1">
                <a:ea typeface="+mn-lt"/>
                <a:cs typeface="+mn-lt"/>
              </a:rPr>
              <a:t>Grades</a:t>
            </a:r>
            <a:r>
              <a:rPr lang="uk-UA" sz="2800" dirty="0">
                <a:ea typeface="+mn-lt"/>
                <a:cs typeface="+mn-lt"/>
              </a:rPr>
              <a:t> 6-8 </a:t>
            </a:r>
          </a:p>
          <a:p>
            <a:r>
              <a:rPr lang="uk-UA" sz="2800" dirty="0" err="1">
                <a:ea typeface="+mn-lt"/>
                <a:cs typeface="+mn-lt"/>
              </a:rPr>
              <a:t>Students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start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to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pick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elective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classes</a:t>
            </a:r>
            <a:r>
              <a:rPr lang="uk-UA" sz="2800" dirty="0">
                <a:ea typeface="+mn-lt"/>
                <a:cs typeface="+mn-lt"/>
              </a:rPr>
              <a:t>. </a:t>
            </a:r>
            <a:endParaRPr lang="uk-UA" sz="2800" dirty="0" err="1">
              <a:ea typeface="+mn-lt"/>
              <a:cs typeface="+mn-lt"/>
            </a:endParaRPr>
          </a:p>
          <a:p>
            <a:r>
              <a:rPr lang="uk-UA" sz="2800" dirty="0" err="1">
                <a:ea typeface="+mn-lt"/>
                <a:cs typeface="+mn-lt"/>
              </a:rPr>
              <a:t>Some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schools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have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sports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teams</a:t>
            </a:r>
            <a:r>
              <a:rPr lang="uk-UA" sz="2800" dirty="0">
                <a:ea typeface="+mn-lt"/>
                <a:cs typeface="+mn-lt"/>
              </a:rPr>
              <a:t>, </a:t>
            </a:r>
            <a:r>
              <a:rPr lang="uk-UA" sz="2800" dirty="0" err="1">
                <a:ea typeface="+mn-lt"/>
                <a:cs typeface="+mn-lt"/>
              </a:rPr>
              <a:t>bands</a:t>
            </a:r>
            <a:r>
              <a:rPr lang="uk-UA" sz="2800" dirty="0">
                <a:ea typeface="+mn-lt"/>
                <a:cs typeface="+mn-lt"/>
              </a:rPr>
              <a:t>, </a:t>
            </a:r>
            <a:r>
              <a:rPr lang="uk-UA" sz="2800" dirty="0" err="1">
                <a:ea typeface="+mn-lt"/>
                <a:cs typeface="+mn-lt"/>
              </a:rPr>
              <a:t>and</a:t>
            </a:r>
            <a:r>
              <a:rPr lang="uk-UA" sz="2800" dirty="0">
                <a:ea typeface="+mn-lt"/>
                <a:cs typeface="+mn-lt"/>
              </a:rPr>
              <a:t> </a:t>
            </a:r>
            <a:r>
              <a:rPr lang="uk-UA" sz="2800" dirty="0" err="1">
                <a:ea typeface="+mn-lt"/>
                <a:cs typeface="+mn-lt"/>
              </a:rPr>
              <a:t>theater</a:t>
            </a:r>
            <a:r>
              <a:rPr lang="uk-UA" sz="2800" dirty="0">
                <a:ea typeface="+mn-lt"/>
                <a:cs typeface="+mn-lt"/>
              </a:rPr>
              <a:t>. </a:t>
            </a:r>
            <a:endParaRPr lang="uk-UA" sz="2800" dirty="0"/>
          </a:p>
        </p:txBody>
      </p:sp>
      <p:pic>
        <p:nvPicPr>
          <p:cNvPr id="5122" name="Picture 2" descr="Dublin High School Cheerleading Wins 1st and Fallon 4th at USA Regionals  Event | OneDublin.org">
            <a:extLst>
              <a:ext uri="{FF2B5EF4-FFF2-40B4-BE49-F238E27FC236}">
                <a16:creationId xmlns:a16="http://schemas.microsoft.com/office/drawing/2014/main" xmlns="" id="{6C22BB92-031F-F76D-1860-34B28705A9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2" b="-3"/>
          <a:stretch/>
        </p:blipFill>
        <p:spPr bwMode="auto">
          <a:xfrm>
            <a:off x="1" y="10"/>
            <a:ext cx="4455466" cy="3430791"/>
          </a:xfrm>
          <a:custGeom>
            <a:avLst/>
            <a:gdLst/>
            <a:ahLst/>
            <a:cxnLst/>
            <a:rect l="l" t="t" r="r" b="b"/>
            <a:pathLst>
              <a:path w="4455466" h="3430801">
                <a:moveTo>
                  <a:pt x="0" y="0"/>
                </a:moveTo>
                <a:lnTo>
                  <a:pt x="4455466" y="0"/>
                </a:lnTo>
                <a:lnTo>
                  <a:pt x="4203348" y="98577"/>
                </a:lnTo>
                <a:cubicBezTo>
                  <a:pt x="4032147" y="174775"/>
                  <a:pt x="3867541" y="268390"/>
                  <a:pt x="3717157" y="385307"/>
                </a:cubicBezTo>
                <a:cubicBezTo>
                  <a:pt x="3209493" y="685318"/>
                  <a:pt x="2760405" y="1430200"/>
                  <a:pt x="2532107" y="1957426"/>
                </a:cubicBezTo>
                <a:cubicBezTo>
                  <a:pt x="2361446" y="2353398"/>
                  <a:pt x="2323850" y="2753091"/>
                  <a:pt x="2331242" y="3153405"/>
                </a:cubicBezTo>
                <a:lnTo>
                  <a:pt x="2344493" y="3430801"/>
                </a:lnTo>
                <a:lnTo>
                  <a:pt x="0" y="3430801"/>
                </a:lnTo>
                <a:lnTo>
                  <a:pt x="0" y="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Middle school band hi-res stock photography and images - Alamy">
            <a:extLst>
              <a:ext uri="{FF2B5EF4-FFF2-40B4-BE49-F238E27FC236}">
                <a16:creationId xmlns:a16="http://schemas.microsoft.com/office/drawing/2014/main" xmlns="" id="{4C5220DB-E44E-3568-4BFA-F39881839F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18" b="1"/>
          <a:stretch/>
        </p:blipFill>
        <p:spPr bwMode="auto">
          <a:xfrm>
            <a:off x="7721853" y="-3"/>
            <a:ext cx="4470148" cy="3430802"/>
          </a:xfrm>
          <a:custGeom>
            <a:avLst/>
            <a:gdLst/>
            <a:ahLst/>
            <a:cxnLst/>
            <a:rect l="l" t="t" r="r" b="b"/>
            <a:pathLst>
              <a:path w="4470148" h="3430802">
                <a:moveTo>
                  <a:pt x="0" y="0"/>
                </a:moveTo>
                <a:lnTo>
                  <a:pt x="4470148" y="0"/>
                </a:lnTo>
                <a:lnTo>
                  <a:pt x="4470148" y="3430802"/>
                </a:lnTo>
                <a:lnTo>
                  <a:pt x="2111527" y="3430802"/>
                </a:lnTo>
                <a:lnTo>
                  <a:pt x="2118815" y="3218505"/>
                </a:lnTo>
                <a:cubicBezTo>
                  <a:pt x="2118815" y="2616276"/>
                  <a:pt x="1984389" y="2014047"/>
                  <a:pt x="1717040" y="1547117"/>
                </a:cubicBezTo>
                <a:cubicBezTo>
                  <a:pt x="1516527" y="1077981"/>
                  <a:pt x="1048665" y="609581"/>
                  <a:pt x="447128" y="208830"/>
                </a:cubicBezTo>
                <a:cubicBezTo>
                  <a:pt x="363394" y="175373"/>
                  <a:pt x="281537" y="136907"/>
                  <a:pt x="199574" y="96981"/>
                </a:cubicBezTo>
                <a:lnTo>
                  <a:pt x="0" y="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Boarding Junior High Schools | American Boarding Schools">
            <a:extLst>
              <a:ext uri="{FF2B5EF4-FFF2-40B4-BE49-F238E27FC236}">
                <a16:creationId xmlns:a16="http://schemas.microsoft.com/office/drawing/2014/main" xmlns="" id="{F90E74E0-061E-DAFB-684B-52D62E852A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" r="12245" b="1"/>
          <a:stretch/>
        </p:blipFill>
        <p:spPr bwMode="auto">
          <a:xfrm>
            <a:off x="-684" y="3430801"/>
            <a:ext cx="4817981" cy="3427189"/>
          </a:xfrm>
          <a:custGeom>
            <a:avLst/>
            <a:gdLst/>
            <a:ahLst/>
            <a:cxnLst/>
            <a:rect l="l" t="t" r="r" b="b"/>
            <a:pathLst>
              <a:path w="4817995" h="3427199">
                <a:moveTo>
                  <a:pt x="0" y="0"/>
                </a:moveTo>
                <a:lnTo>
                  <a:pt x="2344493" y="0"/>
                </a:lnTo>
                <a:lnTo>
                  <a:pt x="2350369" y="123010"/>
                </a:lnTo>
                <a:cubicBezTo>
                  <a:pt x="2387167" y="656854"/>
                  <a:pt x="2484044" y="1192169"/>
                  <a:pt x="2752144" y="1727483"/>
                </a:cubicBezTo>
                <a:cubicBezTo>
                  <a:pt x="3019494" y="2195884"/>
                  <a:pt x="3420519" y="2596634"/>
                  <a:pt x="3955218" y="3020915"/>
                </a:cubicBezTo>
                <a:cubicBezTo>
                  <a:pt x="4155730" y="3171473"/>
                  <a:pt x="4393839" y="3284390"/>
                  <a:pt x="4698057" y="3388209"/>
                </a:cubicBezTo>
                <a:lnTo>
                  <a:pt x="4817995" y="3427199"/>
                </a:lnTo>
                <a:lnTo>
                  <a:pt x="0" y="3427199"/>
                </a:lnTo>
                <a:lnTo>
                  <a:pt x="0" y="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entral Mountain Middle School Football - Team Home Central Mountain  Wildcats Sports">
            <a:extLst>
              <a:ext uri="{FF2B5EF4-FFF2-40B4-BE49-F238E27FC236}">
                <a16:creationId xmlns:a16="http://schemas.microsoft.com/office/drawing/2014/main" xmlns="" id="{6424F051-E2E6-0F47-E846-AB346FEAC8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9" r="3555" b="1"/>
          <a:stretch/>
        </p:blipFill>
        <p:spPr bwMode="auto">
          <a:xfrm>
            <a:off x="7374704" y="3430800"/>
            <a:ext cx="4817297" cy="3427198"/>
          </a:xfrm>
          <a:custGeom>
            <a:avLst/>
            <a:gdLst/>
            <a:ahLst/>
            <a:cxnLst/>
            <a:rect l="l" t="t" r="r" b="b"/>
            <a:pathLst>
              <a:path w="4817297" h="3427198">
                <a:moveTo>
                  <a:pt x="2458676" y="0"/>
                </a:moveTo>
                <a:lnTo>
                  <a:pt x="4817297" y="0"/>
                </a:lnTo>
                <a:lnTo>
                  <a:pt x="4817297" y="3427198"/>
                </a:lnTo>
                <a:lnTo>
                  <a:pt x="0" y="3427198"/>
                </a:lnTo>
                <a:lnTo>
                  <a:pt x="135795" y="3369389"/>
                </a:lnTo>
                <a:cubicBezTo>
                  <a:pt x="263380" y="3309759"/>
                  <a:pt x="393065" y="3238571"/>
                  <a:pt x="526928" y="3154744"/>
                </a:cubicBezTo>
                <a:cubicBezTo>
                  <a:pt x="1128465" y="2798113"/>
                  <a:pt x="1663915" y="2329712"/>
                  <a:pt x="1931265" y="1727483"/>
                </a:cubicBezTo>
                <a:cubicBezTo>
                  <a:pt x="2223678" y="1200533"/>
                  <a:pt x="2413747" y="674146"/>
                  <a:pt x="2456696" y="57681"/>
                </a:cubicBezTo>
                <a:lnTo>
                  <a:pt x="2458676" y="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70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3" name="Rectangle 6152">
            <a:extLst>
              <a:ext uri="{FF2B5EF4-FFF2-40B4-BE49-F238E27FC236}">
                <a16:creationId xmlns:a16="http://schemas.microsoft.com/office/drawing/2014/main" xmlns="" id="{35A7E019-CB6B-4722-A3E6-A9C72AC774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9C9163-A40C-8588-7D12-08A2A1E8F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1200" y="619200"/>
            <a:ext cx="6923812" cy="1477328"/>
          </a:xfrm>
        </p:spPr>
        <p:txBody>
          <a:bodyPr wrap="square" anchor="ctr">
            <a:normAutofit/>
          </a:bodyPr>
          <a:lstStyle/>
          <a:p>
            <a:r>
              <a:rPr lang="uk-UA" sz="5400" dirty="0" err="1">
                <a:ea typeface="+mj-lt"/>
                <a:cs typeface="+mj-lt"/>
              </a:rPr>
              <a:t>Secondary</a:t>
            </a:r>
            <a:r>
              <a:rPr lang="uk-UA" sz="5400" dirty="0">
                <a:ea typeface="+mj-lt"/>
                <a:cs typeface="+mj-lt"/>
              </a:rPr>
              <a:t> </a:t>
            </a:r>
            <a:r>
              <a:rPr lang="uk-UA" sz="5400" dirty="0" err="1">
                <a:ea typeface="+mj-lt"/>
                <a:cs typeface="+mj-lt"/>
              </a:rPr>
              <a:t>School</a:t>
            </a:r>
            <a:r>
              <a:rPr lang="uk-UA" sz="5400" dirty="0">
                <a:ea typeface="+mj-lt"/>
                <a:cs typeface="+mj-lt"/>
              </a:rPr>
              <a:t>/ </a:t>
            </a:r>
            <a:r>
              <a:rPr lang="uk-UA" sz="5400" dirty="0" err="1">
                <a:ea typeface="+mj-lt"/>
                <a:cs typeface="+mj-lt"/>
              </a:rPr>
              <a:t>High</a:t>
            </a:r>
            <a:r>
              <a:rPr lang="uk-UA" sz="5400" dirty="0">
                <a:ea typeface="+mj-lt"/>
                <a:cs typeface="+mj-lt"/>
              </a:rPr>
              <a:t> </a:t>
            </a:r>
            <a:r>
              <a:rPr lang="uk-UA" sz="5400" dirty="0" err="1">
                <a:ea typeface="+mj-lt"/>
                <a:cs typeface="+mj-lt"/>
              </a:rPr>
              <a:t>School</a:t>
            </a:r>
            <a:endParaRPr lang="uk-UA" sz="5400" dirty="0">
              <a:ea typeface="+mj-lt"/>
              <a:cs typeface="+mj-lt"/>
            </a:endParaRPr>
          </a:p>
          <a:p>
            <a:endParaRPr lang="uk-UA" sz="3200" dirty="0"/>
          </a:p>
        </p:txBody>
      </p:sp>
      <p:pic>
        <p:nvPicPr>
          <p:cNvPr id="6146" name="Picture 2" descr="See the 2022 Best Public High Schools | High Schools | US News">
            <a:extLst>
              <a:ext uri="{FF2B5EF4-FFF2-40B4-BE49-F238E27FC236}">
                <a16:creationId xmlns:a16="http://schemas.microsoft.com/office/drawing/2014/main" xmlns="" id="{559EF0B0-1C11-7EFD-79E1-DC5F6CD8AC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2" r="12655" b="-3"/>
          <a:stretch/>
        </p:blipFill>
        <p:spPr bwMode="auto">
          <a:xfrm>
            <a:off x="1" y="-77820"/>
            <a:ext cx="3723096" cy="3249613"/>
          </a:xfrm>
          <a:custGeom>
            <a:avLst/>
            <a:gdLst/>
            <a:ahLst/>
            <a:cxnLst/>
            <a:rect l="l" t="t" r="r" b="b"/>
            <a:pathLst>
              <a:path w="3723096" h="3249613">
                <a:moveTo>
                  <a:pt x="0" y="0"/>
                </a:moveTo>
                <a:lnTo>
                  <a:pt x="3723096" y="0"/>
                </a:lnTo>
                <a:lnTo>
                  <a:pt x="3642306" y="164198"/>
                </a:lnTo>
                <a:cubicBezTo>
                  <a:pt x="3308850" y="912325"/>
                  <a:pt x="3118303" y="1792473"/>
                  <a:pt x="3070666" y="2804643"/>
                </a:cubicBezTo>
                <a:lnTo>
                  <a:pt x="3060418" y="3249613"/>
                </a:lnTo>
                <a:lnTo>
                  <a:pt x="0" y="324961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ere Are the 50 Most Expensive High Schools in America">
            <a:extLst>
              <a:ext uri="{FF2B5EF4-FFF2-40B4-BE49-F238E27FC236}">
                <a16:creationId xmlns:a16="http://schemas.microsoft.com/office/drawing/2014/main" xmlns="" id="{15D7BA64-8169-B923-5951-68E0A088BB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07" r="1908" b="-2"/>
          <a:stretch/>
        </p:blipFill>
        <p:spPr bwMode="auto">
          <a:xfrm>
            <a:off x="2" y="3249615"/>
            <a:ext cx="3877957" cy="3608387"/>
          </a:xfrm>
          <a:custGeom>
            <a:avLst/>
            <a:gdLst/>
            <a:ahLst/>
            <a:cxnLst/>
            <a:rect l="l" t="t" r="r" b="b"/>
            <a:pathLst>
              <a:path w="3877957" h="3608387">
                <a:moveTo>
                  <a:pt x="0" y="0"/>
                </a:moveTo>
                <a:lnTo>
                  <a:pt x="3060417" y="0"/>
                </a:lnTo>
                <a:lnTo>
                  <a:pt x="3058756" y="72117"/>
                </a:lnTo>
                <a:cubicBezTo>
                  <a:pt x="3058756" y="646909"/>
                  <a:pt x="3132497" y="1221699"/>
                  <a:pt x="3279980" y="1911448"/>
                </a:cubicBezTo>
                <a:cubicBezTo>
                  <a:pt x="3418246" y="2400020"/>
                  <a:pt x="3556511" y="2867038"/>
                  <a:pt x="3741441" y="3312500"/>
                </a:cubicBezTo>
                <a:lnTo>
                  <a:pt x="3877957" y="3608387"/>
                </a:lnTo>
                <a:lnTo>
                  <a:pt x="0" y="360838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C5376E64-3016-958F-C8A7-864C83214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7959" y="2033592"/>
            <a:ext cx="6923813" cy="3216273"/>
          </a:xfrm>
        </p:spPr>
        <p:txBody>
          <a:bodyPr vert="horz" lIns="0" tIns="0" rIns="0" bIns="0" rtlCol="0">
            <a:normAutofit/>
          </a:bodyPr>
          <a:lstStyle/>
          <a:p>
            <a:r>
              <a:rPr lang="uk-UA" sz="2400" dirty="0" err="1">
                <a:ea typeface="+mn-lt"/>
                <a:cs typeface="+mn-lt"/>
              </a:rPr>
              <a:t>Grades</a:t>
            </a:r>
            <a:r>
              <a:rPr lang="uk-UA" sz="2400" dirty="0">
                <a:ea typeface="+mn-lt"/>
                <a:cs typeface="+mn-lt"/>
              </a:rPr>
              <a:t> 9-12 </a:t>
            </a:r>
            <a:endParaRPr lang="uk-UA" sz="2400" dirty="0"/>
          </a:p>
          <a:p>
            <a:r>
              <a:rPr lang="uk-UA" sz="2400" dirty="0" err="1">
                <a:ea typeface="+mn-lt"/>
                <a:cs typeface="+mn-lt"/>
              </a:rPr>
              <a:t>Students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have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some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choice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in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classes</a:t>
            </a:r>
            <a:r>
              <a:rPr lang="uk-UA" sz="2400" dirty="0">
                <a:ea typeface="+mn-lt"/>
                <a:cs typeface="+mn-lt"/>
              </a:rPr>
              <a:t> </a:t>
            </a:r>
          </a:p>
          <a:p>
            <a:r>
              <a:rPr lang="uk-UA" sz="2400" dirty="0" err="1">
                <a:ea typeface="+mn-lt"/>
                <a:cs typeface="+mn-lt"/>
              </a:rPr>
              <a:t>At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large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schools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classes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are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separated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according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to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the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level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of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the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students</a:t>
            </a:r>
            <a:r>
              <a:rPr lang="uk-UA" sz="2400" dirty="0">
                <a:ea typeface="+mn-lt"/>
                <a:cs typeface="+mn-lt"/>
              </a:rPr>
              <a:t>. </a:t>
            </a:r>
          </a:p>
          <a:p>
            <a:r>
              <a:rPr lang="uk-UA" sz="2400" dirty="0" err="1">
                <a:ea typeface="+mn-lt"/>
                <a:cs typeface="+mn-lt"/>
              </a:rPr>
              <a:t>Every</a:t>
            </a:r>
            <a:r>
              <a:rPr lang="uk-UA" sz="2400" dirty="0">
                <a:ea typeface="+mn-lt"/>
                <a:cs typeface="+mn-lt"/>
              </a:rPr>
              <a:t> 12 </a:t>
            </a:r>
            <a:r>
              <a:rPr lang="uk-UA" sz="2400" dirty="0" err="1">
                <a:ea typeface="+mn-lt"/>
                <a:cs typeface="+mn-lt"/>
              </a:rPr>
              <a:t>th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grade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student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must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pass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the</a:t>
            </a:r>
            <a:r>
              <a:rPr lang="uk-UA" sz="2400" dirty="0">
                <a:ea typeface="+mn-lt"/>
                <a:cs typeface="+mn-lt"/>
              </a:rPr>
              <a:t> “</a:t>
            </a:r>
            <a:r>
              <a:rPr lang="uk-UA" sz="2400" dirty="0" err="1">
                <a:ea typeface="+mn-lt"/>
                <a:cs typeface="+mn-lt"/>
              </a:rPr>
              <a:t>Exit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Exam</a:t>
            </a:r>
            <a:r>
              <a:rPr lang="uk-UA" sz="2400" dirty="0">
                <a:ea typeface="+mn-lt"/>
                <a:cs typeface="+mn-lt"/>
              </a:rPr>
              <a:t>”, a </a:t>
            </a:r>
            <a:r>
              <a:rPr lang="uk-UA" sz="2400" dirty="0" err="1">
                <a:ea typeface="+mn-lt"/>
                <a:cs typeface="+mn-lt"/>
              </a:rPr>
              <a:t>test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to</a:t>
            </a:r>
            <a:r>
              <a:rPr lang="uk-UA" sz="2400" dirty="0">
                <a:ea typeface="+mn-lt"/>
                <a:cs typeface="+mn-lt"/>
              </a:rPr>
              <a:t> </a:t>
            </a:r>
            <a:r>
              <a:rPr lang="uk-UA" sz="2400" dirty="0" err="1">
                <a:ea typeface="+mn-lt"/>
                <a:cs typeface="+mn-lt"/>
              </a:rPr>
              <a:t>graduate</a:t>
            </a:r>
            <a:r>
              <a:rPr lang="uk-UA" sz="2400" dirty="0">
                <a:ea typeface="+mn-lt"/>
                <a:cs typeface="+mn-lt"/>
              </a:rPr>
              <a:t>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1392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9" name="Rectangle 7178">
            <a:extLst>
              <a:ext uri="{FF2B5EF4-FFF2-40B4-BE49-F238E27FC236}">
                <a16:creationId xmlns:a16="http://schemas.microsoft.com/office/drawing/2014/main" xmlns="" id="{31AFDDA5-A6DE-4971-A5EA-F69920219F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D8D49A-A543-84F2-9CFA-B0AA55F26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626" y="532136"/>
            <a:ext cx="4991961" cy="1477328"/>
          </a:xfrm>
        </p:spPr>
        <p:txBody>
          <a:bodyPr wrap="square" anchor="ctr">
            <a:normAutofit fontScale="90000"/>
          </a:bodyPr>
          <a:lstStyle/>
          <a:p>
            <a:r>
              <a:rPr lang="en-US" dirty="0"/>
              <a:t>A</a:t>
            </a:r>
            <a:r>
              <a:rPr lang="en-US" b="0" i="0" dirty="0">
                <a:effectLst/>
              </a:rPr>
              <a:t>fter-school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/>
              <a:t>a</a:t>
            </a:r>
            <a:r>
              <a:rPr lang="uk-UA" dirty="0" err="1">
                <a:ea typeface="+mj-lt"/>
                <a:cs typeface="+mj-lt"/>
              </a:rPr>
              <a:t>ctivities</a:t>
            </a:r>
            <a:r>
              <a:rPr lang="en-US" dirty="0">
                <a:ea typeface="+mj-lt"/>
                <a:cs typeface="+mj-lt"/>
              </a:rPr>
              <a:t> in the </a:t>
            </a:r>
            <a:r>
              <a:rPr lang="uk-UA" dirty="0" err="1">
                <a:ea typeface="+mn-lt"/>
                <a:cs typeface="+mn-lt"/>
              </a:rPr>
              <a:t>Secondary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School</a:t>
            </a:r>
            <a:endParaRPr lang="uk-UA" dirty="0">
              <a:ea typeface="+mj-lt"/>
              <a:cs typeface="+mj-lt"/>
            </a:endParaRPr>
          </a:p>
          <a:p>
            <a:endParaRPr lang="uk-UA" sz="3200" dirty="0"/>
          </a:p>
        </p:txBody>
      </p:sp>
      <p:pic>
        <p:nvPicPr>
          <p:cNvPr id="7174" name="Picture 6" descr="How to Prepare for High School Cheerleading | DeVeau's School of Gymnastics">
            <a:extLst>
              <a:ext uri="{FF2B5EF4-FFF2-40B4-BE49-F238E27FC236}">
                <a16:creationId xmlns:a16="http://schemas.microsoft.com/office/drawing/2014/main" xmlns="" id="{AA2FFA97-6939-46E3-3A58-DEC81053C4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53" r="1" b="17419"/>
          <a:stretch/>
        </p:blipFill>
        <p:spPr bwMode="auto">
          <a:xfrm>
            <a:off x="7127399" y="10"/>
            <a:ext cx="5064603" cy="2285990"/>
          </a:xfrm>
          <a:custGeom>
            <a:avLst/>
            <a:gdLst/>
            <a:ahLst/>
            <a:cxnLst/>
            <a:rect l="l" t="t" r="r" b="b"/>
            <a:pathLst>
              <a:path w="5064603" h="2286000">
                <a:moveTo>
                  <a:pt x="0" y="0"/>
                </a:moveTo>
                <a:lnTo>
                  <a:pt x="5064603" y="0"/>
                </a:lnTo>
                <a:lnTo>
                  <a:pt x="5064603" y="2286000"/>
                </a:lnTo>
                <a:lnTo>
                  <a:pt x="763670" y="2286000"/>
                </a:lnTo>
                <a:lnTo>
                  <a:pt x="761866" y="2261963"/>
                </a:lnTo>
                <a:cubicBezTo>
                  <a:pt x="683581" y="1496785"/>
                  <a:pt x="487866" y="835949"/>
                  <a:pt x="174723" y="27945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1C45618A-12B9-D83C-70C5-E86FDB98D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26" y="2194290"/>
            <a:ext cx="5376000" cy="3784264"/>
          </a:xfrm>
        </p:spPr>
        <p:txBody>
          <a:bodyPr vert="horz" lIns="0" tIns="0" rIns="0" bIns="0" rtlCol="0"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uk-UA" sz="2600" dirty="0" err="1">
                <a:ea typeface="+mn-lt"/>
                <a:cs typeface="+mn-lt"/>
              </a:rPr>
              <a:t>Elective</a:t>
            </a:r>
            <a:r>
              <a:rPr lang="uk-UA" sz="2600" dirty="0">
                <a:ea typeface="+mn-lt"/>
                <a:cs typeface="+mn-lt"/>
              </a:rPr>
              <a:t> </a:t>
            </a:r>
            <a:r>
              <a:rPr lang="uk-UA" sz="2600" dirty="0" err="1">
                <a:ea typeface="+mn-lt"/>
                <a:cs typeface="+mn-lt"/>
              </a:rPr>
              <a:t>courses</a:t>
            </a:r>
            <a:r>
              <a:rPr lang="uk-UA" sz="2600" dirty="0">
                <a:ea typeface="+mn-lt"/>
                <a:cs typeface="+mn-lt"/>
              </a:rPr>
              <a:t> </a:t>
            </a:r>
            <a:r>
              <a:rPr lang="uk-UA" sz="2600" dirty="0" err="1">
                <a:ea typeface="+mn-lt"/>
                <a:cs typeface="+mn-lt"/>
              </a:rPr>
              <a:t>are</a:t>
            </a:r>
            <a:r>
              <a:rPr lang="uk-UA" sz="2600" dirty="0">
                <a:ea typeface="+mn-lt"/>
                <a:cs typeface="+mn-lt"/>
              </a:rPr>
              <a:t> </a:t>
            </a:r>
            <a:r>
              <a:rPr lang="uk-UA" sz="2600" dirty="0" err="1">
                <a:ea typeface="+mn-lt"/>
                <a:cs typeface="+mn-lt"/>
              </a:rPr>
              <a:t>offered</a:t>
            </a:r>
            <a:r>
              <a:rPr lang="uk-UA" sz="2600" dirty="0">
                <a:ea typeface="+mn-lt"/>
                <a:cs typeface="+mn-lt"/>
              </a:rPr>
              <a:t> </a:t>
            </a:r>
            <a:r>
              <a:rPr lang="uk-UA" sz="2600" dirty="0" err="1">
                <a:ea typeface="+mn-lt"/>
                <a:cs typeface="+mn-lt"/>
              </a:rPr>
              <a:t>and</a:t>
            </a:r>
            <a:r>
              <a:rPr lang="uk-UA" sz="2600" dirty="0">
                <a:ea typeface="+mn-lt"/>
                <a:cs typeface="+mn-lt"/>
              </a:rPr>
              <a:t> </a:t>
            </a:r>
            <a:r>
              <a:rPr lang="uk-UA" sz="2600" dirty="0" err="1">
                <a:ea typeface="+mn-lt"/>
                <a:cs typeface="+mn-lt"/>
              </a:rPr>
              <a:t>students</a:t>
            </a:r>
            <a:r>
              <a:rPr lang="uk-UA" sz="2600" dirty="0">
                <a:ea typeface="+mn-lt"/>
                <a:cs typeface="+mn-lt"/>
              </a:rPr>
              <a:t> </a:t>
            </a:r>
            <a:r>
              <a:rPr lang="uk-UA" sz="2600" dirty="0" err="1">
                <a:ea typeface="+mn-lt"/>
                <a:cs typeface="+mn-lt"/>
              </a:rPr>
              <a:t>can</a:t>
            </a:r>
            <a:r>
              <a:rPr lang="uk-UA" sz="2600" dirty="0">
                <a:ea typeface="+mn-lt"/>
                <a:cs typeface="+mn-lt"/>
              </a:rPr>
              <a:t> </a:t>
            </a:r>
            <a:r>
              <a:rPr lang="uk-UA" sz="2600" dirty="0" err="1">
                <a:ea typeface="+mn-lt"/>
                <a:cs typeface="+mn-lt"/>
              </a:rPr>
              <a:t>be</a:t>
            </a:r>
            <a:r>
              <a:rPr lang="uk-UA" sz="2600" dirty="0">
                <a:ea typeface="+mn-lt"/>
                <a:cs typeface="+mn-lt"/>
              </a:rPr>
              <a:t> </a:t>
            </a:r>
            <a:r>
              <a:rPr lang="uk-UA" sz="2600" dirty="0" err="1">
                <a:ea typeface="+mn-lt"/>
                <a:cs typeface="+mn-lt"/>
              </a:rPr>
              <a:t>selected</a:t>
            </a:r>
            <a:r>
              <a:rPr lang="en-US" sz="2600" dirty="0">
                <a:ea typeface="+mn-lt"/>
                <a:cs typeface="+mn-lt"/>
              </a:rPr>
              <a:t> </a:t>
            </a:r>
            <a:r>
              <a:rPr lang="uk-UA" sz="2600" dirty="0" err="1">
                <a:ea typeface="+mn-lt"/>
                <a:cs typeface="+mn-lt"/>
              </a:rPr>
              <a:t>in</a:t>
            </a:r>
            <a:r>
              <a:rPr lang="uk-UA" sz="2600" dirty="0">
                <a:ea typeface="+mn-lt"/>
                <a:cs typeface="+mn-lt"/>
              </a:rPr>
              <a:t> </a:t>
            </a:r>
            <a:r>
              <a:rPr lang="uk-UA" sz="2600" dirty="0" err="1">
                <a:ea typeface="+mn-lt"/>
                <a:cs typeface="+mn-lt"/>
              </a:rPr>
              <a:t>for</a:t>
            </a:r>
            <a:r>
              <a:rPr lang="uk-UA" sz="2600" dirty="0">
                <a:ea typeface="+mn-lt"/>
                <a:cs typeface="+mn-lt"/>
              </a:rPr>
              <a:t> </a:t>
            </a:r>
            <a:r>
              <a:rPr lang="uk-UA" sz="2600" dirty="0" err="1">
                <a:ea typeface="+mn-lt"/>
                <a:cs typeface="+mn-lt"/>
              </a:rPr>
              <a:t>the</a:t>
            </a:r>
            <a:r>
              <a:rPr lang="uk-UA" sz="2600" dirty="0">
                <a:ea typeface="+mn-lt"/>
                <a:cs typeface="+mn-lt"/>
              </a:rPr>
              <a:t> </a:t>
            </a:r>
            <a:r>
              <a:rPr lang="uk-UA" sz="2600" dirty="0" err="1">
                <a:ea typeface="+mn-lt"/>
                <a:cs typeface="+mn-lt"/>
              </a:rPr>
              <a:t>student</a:t>
            </a:r>
            <a:r>
              <a:rPr lang="uk-UA" sz="2600" dirty="0">
                <a:ea typeface="+mn-lt"/>
                <a:cs typeface="+mn-lt"/>
              </a:rPr>
              <a:t> </a:t>
            </a:r>
            <a:r>
              <a:rPr lang="uk-UA" sz="2600" dirty="0" err="1">
                <a:ea typeface="+mn-lt"/>
                <a:cs typeface="+mn-lt"/>
              </a:rPr>
              <a:t>government</a:t>
            </a:r>
            <a:r>
              <a:rPr lang="uk-UA" sz="2600" dirty="0">
                <a:ea typeface="+mn-lt"/>
                <a:cs typeface="+mn-lt"/>
              </a:rPr>
              <a:t> </a:t>
            </a:r>
            <a:r>
              <a:rPr lang="uk-UA" sz="2600" dirty="0" err="1">
                <a:ea typeface="+mn-lt"/>
                <a:cs typeface="+mn-lt"/>
              </a:rPr>
              <a:t>and</a:t>
            </a:r>
            <a:r>
              <a:rPr lang="uk-UA" sz="2600" dirty="0">
                <a:ea typeface="+mn-lt"/>
                <a:cs typeface="+mn-lt"/>
              </a:rPr>
              <a:t> </a:t>
            </a:r>
            <a:r>
              <a:rPr lang="uk-UA" sz="2600" dirty="0" err="1">
                <a:ea typeface="+mn-lt"/>
                <a:cs typeface="+mn-lt"/>
              </a:rPr>
              <a:t>yearbook</a:t>
            </a:r>
            <a:r>
              <a:rPr lang="uk-UA" sz="2600" dirty="0">
                <a:ea typeface="+mn-lt"/>
                <a:cs typeface="+mn-lt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uk-UA" sz="2600" dirty="0" err="1">
                <a:ea typeface="+mn-lt"/>
                <a:cs typeface="+mn-lt"/>
              </a:rPr>
              <a:t>Most</a:t>
            </a:r>
            <a:r>
              <a:rPr lang="uk-UA" sz="2600" dirty="0">
                <a:ea typeface="+mn-lt"/>
                <a:cs typeface="+mn-lt"/>
              </a:rPr>
              <a:t> </a:t>
            </a:r>
            <a:r>
              <a:rPr lang="uk-UA" sz="2600" dirty="0" err="1">
                <a:ea typeface="+mn-lt"/>
                <a:cs typeface="+mn-lt"/>
              </a:rPr>
              <a:t>students</a:t>
            </a:r>
            <a:r>
              <a:rPr lang="uk-UA" sz="2600" dirty="0">
                <a:ea typeface="+mn-lt"/>
                <a:cs typeface="+mn-lt"/>
              </a:rPr>
              <a:t> </a:t>
            </a:r>
            <a:r>
              <a:rPr lang="uk-UA" sz="2600" dirty="0" err="1">
                <a:ea typeface="+mn-lt"/>
                <a:cs typeface="+mn-lt"/>
              </a:rPr>
              <a:t>participate</a:t>
            </a:r>
            <a:r>
              <a:rPr lang="uk-UA" sz="2600" dirty="0">
                <a:ea typeface="+mn-lt"/>
                <a:cs typeface="+mn-lt"/>
              </a:rPr>
              <a:t> </a:t>
            </a:r>
            <a:r>
              <a:rPr lang="uk-UA" sz="2600" dirty="0" err="1">
                <a:ea typeface="+mn-lt"/>
                <a:cs typeface="+mn-lt"/>
              </a:rPr>
              <a:t>in</a:t>
            </a:r>
            <a:r>
              <a:rPr lang="uk-UA" sz="2600" dirty="0">
                <a:ea typeface="+mn-lt"/>
                <a:cs typeface="+mn-lt"/>
              </a:rPr>
              <a:t> </a:t>
            </a:r>
            <a:r>
              <a:rPr lang="uk-UA" sz="2600" dirty="0" err="1">
                <a:ea typeface="+mn-lt"/>
                <a:cs typeface="+mn-lt"/>
              </a:rPr>
              <a:t>after</a:t>
            </a:r>
            <a:r>
              <a:rPr lang="uk-UA" sz="2600" dirty="0">
                <a:ea typeface="+mn-lt"/>
                <a:cs typeface="+mn-lt"/>
              </a:rPr>
              <a:t> </a:t>
            </a:r>
            <a:r>
              <a:rPr lang="uk-UA" sz="2600" dirty="0" err="1">
                <a:ea typeface="+mn-lt"/>
                <a:cs typeface="+mn-lt"/>
              </a:rPr>
              <a:t>school</a:t>
            </a:r>
            <a:r>
              <a:rPr lang="uk-UA" sz="2600" dirty="0">
                <a:ea typeface="+mn-lt"/>
                <a:cs typeface="+mn-lt"/>
              </a:rPr>
              <a:t> </a:t>
            </a:r>
            <a:r>
              <a:rPr lang="uk-UA" sz="2600" dirty="0" err="1">
                <a:ea typeface="+mn-lt"/>
                <a:cs typeface="+mn-lt"/>
              </a:rPr>
              <a:t>activities</a:t>
            </a:r>
            <a:r>
              <a:rPr lang="uk-UA" sz="2600" dirty="0">
                <a:ea typeface="+mn-lt"/>
                <a:cs typeface="+mn-lt"/>
              </a:rPr>
              <a:t>: </a:t>
            </a:r>
            <a:endParaRPr lang="en-US" sz="2600" dirty="0">
              <a:ea typeface="+mn-lt"/>
              <a:cs typeface="+mn-lt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uk-UA" sz="2600" dirty="0" err="1">
                <a:ea typeface="+mn-lt"/>
                <a:cs typeface="+mn-lt"/>
              </a:rPr>
              <a:t>Sports</a:t>
            </a:r>
            <a:r>
              <a:rPr lang="uk-UA" sz="2600" dirty="0">
                <a:ea typeface="+mn-lt"/>
                <a:cs typeface="+mn-lt"/>
              </a:rPr>
              <a:t> </a:t>
            </a:r>
            <a:r>
              <a:rPr lang="uk-UA" sz="2600" dirty="0" err="1">
                <a:ea typeface="+mn-lt"/>
                <a:cs typeface="+mn-lt"/>
              </a:rPr>
              <a:t>teams</a:t>
            </a:r>
            <a:r>
              <a:rPr lang="uk-UA" sz="2600" dirty="0">
                <a:ea typeface="+mn-lt"/>
                <a:cs typeface="+mn-lt"/>
              </a:rPr>
              <a:t> </a:t>
            </a:r>
            <a:endParaRPr lang="en-US" sz="2600" dirty="0">
              <a:ea typeface="+mn-lt"/>
              <a:cs typeface="+mn-lt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uk-UA" sz="2600" dirty="0" err="1">
                <a:ea typeface="+mn-lt"/>
                <a:cs typeface="+mn-lt"/>
              </a:rPr>
              <a:t>Music</a:t>
            </a:r>
            <a:r>
              <a:rPr lang="uk-UA" sz="2600" dirty="0">
                <a:ea typeface="+mn-lt"/>
                <a:cs typeface="+mn-lt"/>
              </a:rPr>
              <a:t> (</a:t>
            </a:r>
            <a:r>
              <a:rPr lang="uk-UA" sz="2600" dirty="0" err="1">
                <a:ea typeface="+mn-lt"/>
                <a:cs typeface="+mn-lt"/>
              </a:rPr>
              <a:t>School</a:t>
            </a:r>
            <a:r>
              <a:rPr lang="uk-UA" sz="2600" dirty="0">
                <a:ea typeface="+mn-lt"/>
                <a:cs typeface="+mn-lt"/>
              </a:rPr>
              <a:t> </a:t>
            </a:r>
            <a:r>
              <a:rPr lang="uk-UA" sz="2600" dirty="0" err="1">
                <a:ea typeface="+mn-lt"/>
                <a:cs typeface="+mn-lt"/>
              </a:rPr>
              <a:t>Band</a:t>
            </a:r>
            <a:r>
              <a:rPr lang="uk-UA" sz="2600" dirty="0">
                <a:ea typeface="+mn-lt"/>
                <a:cs typeface="+mn-lt"/>
              </a:rPr>
              <a:t>) </a:t>
            </a:r>
            <a:endParaRPr lang="en-US" sz="2600" dirty="0">
              <a:ea typeface="+mn-lt"/>
              <a:cs typeface="+mn-lt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uk-UA" sz="2600" dirty="0" err="1">
                <a:ea typeface="+mn-lt"/>
                <a:cs typeface="+mn-lt"/>
              </a:rPr>
              <a:t>Theater</a:t>
            </a:r>
            <a:r>
              <a:rPr lang="uk-UA" sz="2600" dirty="0">
                <a:ea typeface="+mn-lt"/>
                <a:cs typeface="+mn-lt"/>
              </a:rPr>
              <a:t> </a:t>
            </a:r>
            <a:endParaRPr lang="en-US" sz="2600" dirty="0">
              <a:ea typeface="+mn-lt"/>
              <a:cs typeface="+mn-lt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uk-UA" sz="2600" dirty="0" err="1">
                <a:ea typeface="+mn-lt"/>
                <a:cs typeface="+mn-lt"/>
              </a:rPr>
              <a:t>Dance</a:t>
            </a:r>
            <a:endParaRPr lang="uk-UA" sz="1700" dirty="0"/>
          </a:p>
        </p:txBody>
      </p:sp>
      <p:pic>
        <p:nvPicPr>
          <p:cNvPr id="7172" name="Picture 4" descr="Dance team leaps into worlds competition – Ike News">
            <a:extLst>
              <a:ext uri="{FF2B5EF4-FFF2-40B4-BE49-F238E27FC236}">
                <a16:creationId xmlns:a16="http://schemas.microsoft.com/office/drawing/2014/main" xmlns="" id="{B1265747-0416-966B-AD0D-11EEEDC554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78" r="2" b="6889"/>
          <a:stretch/>
        </p:blipFill>
        <p:spPr bwMode="auto">
          <a:xfrm>
            <a:off x="7729581" y="2286000"/>
            <a:ext cx="4462420" cy="2286000"/>
          </a:xfrm>
          <a:custGeom>
            <a:avLst/>
            <a:gdLst/>
            <a:ahLst/>
            <a:cxnLst/>
            <a:rect l="l" t="t" r="r" b="b"/>
            <a:pathLst>
              <a:path w="4462420" h="2286000">
                <a:moveTo>
                  <a:pt x="161487" y="0"/>
                </a:moveTo>
                <a:lnTo>
                  <a:pt x="4462420" y="0"/>
                </a:lnTo>
                <a:lnTo>
                  <a:pt x="4462420" y="2286000"/>
                </a:lnTo>
                <a:lnTo>
                  <a:pt x="0" y="2286000"/>
                </a:lnTo>
                <a:lnTo>
                  <a:pt x="17047" y="2229619"/>
                </a:lnTo>
                <a:cubicBezTo>
                  <a:pt x="138233" y="1684483"/>
                  <a:pt x="198826" y="1230203"/>
                  <a:pt x="198826" y="775922"/>
                </a:cubicBezTo>
                <a:cubicBezTo>
                  <a:pt x="198826" y="636799"/>
                  <a:pt x="195564" y="500574"/>
                  <a:pt x="189040" y="367247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igh school football rankings: USA TODAY Sports Super 25 for Week 1">
            <a:extLst>
              <a:ext uri="{FF2B5EF4-FFF2-40B4-BE49-F238E27FC236}">
                <a16:creationId xmlns:a16="http://schemas.microsoft.com/office/drawing/2014/main" xmlns="" id="{416A832C-2368-1E3D-C118-07A40B4ABE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9" r="-2" b="13450"/>
          <a:stretch/>
        </p:blipFill>
        <p:spPr bwMode="auto">
          <a:xfrm>
            <a:off x="6529067" y="4572000"/>
            <a:ext cx="5662935" cy="2286000"/>
          </a:xfrm>
          <a:custGeom>
            <a:avLst/>
            <a:gdLst/>
            <a:ahLst/>
            <a:cxnLst/>
            <a:rect l="l" t="t" r="r" b="b"/>
            <a:pathLst>
              <a:path w="5662935" h="2286000">
                <a:moveTo>
                  <a:pt x="1200515" y="0"/>
                </a:moveTo>
                <a:lnTo>
                  <a:pt x="5662935" y="0"/>
                </a:lnTo>
                <a:lnTo>
                  <a:pt x="5662935" y="2286000"/>
                </a:lnTo>
                <a:lnTo>
                  <a:pt x="0" y="2286000"/>
                </a:lnTo>
                <a:lnTo>
                  <a:pt x="78957" y="2205438"/>
                </a:lnTo>
                <a:cubicBezTo>
                  <a:pt x="291624" y="1972265"/>
                  <a:pt x="490445" y="1703955"/>
                  <a:pt x="672225" y="1397316"/>
                </a:cubicBezTo>
                <a:cubicBezTo>
                  <a:pt x="854003" y="1056606"/>
                  <a:pt x="984657" y="698860"/>
                  <a:pt x="1102530" y="324079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20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BlobVTI">
  <a:themeElements>
    <a:clrScheme name="Blob V2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Blob">
      <a:majorFont>
        <a:latin typeface="The Hand Extrablack"/>
        <a:ea typeface=""/>
        <a:cs typeface=""/>
      </a:majorFont>
      <a:minorFont>
        <a:latin typeface="Sagona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195</Words>
  <Application>Microsoft Office PowerPoint</Application>
  <PresentationFormat>Vlastná</PresentationFormat>
  <Paragraphs>54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BlobVTI</vt:lpstr>
      <vt:lpstr>EducationAL System in the usa</vt:lpstr>
      <vt:lpstr>Prezentácia programu PowerPoint</vt:lpstr>
      <vt:lpstr>But there is also Private Education! </vt:lpstr>
      <vt:lpstr>Pre-School </vt:lpstr>
      <vt:lpstr>Kindergarten</vt:lpstr>
      <vt:lpstr>Elementary School/ Primary School </vt:lpstr>
      <vt:lpstr>Junior High/ Middle School </vt:lpstr>
      <vt:lpstr>Secondary School/ High School </vt:lpstr>
      <vt:lpstr>After-school activities in the Secondary School </vt:lpstr>
      <vt:lpstr>Graduation!  Traditions </vt:lpstr>
      <vt:lpstr>Applying to Colleges (universities) University is the same thing as College in the USA! </vt:lpstr>
      <vt:lpstr>Undergraduate Education  Types of Degrees </vt:lpstr>
      <vt:lpstr> And Afterwards…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/>
  <cp:lastModifiedBy>JA</cp:lastModifiedBy>
  <cp:revision>131</cp:revision>
  <dcterms:created xsi:type="dcterms:W3CDTF">2022-11-29T14:30:19Z</dcterms:created>
  <dcterms:modified xsi:type="dcterms:W3CDTF">2022-11-30T09:54:14Z</dcterms:modified>
</cp:coreProperties>
</file>