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62" r:id="rId8"/>
    <p:sldId id="260" r:id="rId9"/>
    <p:sldId id="259" r:id="rId10"/>
    <p:sldId id="258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57E2A-D90D-4392-9E08-C9B1A1DC9DDC}" v="358" dt="2023-01-16T17:01:56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3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4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3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2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7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3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62033" y="1247140"/>
            <a:ext cx="5657899" cy="3450844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Zygmunt </a:t>
            </a:r>
            <a:r>
              <a:rPr lang="pl-PL" dirty="0" err="1">
                <a:cs typeface="Calibri Light"/>
              </a:rPr>
              <a:t>Padlewski</a:t>
            </a:r>
            <a:endParaRPr lang="pl-PL" dirty="0" err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62033" y="4818126"/>
            <a:ext cx="5657899" cy="12689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Jakub </a:t>
            </a:r>
            <a:r>
              <a:rPr lang="pl-PL" dirty="0" err="1">
                <a:cs typeface="Calibri"/>
              </a:rPr>
              <a:t>NIklas</a:t>
            </a:r>
            <a:r>
              <a:rPr lang="pl-PL" dirty="0">
                <a:cs typeface="Calibri"/>
              </a:rPr>
              <a:t> 2TD</a:t>
            </a:r>
            <a:endParaRPr lang="pl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6EC01-5503-45C5-1321-2931878EB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1" r="11" b="11"/>
          <a:stretch/>
        </p:blipFill>
        <p:spPr>
          <a:xfrm>
            <a:off x="20" y="10"/>
            <a:ext cx="5104813" cy="6857990"/>
          </a:xfrm>
          <a:custGeom>
            <a:avLst/>
            <a:gdLst/>
            <a:ahLst/>
            <a:cxnLst/>
            <a:rect l="l" t="t" r="r" b="b"/>
            <a:pathLst>
              <a:path w="5104833" h="6858000">
                <a:moveTo>
                  <a:pt x="0" y="0"/>
                </a:moveTo>
                <a:lnTo>
                  <a:pt x="3707702" y="0"/>
                </a:lnTo>
                <a:lnTo>
                  <a:pt x="3707702" y="1375489"/>
                </a:lnTo>
                <a:lnTo>
                  <a:pt x="5104833" y="1375489"/>
                </a:lnTo>
                <a:lnTo>
                  <a:pt x="51048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4134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4134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Odznaczenia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003E572D-4C10-9B55-0DF5-1B80ECDBFB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488" r="1967" b="1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7362" y="2160016"/>
            <a:ext cx="6881728" cy="3926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Zmarli powstańcy 1863 roku zostali odznaczeni przez prezydenta RP Ignacego Mościckiego 21 stycznia 1933 roku Krzyżem Niepodległości z Mieczami. W 1985 odznaczony został Gwiazdą Wytrwałości</a:t>
            </a:r>
          </a:p>
        </p:txBody>
      </p:sp>
    </p:spTree>
    <p:extLst>
      <p:ext uri="{BB962C8B-B14F-4D97-AF65-F5344CB8AC3E}">
        <p14:creationId xmlns:p14="http://schemas.microsoft.com/office/powerpoint/2010/main" val="136170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Upamiętnienie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499" y="2160588"/>
            <a:ext cx="5973763" cy="39258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 1916 w miejscu jego śmierci harcerze z Polskiej Organizacji Wojskowej postawili drewniany krzyż z napisem A z krwi Waszej powstanie mściciel tej ziemi. Krzyż w czasie I wojny światowej usunęli Niemcy. Wrócił w 1923 dzięki inicjatywie płockich harcerzy</a:t>
            </a:r>
          </a:p>
        </p:txBody>
      </p:sp>
      <p:pic>
        <p:nvPicPr>
          <p:cNvPr id="5" name="Obraz 5" descr="Obraz zawierający tekst, trawa, kamień&#10;&#10;Opis wygenerowany automatycznie">
            <a:extLst>
              <a:ext uri="{FF2B5EF4-FFF2-40B4-BE49-F238E27FC236}">
                <a16:creationId xmlns:a16="http://schemas.microsoft.com/office/drawing/2014/main" id="{489A11F6-EEE2-2566-150F-831407DFD7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085" r="27989" b="1"/>
          <a:stretch/>
        </p:blipFill>
        <p:spPr>
          <a:xfrm>
            <a:off x="8014961" y="2238233"/>
            <a:ext cx="3611880" cy="36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Upamiętnienie 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CBD87BD5-F075-09CA-8F8C-690D6B2F24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213" r="1242" b="1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7362" y="2160016"/>
            <a:ext cx="6881728" cy="3926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 1998 na murze Zakładu Karnego w Płocku, w którym był więziony Padlewskich, umieszczono tablicę pamiątkową. Zdecydowała o tym rada miasta[6].</a:t>
            </a:r>
          </a:p>
          <a:p>
            <a:r>
              <a:rPr lang="en-US"/>
              <a:t>W Płocku rok 150 rocznicy powstania styczniowego był Rokiem gen. Zygmunta Padlewskiego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4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97320-228E-48F3-BCFA-423F983C8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566928"/>
            <a:ext cx="1133856" cy="62910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F0975-851A-4FEC-B19A-6EC12C0D5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5072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55613"/>
            <a:ext cx="4767031" cy="1549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Upamiętnienie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952" y="2160588"/>
            <a:ext cx="4767031" cy="39258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Corocznie w Płocku w miejscu, gdzie zginął Padlewski, organizowane są manifestacje patriotyczne. Od 1963 stoi tam obelisk. Od 1929 w siedzibie Towarzystwa Naukowego Płockiego znajduje się tablica z jego popiersiem. Wcześniej, tzn. w latach 1924–1929, umieszczono ją w kościele garnizonowym na placu Floriańskim w Płocku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032F391D-A249-E733-5D5E-CC4B6A30DB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6054" y="626766"/>
            <a:ext cx="4245788" cy="544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2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Koniec prezentacji</a:t>
            </a:r>
          </a:p>
        </p:txBody>
      </p:sp>
    </p:spTree>
    <p:extLst>
      <p:ext uri="{BB962C8B-B14F-4D97-AF65-F5344CB8AC3E}">
        <p14:creationId xmlns:p14="http://schemas.microsoft.com/office/powerpoint/2010/main" val="129092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4067909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Zygmunt Padlewski herbu ślepowron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10" y="2160016"/>
            <a:ext cx="4067909" cy="39261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Urodzony 1 stycznia 1836</a:t>
            </a:r>
          </a:p>
          <a:p>
            <a:pPr>
              <a:lnSpc>
                <a:spcPct val="100000"/>
              </a:lnSpc>
            </a:pPr>
            <a:r>
              <a:rPr lang="en-US"/>
              <a:t>Zmarł 15 maja 1863</a:t>
            </a:r>
          </a:p>
          <a:p>
            <a:pPr>
              <a:lnSpc>
                <a:spcPct val="100000"/>
              </a:lnSpc>
            </a:pPr>
            <a:r>
              <a:rPr lang="en-US"/>
              <a:t>Polski działacz niepodległościowy</a:t>
            </a:r>
          </a:p>
          <a:p>
            <a:pPr>
              <a:lnSpc>
                <a:spcPct val="100000"/>
              </a:lnSpc>
            </a:pPr>
            <a:r>
              <a:rPr lang="en-US"/>
              <a:t>Generał powstania styczniowego</a:t>
            </a:r>
          </a:p>
          <a:p>
            <a:pPr>
              <a:lnSpc>
                <a:spcPct val="100000"/>
              </a:lnSpc>
            </a:pPr>
            <a:r>
              <a:rPr lang="en-US"/>
              <a:t>Naczelnik wojenny województwa płockiego od lutego do kwietnia 1863r.</a:t>
            </a:r>
          </a:p>
        </p:txBody>
      </p:sp>
      <p:pic>
        <p:nvPicPr>
          <p:cNvPr id="5" name="Obraz 5" descr="Obraz zawierający tekst, osoba, stare&#10;&#10;Opis wygenerowany automatycznie">
            <a:extLst>
              <a:ext uri="{FF2B5EF4-FFF2-40B4-BE49-F238E27FC236}">
                <a16:creationId xmlns:a16="http://schemas.microsoft.com/office/drawing/2014/main" id="{EA0C189A-1462-F599-210F-ACAC9734BF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3125" y="614149"/>
            <a:ext cx="4381975" cy="54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4067909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Herb Ślepowron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10" y="2160016"/>
            <a:ext cx="4067909" cy="39261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polski herb szlachecki, noszący zawołania Bojno i Bujno. Herb występował głównie na Mazowszu, Podlasiu i Rusi oraz w ziemi lubelskiej. Spośród najbardziej znanych rodów pieczętujących się herbem Ślepowron, należy wymienić Pułaskich i Krasińskich.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" name="Obraz 5" descr="Obraz zawierający tekst, kask, grafika wektorowa&#10;&#10;Opis wygenerowany automatycznie">
            <a:extLst>
              <a:ext uri="{FF2B5EF4-FFF2-40B4-BE49-F238E27FC236}">
                <a16:creationId xmlns:a16="http://schemas.microsoft.com/office/drawing/2014/main" id="{6A2A40C7-7A4D-6FE8-22BF-049010A9F1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6874" y="614149"/>
            <a:ext cx="4054476" cy="54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97320-228E-48F3-BCFA-423F983C8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398" y="566928"/>
            <a:ext cx="1133856" cy="62910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F0975-851A-4FEC-B19A-6EC12C0D5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8591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12" y="455362"/>
            <a:ext cx="4453688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Życiorys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2446" y="2160016"/>
            <a:ext cx="4441953" cy="3926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Urodził się w majątku Czerniawka Mała w powiecie berdyczowskim. Był synem Władysława – powstańca listopadowego i Judyty z Potockich. Uczył się w Korpusie Kadetów w Brześciu nad Bugiem, następnie w Petersburgu.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D432D7B-1EE1-BB4F-26DF-19637226C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775" y="1311460"/>
            <a:ext cx="3609421" cy="40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3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BB7E73-E730-42EA-AACE-D1E323EA5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F6C2E9-B316-4410-88E5-74F044FC3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65153"/>
            <a:ext cx="5106593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D07262-43A6-451F-9B19-77B943C63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3788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820" y="455362"/>
            <a:ext cx="5310579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Życiorys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3820" y="2160016"/>
            <a:ext cx="5310579" cy="3926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Absolwent Akademii Artylerii w Petersburgu. Był członkiem petersburskiego tajnego Koła Oficerskiego Zygmunta Sierakowskiego. W 1861 wyjechał do Francji, gdzie był prezesem paryskiego Towarzystwa Młodzieży Polskiej.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9782AADE-28D7-E1B0-D89A-0C6281445B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276" y="1736535"/>
            <a:ext cx="3217333" cy="38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Życiorys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96C295E1-CFA4-6015-04D9-98BD0F8429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261" r="4" b="-1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7362" y="2160016"/>
            <a:ext cx="6881728" cy="3926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Należał do wykładowców Polskiej Szkoły Wojskowej w Genui i Cuneo we Włoszech. Po powrocie do kraju, od 1862 należał do lewicy stronnictwa „czerwonych”, był członkiem Komitetu Centralnego Narodowego i jednym z głównych inspiratorów wybuchu powstania.</a:t>
            </a:r>
          </a:p>
        </p:txBody>
      </p:sp>
    </p:spTree>
    <p:extLst>
      <p:ext uri="{BB962C8B-B14F-4D97-AF65-F5344CB8AC3E}">
        <p14:creationId xmlns:p14="http://schemas.microsoft.com/office/powerpoint/2010/main" val="36950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040" y="455362"/>
            <a:ext cx="6991800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Życiorys</a:t>
            </a:r>
            <a:endParaRPr lang="en-US" sz="4400" b="1" kern="1200" dirty="0" err="1">
              <a:latin typeface="+mj-lt"/>
              <a:ea typeface="+mj-ea"/>
              <a:cs typeface="+mj-cs"/>
            </a:endParaRPr>
          </a:p>
        </p:txBody>
      </p:sp>
      <p:pic>
        <p:nvPicPr>
          <p:cNvPr id="5" name="Obraz 5" descr="Obraz zawierający tekst, czarny&#10;&#10;Opis wygenerowany automatycznie">
            <a:extLst>
              <a:ext uri="{FF2B5EF4-FFF2-40B4-BE49-F238E27FC236}">
                <a16:creationId xmlns:a16="http://schemas.microsoft.com/office/drawing/2014/main" id="{9AFC1D6A-CAAE-3FA6-9E2A-2FDAD7D5CD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779" r="2" b="1968"/>
          <a:stretch/>
        </p:blipFill>
        <p:spPr>
          <a:xfrm>
            <a:off x="20" y="10"/>
            <a:ext cx="4173348" cy="6857990"/>
          </a:xfrm>
          <a:custGeom>
            <a:avLst/>
            <a:gdLst/>
            <a:ahLst/>
            <a:cxnLst/>
            <a:rect l="l" t="t" r="r" b="b"/>
            <a:pathLst>
              <a:path w="4173368" h="6858000">
                <a:moveTo>
                  <a:pt x="0" y="0"/>
                </a:moveTo>
                <a:lnTo>
                  <a:pt x="3603641" y="0"/>
                </a:lnTo>
                <a:lnTo>
                  <a:pt x="3603641" y="565149"/>
                </a:lnTo>
                <a:lnTo>
                  <a:pt x="4173368" y="565149"/>
                </a:lnTo>
                <a:lnTo>
                  <a:pt x="4173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51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51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040" y="2160016"/>
            <a:ext cx="6991800" cy="3926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Po wybuchu powstania, od stycznia 1863 był naczelnikiem miasta Warszawy oraz naczelnikiem powstania w guberni płockiej. Oddział jego nie zdołał jednak zdobyć Płocka i poniósł porażki pod Słominem i Unieckiem (28 stycznia 1863), następnie pod Myszyńcem (9 marca), Drążdżewem (12 marca) i Radzanowem (21 marca 1863).</a:t>
            </a:r>
          </a:p>
        </p:txBody>
      </p:sp>
    </p:spTree>
    <p:extLst>
      <p:ext uri="{BB962C8B-B14F-4D97-AF65-F5344CB8AC3E}">
        <p14:creationId xmlns:p14="http://schemas.microsoft.com/office/powerpoint/2010/main" val="121117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97320-228E-48F3-BCFA-423F983C8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566928"/>
            <a:ext cx="1133856" cy="62910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F0975-851A-4FEC-B19A-6EC12C0D5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5072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55613"/>
            <a:ext cx="4767031" cy="1549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Życiorys</a:t>
            </a:r>
            <a:endParaRPr lang="en-US" sz="4400" b="1" kern="1200" dirty="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952" y="2160588"/>
            <a:ext cx="4767031" cy="39258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Został ujęty przez Rosjan w zasadzce naczelnika żandarmerii Drozdowa 21 kwietnia pod Borzyminem niedaleko Rypina (udawał się na spotkanie z Henrykiem Łowińskim Szermętowskim w Radzikach Małych),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472EE387-34B6-3A66-1C47-787F9D97F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0354" y="607324"/>
            <a:ext cx="3697187" cy="54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0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C95119-6D9D-3542-9E0E-4171B33D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92F19-7317-314C-81B7-43B8B687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97320-228E-48F3-BCFA-423F983C8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398" y="566928"/>
            <a:ext cx="1133856" cy="62910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F0975-851A-4FEC-B19A-6EC12C0D5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8591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52F9A0-EF60-3269-3820-1264AA61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12" y="455362"/>
            <a:ext cx="4453688" cy="1550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Życioeys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C0F38-29F1-C4EC-DF44-8A36BA746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2446" y="2160016"/>
            <a:ext cx="4441953" cy="3926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przewieziony</a:t>
            </a:r>
            <a:r>
              <a:rPr lang="en-US" dirty="0"/>
              <a:t> do </a:t>
            </a:r>
            <a:r>
              <a:rPr lang="en-US" dirty="0" err="1"/>
              <a:t>Płocka</a:t>
            </a:r>
            <a:r>
              <a:rPr lang="en-US" dirty="0"/>
              <a:t>, a </a:t>
            </a:r>
            <a:r>
              <a:rPr lang="en-US" dirty="0" err="1"/>
              <a:t>następnie</a:t>
            </a:r>
            <a:r>
              <a:rPr lang="en-US" dirty="0"/>
              <a:t> </a:t>
            </a:r>
            <a:r>
              <a:rPr lang="en-US" dirty="0" err="1"/>
              <a:t>skazany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karę</a:t>
            </a:r>
            <a:r>
              <a:rPr lang="en-US" dirty="0"/>
              <a:t> </a:t>
            </a:r>
            <a:r>
              <a:rPr lang="en-US" dirty="0" err="1"/>
              <a:t>śmierci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15 </a:t>
            </a:r>
            <a:r>
              <a:rPr lang="en-US" dirty="0" err="1"/>
              <a:t>maja</a:t>
            </a:r>
            <a:r>
              <a:rPr lang="en-US" dirty="0"/>
              <a:t> 1863 </a:t>
            </a:r>
            <a:r>
              <a:rPr lang="en-US" dirty="0" err="1"/>
              <a:t>rozstrzelany</a:t>
            </a:r>
            <a:r>
              <a:rPr lang="en-US" dirty="0"/>
              <a:t> za </a:t>
            </a:r>
            <a:r>
              <a:rPr lang="en-US" dirty="0" err="1"/>
              <a:t>tamtejszymi</a:t>
            </a:r>
            <a:r>
              <a:rPr lang="en-US" dirty="0"/>
              <a:t> </a:t>
            </a:r>
            <a:r>
              <a:rPr lang="en-US" dirty="0" err="1"/>
              <a:t>rogatkami</a:t>
            </a:r>
            <a:r>
              <a:rPr lang="en-US" dirty="0"/>
              <a:t> </a:t>
            </a:r>
            <a:r>
              <a:rPr lang="en-US" dirty="0" err="1"/>
              <a:t>płońskimi</a:t>
            </a:r>
          </a:p>
          <a:p>
            <a:r>
              <a:rPr lang="en-US" dirty="0"/>
              <a:t>W 1863 w </a:t>
            </a:r>
            <a:r>
              <a:rPr lang="en-US" dirty="0" err="1"/>
              <a:t>Żytomierzu</a:t>
            </a:r>
            <a:r>
              <a:rPr lang="en-US" dirty="0"/>
              <a:t> </a:t>
            </a:r>
            <a:r>
              <a:rPr lang="en-US" dirty="0" err="1"/>
              <a:t>został</a:t>
            </a:r>
            <a:r>
              <a:rPr lang="en-US" dirty="0"/>
              <a:t> </a:t>
            </a:r>
            <a:r>
              <a:rPr lang="en-US" dirty="0" err="1"/>
              <a:t>rozstrzelany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Rosjan</a:t>
            </a:r>
            <a:r>
              <a:rPr lang="en-US" dirty="0"/>
              <a:t> </a:t>
            </a:r>
            <a:r>
              <a:rPr lang="en-US" dirty="0" err="1"/>
              <a:t>jego</a:t>
            </a:r>
            <a:r>
              <a:rPr lang="en-US" dirty="0"/>
              <a:t> </a:t>
            </a:r>
            <a:r>
              <a:rPr lang="en-US" dirty="0" err="1"/>
              <a:t>ojciec</a:t>
            </a:r>
            <a:r>
              <a:rPr lang="en-US" dirty="0"/>
              <a:t> Władysław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C3DCCDF8-6A9C-CAB7-9466-1883D7317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775" y="802395"/>
            <a:ext cx="3609421" cy="50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7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383620"/>
      </a:dk2>
      <a:lt2>
        <a:srgbClr val="E8E2E4"/>
      </a:lt2>
      <a:accent1>
        <a:srgbClr val="40B587"/>
      </a:accent1>
      <a:accent2>
        <a:srgbClr val="35B74E"/>
      </a:accent2>
      <a:accent3>
        <a:srgbClr val="5AB440"/>
      </a:accent3>
      <a:accent4>
        <a:srgbClr val="82AD32"/>
      </a:accent4>
      <a:accent5>
        <a:srgbClr val="AAA43C"/>
      </a:accent5>
      <a:accent6>
        <a:srgbClr val="B77935"/>
      </a:accent6>
      <a:hlink>
        <a:srgbClr val="7E882D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InterweaveVTI</vt:lpstr>
      <vt:lpstr>Zygmunt Padlewski</vt:lpstr>
      <vt:lpstr>Zygmunt Padlewski herbu ślepowron</vt:lpstr>
      <vt:lpstr>Herb Ślepowron</vt:lpstr>
      <vt:lpstr>Życiorys</vt:lpstr>
      <vt:lpstr>Życiorys</vt:lpstr>
      <vt:lpstr>Życiorys</vt:lpstr>
      <vt:lpstr>Życiorys</vt:lpstr>
      <vt:lpstr>Życiorys</vt:lpstr>
      <vt:lpstr>Życioeys </vt:lpstr>
      <vt:lpstr>Odznaczenia</vt:lpstr>
      <vt:lpstr>Upamiętnienie</vt:lpstr>
      <vt:lpstr>Upamiętnienie </vt:lpstr>
      <vt:lpstr>Upamiętnienie 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107</cp:revision>
  <dcterms:created xsi:type="dcterms:W3CDTF">2023-01-16T16:37:09Z</dcterms:created>
  <dcterms:modified xsi:type="dcterms:W3CDTF">2023-01-16T17:01:58Z</dcterms:modified>
</cp:coreProperties>
</file>