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6" autoAdjust="0"/>
    <p:restoredTop sz="94660"/>
  </p:normalViewPr>
  <p:slideViewPr>
    <p:cSldViewPr snapToGrid="0">
      <p:cViewPr varScale="1">
        <p:scale>
          <a:sx n="76" d="100"/>
          <a:sy n="76" d="100"/>
        </p:scale>
        <p:origin x="902"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28D632-4F7B-7125-2B45-025F16D4035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EAB948F-D1FD-1340-DADC-3F2B21E7A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2A205DA-9492-C58A-4C9A-74C16CF25EBF}"/>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5" name="Symbol zastępczy stopki 4">
            <a:extLst>
              <a:ext uri="{FF2B5EF4-FFF2-40B4-BE49-F238E27FC236}">
                <a16:creationId xmlns:a16="http://schemas.microsoft.com/office/drawing/2014/main" id="{F81D4DBD-3AD8-66E5-3898-9BE5032EA41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B105750-D532-9A89-5E55-51AC0A8D93B2}"/>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20757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1CA3BB-0BB3-B363-7CF4-3CC7DD01B33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718056D-C2F3-042C-349E-29334C834DC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919D798-B296-8241-CE22-96A9CA8EA7A8}"/>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5" name="Symbol zastępczy stopki 4">
            <a:extLst>
              <a:ext uri="{FF2B5EF4-FFF2-40B4-BE49-F238E27FC236}">
                <a16:creationId xmlns:a16="http://schemas.microsoft.com/office/drawing/2014/main" id="{516292D8-B096-B0C6-920A-72FE0FE258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DD97F27-110A-D9E4-7EF4-A80F207566AB}"/>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153772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134873E-655F-1AE3-4040-ED65A5100D82}"/>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C8EC060-767F-A222-A641-AE3F32FB794D}"/>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B450EC4-FCFE-7A0B-D213-45FB3AD4D994}"/>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5" name="Symbol zastępczy stopki 4">
            <a:extLst>
              <a:ext uri="{FF2B5EF4-FFF2-40B4-BE49-F238E27FC236}">
                <a16:creationId xmlns:a16="http://schemas.microsoft.com/office/drawing/2014/main" id="{4B260831-F3DC-4C23-31C6-9F404F19272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42FDA30-50E7-8A1E-C6FE-7CD272E1208E}"/>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68372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5C61DE-D62C-1E0A-0F84-6FC42AC41EC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E756630-007E-EC17-97D0-B1AB715C55B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A1647D6-8ECD-E94A-92C8-0BEE3A7858DA}"/>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5" name="Symbol zastępczy stopki 4">
            <a:extLst>
              <a:ext uri="{FF2B5EF4-FFF2-40B4-BE49-F238E27FC236}">
                <a16:creationId xmlns:a16="http://schemas.microsoft.com/office/drawing/2014/main" id="{4EE32EA9-CE7C-EA61-0060-CB0E4718C3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4CC2058-7F40-0855-E700-1047A1B40F95}"/>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242978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B67C71-AB56-A7AA-A493-81C1F8EBBB4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3D2D172-587E-8AAD-B7DB-FC94901C19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0D0DE7F6-7124-1E6C-41C3-20080C3872EC}"/>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5" name="Symbol zastępczy stopki 4">
            <a:extLst>
              <a:ext uri="{FF2B5EF4-FFF2-40B4-BE49-F238E27FC236}">
                <a16:creationId xmlns:a16="http://schemas.microsoft.com/office/drawing/2014/main" id="{7AE9D4C1-BAF7-2EB5-465F-E8A48725A75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E79DC3B-1EF8-C5C0-CDE3-002F1AC4468C}"/>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1704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BE06A5-26C6-86B0-D179-744B56716D8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3189879-601C-EDA0-A1CD-8A13593C833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53DF09FC-8077-63B6-36C0-595B9067FA7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802EE10-DC4A-0172-024F-B6F1C9F6132B}"/>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6" name="Symbol zastępczy stopki 5">
            <a:extLst>
              <a:ext uri="{FF2B5EF4-FFF2-40B4-BE49-F238E27FC236}">
                <a16:creationId xmlns:a16="http://schemas.microsoft.com/office/drawing/2014/main" id="{E32CFDB3-5676-C6E1-C476-ADC7F35EA2F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93BEB8B-7156-3547-CC20-0B35BB707EE4}"/>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264089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3412C6-9F6D-271B-A28B-8C1691EA646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3492652A-4D97-1FB0-914E-B50058437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76521C95-442F-CFDB-0469-47C321B699D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C838A992-7FB2-73CC-52DB-133E7B9DC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3FAA0E2D-1DF4-CB37-9D4D-78F280B9222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0EB6662-9C41-EE90-9F6C-CA5112CB34BC}"/>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8" name="Symbol zastępczy stopki 7">
            <a:extLst>
              <a:ext uri="{FF2B5EF4-FFF2-40B4-BE49-F238E27FC236}">
                <a16:creationId xmlns:a16="http://schemas.microsoft.com/office/drawing/2014/main" id="{D66DDD87-D613-9620-FF23-36F7141B9F6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777507D-A275-C17E-9739-401C0C0A3F49}"/>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222918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3F6B82-031E-F3AF-8F27-546B9FEA092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746B08A-D423-847E-2F30-924D8BE9C1AB}"/>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4" name="Symbol zastępczy stopki 3">
            <a:extLst>
              <a:ext uri="{FF2B5EF4-FFF2-40B4-BE49-F238E27FC236}">
                <a16:creationId xmlns:a16="http://schemas.microsoft.com/office/drawing/2014/main" id="{82CB3D28-DE26-B1ED-1347-721454D2586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22B02010-25C7-079B-10BD-74C0221EF4BE}"/>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357079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D74C10C-FB52-2A48-DE1B-048BBE38BC46}"/>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3" name="Symbol zastępczy stopki 2">
            <a:extLst>
              <a:ext uri="{FF2B5EF4-FFF2-40B4-BE49-F238E27FC236}">
                <a16:creationId xmlns:a16="http://schemas.microsoft.com/office/drawing/2014/main" id="{65A76980-84C7-905D-8A28-508C96106FC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C7D832D-58FC-7330-BDAC-C62FCB4C084A}"/>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125672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5E281C-D9C6-562D-E28E-35D6D80341A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4F89F95-5AEE-27FB-7E0E-7EEF04ABF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5DD2D37-3011-27B9-522B-5F6D9C082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6BF2C60-2A1D-8496-523A-058F4025EBB9}"/>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6" name="Symbol zastępczy stopki 5">
            <a:extLst>
              <a:ext uri="{FF2B5EF4-FFF2-40B4-BE49-F238E27FC236}">
                <a16:creationId xmlns:a16="http://schemas.microsoft.com/office/drawing/2014/main" id="{F4D15193-357D-2568-9EB4-5157DF58D30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65EAFEA-CE7F-156C-B299-2F965BBA63EA}"/>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147406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9F7DBD-C5CE-CA5D-2634-F5DCD0B7269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8FDD0524-4F0D-7D93-0CA9-83D2A407C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177A6AF-7065-7FE1-2D12-EB61D39A2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99EE34A-C546-5A58-861D-E36AED2C78A1}"/>
              </a:ext>
            </a:extLst>
          </p:cNvPr>
          <p:cNvSpPr>
            <a:spLocks noGrp="1"/>
          </p:cNvSpPr>
          <p:nvPr>
            <p:ph type="dt" sz="half" idx="10"/>
          </p:nvPr>
        </p:nvSpPr>
        <p:spPr/>
        <p:txBody>
          <a:bodyPr/>
          <a:lstStyle/>
          <a:p>
            <a:fld id="{59E44E43-6BCA-423F-8DBB-3064316E5ADA}" type="datetimeFigureOut">
              <a:rPr lang="pl-PL" smtClean="0"/>
              <a:t>2022-12-30</a:t>
            </a:fld>
            <a:endParaRPr lang="pl-PL"/>
          </a:p>
        </p:txBody>
      </p:sp>
      <p:sp>
        <p:nvSpPr>
          <p:cNvPr id="6" name="Symbol zastępczy stopki 5">
            <a:extLst>
              <a:ext uri="{FF2B5EF4-FFF2-40B4-BE49-F238E27FC236}">
                <a16:creationId xmlns:a16="http://schemas.microsoft.com/office/drawing/2014/main" id="{D2D1BB36-D563-D513-015D-737FBD1FC01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56E2657-0FBB-9E24-55F4-D681CC521F58}"/>
              </a:ext>
            </a:extLst>
          </p:cNvPr>
          <p:cNvSpPr>
            <a:spLocks noGrp="1"/>
          </p:cNvSpPr>
          <p:nvPr>
            <p:ph type="sldNum" sz="quarter" idx="12"/>
          </p:nvPr>
        </p:nvSpPr>
        <p:spPr/>
        <p:txBody>
          <a:bodyPr/>
          <a:lstStyle/>
          <a:p>
            <a:fld id="{63ADEE96-4C75-4BDB-BACD-48A92C61B693}" type="slidenum">
              <a:rPr lang="pl-PL" smtClean="0"/>
              <a:t>‹#›</a:t>
            </a:fld>
            <a:endParaRPr lang="pl-PL"/>
          </a:p>
        </p:txBody>
      </p:sp>
    </p:spTree>
    <p:extLst>
      <p:ext uri="{BB962C8B-B14F-4D97-AF65-F5344CB8AC3E}">
        <p14:creationId xmlns:p14="http://schemas.microsoft.com/office/powerpoint/2010/main" val="367154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A1AD305-1A20-40DC-C8F3-8E06DFE57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4A5DF27-43E5-6BF4-E5BE-8CF885C68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030F2BC-7775-498A-A4FD-C4237C15D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44E43-6BCA-423F-8DBB-3064316E5ADA}" type="datetimeFigureOut">
              <a:rPr lang="pl-PL" smtClean="0"/>
              <a:t>2022-12-30</a:t>
            </a:fld>
            <a:endParaRPr lang="pl-PL"/>
          </a:p>
        </p:txBody>
      </p:sp>
      <p:sp>
        <p:nvSpPr>
          <p:cNvPr id="5" name="Symbol zastępczy stopki 4">
            <a:extLst>
              <a:ext uri="{FF2B5EF4-FFF2-40B4-BE49-F238E27FC236}">
                <a16:creationId xmlns:a16="http://schemas.microsoft.com/office/drawing/2014/main" id="{9BACE2DE-E7DE-65A7-340A-2E574AC20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66BC9616-B7CE-F6CF-570E-4D7EB3B44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DEE96-4C75-4BDB-BACD-48A92C61B693}" type="slidenum">
              <a:rPr lang="pl-PL" smtClean="0"/>
              <a:t>‹#›</a:t>
            </a:fld>
            <a:endParaRPr lang="pl-PL"/>
          </a:p>
        </p:txBody>
      </p:sp>
    </p:spTree>
    <p:extLst>
      <p:ext uri="{BB962C8B-B14F-4D97-AF65-F5344CB8AC3E}">
        <p14:creationId xmlns:p14="http://schemas.microsoft.com/office/powerpoint/2010/main" val="3619545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edzma-gabriela.blogspot.co.uk/2015/01/muzyka-to-najczystsza-magia_22.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tPLdL5GWDg?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v6UJT3x96Ng?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sh9aHoSgl3U?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qt_OkgSOrkU?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ikist.com/free-photo-vaczx/p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Xkj0TeZeZuo?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5-ClaZMibpo?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aQXsM1l2wZ8?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tekst, muzyka&#10;&#10;Opis wygenerowany automatycznie">
            <a:extLst>
              <a:ext uri="{FF2B5EF4-FFF2-40B4-BE49-F238E27FC236}">
                <a16:creationId xmlns:a16="http://schemas.microsoft.com/office/drawing/2014/main" id="{AFBBF888-6957-AF3F-F6F2-FCA5C983477E}"/>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85" r="-1" b="2254"/>
          <a:stretch/>
        </p:blipFill>
        <p:spPr>
          <a:xfrm>
            <a:off x="52271" y="0"/>
            <a:ext cx="12188930" cy="6857990"/>
          </a:xfrm>
          <a:prstGeom prst="rect">
            <a:avLst/>
          </a:prstGeom>
        </p:spPr>
      </p:pic>
      <p:sp>
        <p:nvSpPr>
          <p:cNvPr id="2" name="Tytuł 1">
            <a:extLst>
              <a:ext uri="{FF2B5EF4-FFF2-40B4-BE49-F238E27FC236}">
                <a16:creationId xmlns:a16="http://schemas.microsoft.com/office/drawing/2014/main" id="{0870CF68-1D23-E4C1-9639-59AA6ABF8C3E}"/>
              </a:ext>
            </a:extLst>
          </p:cNvPr>
          <p:cNvSpPr>
            <a:spLocks noGrp="1"/>
          </p:cNvSpPr>
          <p:nvPr>
            <p:ph type="ctrTitle"/>
          </p:nvPr>
        </p:nvSpPr>
        <p:spPr>
          <a:xfrm>
            <a:off x="1524000" y="177655"/>
            <a:ext cx="9144000" cy="2080913"/>
          </a:xfrm>
        </p:spPr>
        <p:txBody>
          <a:bodyPr>
            <a:normAutofit/>
          </a:bodyPr>
          <a:lstStyle/>
          <a:p>
            <a:r>
              <a:rPr lang="pl-PL"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„Artyści z niepełnosprawnościami, którzy zaistnieli mimo przeciwności losu”</a:t>
            </a:r>
            <a:br>
              <a:rPr lang="pl-PL"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pl-PL" sz="4600" dirty="0">
              <a:solidFill>
                <a:srgbClr val="FFFFFF"/>
              </a:solidFill>
            </a:endParaRPr>
          </a:p>
        </p:txBody>
      </p:sp>
      <p:sp>
        <p:nvSpPr>
          <p:cNvPr id="3" name="Podtytuł 2">
            <a:extLst>
              <a:ext uri="{FF2B5EF4-FFF2-40B4-BE49-F238E27FC236}">
                <a16:creationId xmlns:a16="http://schemas.microsoft.com/office/drawing/2014/main" id="{E0FCEEA3-98BD-DC74-A311-6E6DC95C62C5}"/>
              </a:ext>
            </a:extLst>
          </p:cNvPr>
          <p:cNvSpPr>
            <a:spLocks noGrp="1"/>
          </p:cNvSpPr>
          <p:nvPr>
            <p:ph type="subTitle" idx="1"/>
          </p:nvPr>
        </p:nvSpPr>
        <p:spPr>
          <a:xfrm>
            <a:off x="977103" y="1713847"/>
            <a:ext cx="10283080" cy="4421777"/>
          </a:xfrm>
        </p:spPr>
        <p:txBody>
          <a:bodyPr>
            <a:normAutofit/>
          </a:bodyPr>
          <a:lstStyle/>
          <a:p>
            <a:pPr>
              <a:spcAft>
                <a:spcPts val="800"/>
              </a:spcAft>
            </a:pPr>
            <a:r>
              <a:rPr lang="pl-PL"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Niepełnosprawność może dotknąć każdego. Bez względu na wiek, status społeczny, wykształcenie, majętność, czy posiadane talenty. Niektórzy z nich urodzili się z niepełnosprawnościami, u innych była wynikiem wypadku lub postępującej choroby. Mimo trudności nie ugięli się.</a:t>
            </a:r>
            <a:endPar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Oto sylwetki znanych postaci, które doświadczyły, bądź obecnie doświadczają przeszkód wynikających z wrodzonej, bądź nabytej niepełnosprawności, a mimo to realizują swoje pasje i walczą o marzenia.</a:t>
            </a:r>
            <a:endPar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sz="1500" dirty="0">
              <a:solidFill>
                <a:srgbClr val="FFFFFF"/>
              </a:solidFill>
            </a:endParaRPr>
          </a:p>
        </p:txBody>
      </p:sp>
      <p:sp>
        <p:nvSpPr>
          <p:cNvPr id="1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id="{9C2BC495-E33B-7AD3-ED67-AE201776285A}"/>
              </a:ext>
            </a:extLst>
          </p:cNvPr>
          <p:cNvSpPr txBox="1"/>
          <p:nvPr/>
        </p:nvSpPr>
        <p:spPr>
          <a:xfrm>
            <a:off x="10224951" y="6657945"/>
            <a:ext cx="1963999"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3" tooltip="https://wiedzma-gabriela.blogspot.co.uk/2015/01/muzyka-to-najczystsza-magia_22.html">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pl-PL" sz="700">
              <a:solidFill>
                <a:srgbClr val="FFFFFF"/>
              </a:solidFill>
            </a:endParaRPr>
          </a:p>
        </p:txBody>
      </p:sp>
    </p:spTree>
    <p:extLst>
      <p:ext uri="{BB962C8B-B14F-4D97-AF65-F5344CB8AC3E}">
        <p14:creationId xmlns:p14="http://schemas.microsoft.com/office/powerpoint/2010/main" val="32943487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Symbol zastępczy zawartości 2">
            <a:extLst>
              <a:ext uri="{FF2B5EF4-FFF2-40B4-BE49-F238E27FC236}">
                <a16:creationId xmlns:a16="http://schemas.microsoft.com/office/drawing/2014/main" id="{FA2ED80D-8FA9-74D0-0B30-D32577165716}"/>
              </a:ext>
            </a:extLst>
          </p:cNvPr>
          <p:cNvSpPr>
            <a:spLocks noGrp="1"/>
          </p:cNvSpPr>
          <p:nvPr>
            <p:ph idx="1"/>
          </p:nvPr>
        </p:nvSpPr>
        <p:spPr>
          <a:xfrm>
            <a:off x="405246" y="326571"/>
            <a:ext cx="6012488" cy="5850391"/>
          </a:xfrm>
        </p:spPr>
        <p:txBody>
          <a:bodyPr>
            <a:noAutofit/>
          </a:bodyPr>
          <a:lstStyle/>
          <a:p>
            <a:pPr>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Stevie Wonder – amerykański wokalista pop, muzyk i producent urodził się 13 maja 1950 r. w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Saginaw</a:t>
            </a:r>
            <a:r>
              <a:rPr lang="pl-PL" sz="1600" dirty="0">
                <a:effectLst/>
                <a:latin typeface="Calibri" panose="020F0502020204030204" pitchFamily="34" charset="0"/>
                <a:ea typeface="Calibri" panose="020F0502020204030204" pitchFamily="34" charset="0"/>
                <a:cs typeface="Times New Roman" panose="02020603050405020304" pitchFamily="18" charset="0"/>
              </a:rPr>
              <a:t> w stanie Michigan.</a:t>
            </a:r>
          </a:p>
          <a:p>
            <a:pPr>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Jest niewidomy od urodzenia. W wieku 4 lat Stevie zaczął śpiewać w chórze kościelnym w Detroit. Przejawiał wielki talent muzyczny, szybko nauczył się grać na pianinie, perkusji i harmonijce.</a:t>
            </a:r>
          </a:p>
          <a:p>
            <a:pPr>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Pierwsza płyta młodego artysty nagrywającego pod pseudonimem Little Stevie ukazała się już w 1962 r. („The Jazz Soul of Little Stevie”). Od 1966 r. występował jako Stevie Wonder.</a:t>
            </a:r>
          </a:p>
          <a:p>
            <a:pPr>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W 1969 r. wydał jedną ze swoich najlepszych płyt, „My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Cherie</a:t>
            </a:r>
            <a:r>
              <a:rPr lang="pl-PL" sz="1600" dirty="0">
                <a:effectLst/>
                <a:latin typeface="Calibri" panose="020F0502020204030204" pitchFamily="34" charset="0"/>
                <a:ea typeface="Calibri" panose="020F0502020204030204" pitchFamily="34" charset="0"/>
                <a:cs typeface="Times New Roman" panose="02020603050405020304" pitchFamily="18" charset="0"/>
              </a:rPr>
              <a:t>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Amour</a:t>
            </a:r>
            <a:r>
              <a:rPr lang="pl-PL" sz="1600" dirty="0">
                <a:effectLst/>
                <a:latin typeface="Calibri" panose="020F0502020204030204" pitchFamily="34" charset="0"/>
                <a:ea typeface="Calibri" panose="020F0502020204030204" pitchFamily="34" charset="0"/>
                <a:cs typeface="Times New Roman" panose="02020603050405020304" pitchFamily="18" charset="0"/>
              </a:rPr>
              <a:t>”, a w 1972 r. – przebojowy album „Music of My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Mind</a:t>
            </a:r>
            <a:r>
              <a:rPr lang="pl-PL" sz="1600" dirty="0">
                <a:effectLst/>
                <a:latin typeface="Calibri" panose="020F0502020204030204" pitchFamily="34" charset="0"/>
                <a:ea typeface="Calibri" panose="020F0502020204030204" pitchFamily="34" charset="0"/>
                <a:cs typeface="Times New Roman" panose="02020603050405020304" pitchFamily="18" charset="0"/>
              </a:rPr>
              <a:t>”. Zaczął koncertować m.in. z zespołem The Rolling Stones.</a:t>
            </a:r>
          </a:p>
          <a:p>
            <a:pPr>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Piosenka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Living</a:t>
            </a:r>
            <a:r>
              <a:rPr lang="pl-PL" sz="1600" dirty="0">
                <a:effectLst/>
                <a:latin typeface="Calibri" panose="020F0502020204030204" pitchFamily="34" charset="0"/>
                <a:ea typeface="Calibri" panose="020F0502020204030204" pitchFamily="34" charset="0"/>
                <a:cs typeface="Times New Roman" panose="02020603050405020304" pitchFamily="18" charset="0"/>
              </a:rPr>
              <a:t> for the City” z 1974 r. zdobyła jego pierwsze nagrody Grammy. W 1978 r. Wonder otrzymał kolejne 2 statuetki Grammy za płytę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Looking</a:t>
            </a:r>
            <a:r>
              <a:rPr lang="pl-PL" sz="1600" dirty="0">
                <a:effectLst/>
                <a:latin typeface="Calibri" panose="020F0502020204030204" pitchFamily="34" charset="0"/>
                <a:ea typeface="Calibri" panose="020F0502020204030204" pitchFamily="34" charset="0"/>
                <a:cs typeface="Times New Roman" panose="02020603050405020304" pitchFamily="18" charset="0"/>
              </a:rPr>
              <a:t>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Back</a:t>
            </a:r>
            <a:r>
              <a:rPr lang="pl-PL" sz="1600" dirty="0">
                <a:effectLst/>
                <a:latin typeface="Calibri" panose="020F0502020204030204" pitchFamily="34" charset="0"/>
                <a:ea typeface="Calibri" panose="020F0502020204030204" pitchFamily="34" charset="0"/>
                <a:cs typeface="Times New Roman" panose="02020603050405020304" pitchFamily="18" charset="0"/>
              </a:rPr>
              <a:t>”. W 1982 r. zaśpiewał w duecie z Paulem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McCartneyem</a:t>
            </a:r>
            <a:r>
              <a:rPr lang="pl-PL" sz="1600" dirty="0">
                <a:effectLst/>
                <a:latin typeface="Calibri" panose="020F0502020204030204" pitchFamily="34" charset="0"/>
                <a:ea typeface="Calibri" panose="020F0502020204030204" pitchFamily="34" charset="0"/>
                <a:cs typeface="Times New Roman" panose="02020603050405020304" pitchFamily="18" charset="0"/>
              </a:rPr>
              <a:t> piosenkę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Ebony</a:t>
            </a:r>
            <a:r>
              <a:rPr lang="pl-PL" sz="1600" dirty="0">
                <a:effectLst/>
                <a:latin typeface="Calibri" panose="020F0502020204030204" pitchFamily="34" charset="0"/>
                <a:ea typeface="Calibri" panose="020F0502020204030204" pitchFamily="34" charset="0"/>
                <a:cs typeface="Times New Roman" panose="02020603050405020304" pitchFamily="18" charset="0"/>
              </a:rPr>
              <a:t> and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Ivory</a:t>
            </a:r>
            <a:r>
              <a:rPr lang="pl-PL" sz="1600" dirty="0">
                <a:effectLst/>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W latach 80. Stevie nagrał swój znany hit „I Just Call To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Say</a:t>
            </a:r>
            <a:r>
              <a:rPr lang="pl-PL" sz="1600" dirty="0">
                <a:effectLst/>
                <a:latin typeface="Calibri" panose="020F0502020204030204" pitchFamily="34" charset="0"/>
                <a:ea typeface="Calibri" panose="020F0502020204030204" pitchFamily="34" charset="0"/>
                <a:cs typeface="Times New Roman" panose="02020603050405020304" pitchFamily="18" charset="0"/>
              </a:rPr>
              <a:t> I Love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You</a:t>
            </a:r>
            <a:r>
              <a:rPr lang="pl-PL" sz="1600" dirty="0">
                <a:effectLst/>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W latach 90. artysta wydał 3 albumy: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Jungle</a:t>
            </a:r>
            <a:r>
              <a:rPr lang="pl-PL" sz="1600" dirty="0">
                <a:effectLst/>
                <a:latin typeface="Calibri" panose="020F0502020204030204" pitchFamily="34" charset="0"/>
                <a:ea typeface="Calibri" panose="020F0502020204030204" pitchFamily="34" charset="0"/>
                <a:cs typeface="Times New Roman" panose="02020603050405020304" pitchFamily="18" charset="0"/>
              </a:rPr>
              <a:t> Fever” (1991),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Conversation</a:t>
            </a:r>
            <a:r>
              <a:rPr lang="pl-PL" sz="1600" dirty="0">
                <a:effectLst/>
                <a:latin typeface="Calibri" panose="020F0502020204030204" pitchFamily="34" charset="0"/>
                <a:ea typeface="Calibri" panose="020F0502020204030204" pitchFamily="34" charset="0"/>
                <a:cs typeface="Times New Roman" panose="02020603050405020304" pitchFamily="18" charset="0"/>
              </a:rPr>
              <a:t>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Peace</a:t>
            </a:r>
            <a:r>
              <a:rPr lang="pl-PL" sz="1600" dirty="0">
                <a:effectLst/>
                <a:latin typeface="Calibri" panose="020F0502020204030204" pitchFamily="34" charset="0"/>
                <a:ea typeface="Calibri" panose="020F0502020204030204" pitchFamily="34" charset="0"/>
                <a:cs typeface="Times New Roman" panose="02020603050405020304" pitchFamily="18" charset="0"/>
              </a:rPr>
              <a:t>” (1995) i „Natural Wonder (Live)” (1995). Na kolejną płytę fani czekali do 2005 r.</a:t>
            </a:r>
          </a:p>
        </p:txBody>
      </p:sp>
      <p:pic>
        <p:nvPicPr>
          <p:cNvPr id="4" name="Multimedia online 3" title="Stevie Wonder - I Just Called To Say I Love You (Music Video)">
            <a:hlinkClick r:id="" action="ppaction://media"/>
            <a:extLst>
              <a:ext uri="{FF2B5EF4-FFF2-40B4-BE49-F238E27FC236}">
                <a16:creationId xmlns:a16="http://schemas.microsoft.com/office/drawing/2014/main" id="{2C44D863-27E1-6DFB-0C65-A025231BA500}"/>
              </a:ext>
            </a:extLst>
          </p:cNvPr>
          <p:cNvPicPr>
            <a:picLocks noRot="1" noChangeAspect="1"/>
          </p:cNvPicPr>
          <p:nvPr>
            <a:videoFile r:link="rId1"/>
          </p:nvPr>
        </p:nvPicPr>
        <p:blipFill>
          <a:blip r:embed="rId3"/>
          <a:stretch>
            <a:fillRect/>
          </a:stretch>
        </p:blipFill>
        <p:spPr>
          <a:xfrm>
            <a:off x="6417734" y="856288"/>
            <a:ext cx="4935970" cy="3701977"/>
          </a:xfrm>
          <a:prstGeom prst="rect">
            <a:avLst/>
          </a:prstGeom>
        </p:spPr>
      </p:pic>
      <p:sp>
        <p:nvSpPr>
          <p:cNvPr id="6" name="pole tekstowe 5">
            <a:extLst>
              <a:ext uri="{FF2B5EF4-FFF2-40B4-BE49-F238E27FC236}">
                <a16:creationId xmlns:a16="http://schemas.microsoft.com/office/drawing/2014/main" id="{FC067FC2-C95D-336E-2F14-C07F6C93A2CF}"/>
              </a:ext>
            </a:extLst>
          </p:cNvPr>
          <p:cNvSpPr txBox="1"/>
          <p:nvPr/>
        </p:nvSpPr>
        <p:spPr>
          <a:xfrm>
            <a:off x="7066850" y="4558265"/>
            <a:ext cx="4374435" cy="646331"/>
          </a:xfrm>
          <a:prstGeom prst="rect">
            <a:avLst/>
          </a:prstGeom>
          <a:noFill/>
        </p:spPr>
        <p:txBody>
          <a:bodyPr wrap="square">
            <a:spAutoFit/>
          </a:bodyPr>
          <a:lstStyle/>
          <a:p>
            <a:pPr algn="l"/>
            <a:r>
              <a:rPr lang="en-US" b="1" i="0" dirty="0">
                <a:solidFill>
                  <a:schemeClr val="accent4">
                    <a:lumMod val="40000"/>
                    <a:lumOff val="60000"/>
                  </a:schemeClr>
                </a:solidFill>
                <a:effectLst/>
                <a:latin typeface="YouTube Sans"/>
              </a:rPr>
              <a:t>Stevie Wonder - I Just Called To Say I Love You (Music Video</a:t>
            </a:r>
            <a:r>
              <a:rPr lang="en-US" b="1" i="0" dirty="0">
                <a:solidFill>
                  <a:schemeClr val="tx1">
                    <a:lumMod val="95000"/>
                  </a:schemeClr>
                </a:solidFill>
                <a:effectLst/>
                <a:latin typeface="YouTube Sans"/>
              </a:rPr>
              <a:t>)</a:t>
            </a:r>
          </a:p>
        </p:txBody>
      </p:sp>
    </p:spTree>
    <p:extLst>
      <p:ext uri="{BB962C8B-B14F-4D97-AF65-F5344CB8AC3E}">
        <p14:creationId xmlns:p14="http://schemas.microsoft.com/office/powerpoint/2010/main" val="3626828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765386-3BC6-937E-2B48-6D2B3B89D49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Monika </a:t>
            </a:r>
            <a:r>
              <a:rPr lang="en-US" sz="5400" dirty="0" err="1"/>
              <a:t>Kuszyńska</a:t>
            </a:r>
            <a:r>
              <a:rPr lang="en-US" sz="5400" dirty="0"/>
              <a:t> </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ymbol zastępczy zawartości 3" descr="Monika Kuszyńska`">
            <a:extLst>
              <a:ext uri="{FF2B5EF4-FFF2-40B4-BE49-F238E27FC236}">
                <a16:creationId xmlns:a16="http://schemas.microsoft.com/office/drawing/2014/main" id="{E424F48C-5CAF-62B4-0112-889F5F72CCF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313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395696209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Mikrofon i fortepian">
            <a:extLst>
              <a:ext uri="{FF2B5EF4-FFF2-40B4-BE49-F238E27FC236}">
                <a16:creationId xmlns:a16="http://schemas.microsoft.com/office/drawing/2014/main" id="{F6A481AB-939D-B589-985C-DAA72B152969}"/>
              </a:ext>
            </a:extLst>
          </p:cNvPr>
          <p:cNvPicPr>
            <a:picLocks noChangeAspect="1"/>
          </p:cNvPicPr>
          <p:nvPr/>
        </p:nvPicPr>
        <p:blipFill rotWithShape="1">
          <a:blip r:embed="rId3"/>
          <a:srcRect l="14780" r="2613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ymbol zastępczy zawartości 2">
            <a:extLst>
              <a:ext uri="{FF2B5EF4-FFF2-40B4-BE49-F238E27FC236}">
                <a16:creationId xmlns:a16="http://schemas.microsoft.com/office/drawing/2014/main" id="{A60483F2-668B-8138-D634-601349E43424}"/>
              </a:ext>
            </a:extLst>
          </p:cNvPr>
          <p:cNvSpPr>
            <a:spLocks noGrp="1"/>
          </p:cNvSpPr>
          <p:nvPr>
            <p:ph idx="1"/>
          </p:nvPr>
        </p:nvSpPr>
        <p:spPr>
          <a:xfrm>
            <a:off x="5295482" y="2898950"/>
            <a:ext cx="5932712" cy="3577213"/>
          </a:xfrm>
        </p:spPr>
        <p:txBody>
          <a:bodyPr>
            <a:normAutofit/>
          </a:bodyPr>
          <a:lstStyle/>
          <a:p>
            <a:r>
              <a:rPr lang="pl-PL" sz="2000" dirty="0"/>
              <a:t>Piosenkarka i autorka tekstów. W latach 2000 – 2010 była wokalistką zespołu </a:t>
            </a:r>
            <a:r>
              <a:rPr lang="pl-PL" sz="2000" dirty="0" err="1"/>
              <a:t>Varius</a:t>
            </a:r>
            <a:r>
              <a:rPr lang="pl-PL" sz="2000" dirty="0"/>
              <a:t> Manx, z którym wydała trzy albumy studyjne. Na skutek tragicznego wypadku samochodowego, który miał miejsce w 2006 roku porusza się na wózku inwalidzkim. Mimo to dalej jest obecna w mediach. Premiera jej pierwszej solowej płyty zatytułowanej Ocalona miała miejsce 2 czerwca 2012 roku. W lutym następnego roku Monika </a:t>
            </a:r>
            <a:r>
              <a:rPr lang="pl-PL" sz="2000" dirty="0" err="1"/>
              <a:t>Kuszyńska</a:t>
            </a:r>
            <a:r>
              <a:rPr lang="pl-PL" sz="2000" dirty="0"/>
              <a:t> otrzymała nominację do nagrody Wiktory 2012 w kategorii Gwiazda piosenki i estrady. W 2015 reprezentowała Polskę podczas 60. Konkursu Piosenki Eurowizji. </a:t>
            </a:r>
          </a:p>
        </p:txBody>
      </p:sp>
      <p:pic>
        <p:nvPicPr>
          <p:cNvPr id="4" name="Multimedia online 3" title="Monika Kuszyńska - Obudź się i Żyj [Official Music Video]">
            <a:hlinkClick r:id="" action="ppaction://media"/>
            <a:extLst>
              <a:ext uri="{FF2B5EF4-FFF2-40B4-BE49-F238E27FC236}">
                <a16:creationId xmlns:a16="http://schemas.microsoft.com/office/drawing/2014/main" id="{1CE507F0-0987-DBBB-5F5F-77E512CD26B5}"/>
              </a:ext>
            </a:extLst>
          </p:cNvPr>
          <p:cNvPicPr>
            <a:picLocks noRot="1" noChangeAspect="1"/>
          </p:cNvPicPr>
          <p:nvPr>
            <a:videoFile r:link="rId1"/>
          </p:nvPr>
        </p:nvPicPr>
        <p:blipFill>
          <a:blip r:embed="rId4"/>
          <a:stretch>
            <a:fillRect/>
          </a:stretch>
        </p:blipFill>
        <p:spPr>
          <a:xfrm>
            <a:off x="6761855" y="231112"/>
            <a:ext cx="3236814" cy="1828800"/>
          </a:xfrm>
          <a:prstGeom prst="rect">
            <a:avLst/>
          </a:prstGeom>
        </p:spPr>
      </p:pic>
      <p:sp>
        <p:nvSpPr>
          <p:cNvPr id="7" name="pole tekstowe 6">
            <a:extLst>
              <a:ext uri="{FF2B5EF4-FFF2-40B4-BE49-F238E27FC236}">
                <a16:creationId xmlns:a16="http://schemas.microsoft.com/office/drawing/2014/main" id="{AEB1964F-365B-249D-42AE-CEEDE0B81090}"/>
              </a:ext>
            </a:extLst>
          </p:cNvPr>
          <p:cNvSpPr txBox="1"/>
          <p:nvPr/>
        </p:nvSpPr>
        <p:spPr>
          <a:xfrm>
            <a:off x="5942344" y="2180438"/>
            <a:ext cx="6096836" cy="369332"/>
          </a:xfrm>
          <a:prstGeom prst="rect">
            <a:avLst/>
          </a:prstGeom>
          <a:noFill/>
        </p:spPr>
        <p:txBody>
          <a:bodyPr wrap="square">
            <a:spAutoFit/>
          </a:bodyPr>
          <a:lstStyle/>
          <a:p>
            <a:pPr algn="l"/>
            <a:r>
              <a:rPr lang="pl-PL" b="1" i="0" dirty="0">
                <a:solidFill>
                  <a:srgbClr val="0F0F0F"/>
                </a:solidFill>
                <a:effectLst/>
                <a:latin typeface="YouTube Sans"/>
              </a:rPr>
              <a:t>Monika </a:t>
            </a:r>
            <a:r>
              <a:rPr lang="pl-PL" b="1" i="0" dirty="0" err="1">
                <a:solidFill>
                  <a:srgbClr val="0F0F0F"/>
                </a:solidFill>
                <a:effectLst/>
                <a:latin typeface="YouTube Sans"/>
              </a:rPr>
              <a:t>Kuszyńska</a:t>
            </a:r>
            <a:r>
              <a:rPr lang="pl-PL" b="1" i="0" dirty="0">
                <a:solidFill>
                  <a:srgbClr val="0F0F0F"/>
                </a:solidFill>
                <a:effectLst/>
                <a:latin typeface="YouTube Sans"/>
              </a:rPr>
              <a:t> - Obudź się i Żyj [</a:t>
            </a:r>
            <a:r>
              <a:rPr lang="pl-PL" b="1" i="0" dirty="0" err="1">
                <a:solidFill>
                  <a:srgbClr val="0F0F0F"/>
                </a:solidFill>
                <a:effectLst/>
                <a:latin typeface="YouTube Sans"/>
              </a:rPr>
              <a:t>Official</a:t>
            </a:r>
            <a:r>
              <a:rPr lang="pl-PL" b="1" i="0" dirty="0">
                <a:solidFill>
                  <a:srgbClr val="0F0F0F"/>
                </a:solidFill>
                <a:effectLst/>
                <a:latin typeface="YouTube Sans"/>
              </a:rPr>
              <a:t> Music Video]</a:t>
            </a:r>
          </a:p>
        </p:txBody>
      </p:sp>
    </p:spTree>
    <p:extLst>
      <p:ext uri="{BB962C8B-B14F-4D97-AF65-F5344CB8AC3E}">
        <p14:creationId xmlns:p14="http://schemas.microsoft.com/office/powerpoint/2010/main" val="134914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ED92BD8-9FB2-5AEF-A133-19290C94F426}"/>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6700" dirty="0">
                <a:solidFill>
                  <a:schemeClr val="bg1"/>
                </a:solidFill>
              </a:rPr>
              <a:t>Richard John Cyril Allen</a:t>
            </a:r>
          </a:p>
        </p:txBody>
      </p:sp>
      <p:pic>
        <p:nvPicPr>
          <p:cNvPr id="4" name="Symbol zastępczy zawartości 3" descr="Allen in 2018">
            <a:extLst>
              <a:ext uri="{FF2B5EF4-FFF2-40B4-BE49-F238E27FC236}">
                <a16:creationId xmlns:a16="http://schemas.microsoft.com/office/drawing/2014/main" id="{F7EF503D-7779-41C9-68F3-83C8C8DB83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20896"/>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p:spPr>
      </p:pic>
      <p:sp>
        <p:nvSpPr>
          <p:cNvPr id="11" name="Freeform: Shape 10">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0509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52">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54">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56">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26AAF85D-0577-600F-E7D9-BAD7152EAD4E}"/>
              </a:ext>
            </a:extLst>
          </p:cNvPr>
          <p:cNvSpPr>
            <a:spLocks noGrp="1"/>
          </p:cNvSpPr>
          <p:nvPr>
            <p:ph idx="1"/>
          </p:nvPr>
        </p:nvSpPr>
        <p:spPr>
          <a:xfrm>
            <a:off x="181674" y="484632"/>
            <a:ext cx="5076090" cy="5358384"/>
          </a:xfrm>
        </p:spPr>
        <p:txBody>
          <a:bodyPr>
            <a:normAutofit lnSpcReduction="10000"/>
          </a:bodyPr>
          <a:lstStyle/>
          <a:p>
            <a:r>
              <a:rPr lang="pl-PL" sz="2000" dirty="0"/>
              <a:t> </a:t>
            </a:r>
            <a:r>
              <a:rPr lang="pl-PL" sz="2400" dirty="0"/>
              <a:t>Brytyjski perkusista, (ur. 1 listopada 1963 w Londynie) – od 1978 roku grający w hard rockowym zespole Def </a:t>
            </a:r>
            <a:r>
              <a:rPr lang="pl-PL" sz="2400" dirty="0" err="1"/>
              <a:t>Leppard</a:t>
            </a:r>
            <a:r>
              <a:rPr lang="pl-PL" sz="2400" dirty="0"/>
              <a:t>. W styczniu 1985 roku perkusista w wypadku samochodowym stracił lewe ramię. Mimo to, ze wsparciem kolegów z zespołu, przebudował swoją perkusję tak, by pedały nożne przejęły w instrumencie rolę jednej pałeczki. Def </a:t>
            </a:r>
            <a:r>
              <a:rPr lang="pl-PL" sz="2400" dirty="0" err="1"/>
              <a:t>Leppart</a:t>
            </a:r>
            <a:r>
              <a:rPr lang="pl-PL" sz="2400" dirty="0"/>
              <a:t> z Allenem na perkusji osiągnął ogromny sukces komercyjny. Jest znany jako "Bóg Gromu" przez fanów. Zajmuje 7. miejsce na brytyjskiej stronie internetowej </a:t>
            </a:r>
            <a:r>
              <a:rPr lang="pl-PL" sz="2400" dirty="0" err="1"/>
              <a:t>Gigwise</a:t>
            </a:r>
            <a:r>
              <a:rPr lang="pl-PL" sz="2400" dirty="0"/>
              <a:t> na liście The </a:t>
            </a:r>
            <a:r>
              <a:rPr lang="pl-PL" sz="2400" dirty="0" err="1"/>
              <a:t>Greatest</a:t>
            </a:r>
            <a:r>
              <a:rPr lang="pl-PL" sz="2400" dirty="0"/>
              <a:t> </a:t>
            </a:r>
            <a:r>
              <a:rPr lang="pl-PL" sz="2400" dirty="0" err="1"/>
              <a:t>Drummers</a:t>
            </a:r>
            <a:r>
              <a:rPr lang="pl-PL" sz="2400" dirty="0"/>
              <a:t> of </a:t>
            </a:r>
            <a:r>
              <a:rPr lang="pl-PL" sz="2400" dirty="0" err="1"/>
              <a:t>All</a:t>
            </a:r>
            <a:r>
              <a:rPr lang="pl-PL" sz="2400" dirty="0"/>
              <a:t> Time.</a:t>
            </a:r>
          </a:p>
        </p:txBody>
      </p:sp>
      <p:pic>
        <p:nvPicPr>
          <p:cNvPr id="6" name="Multimedia online 5" title="Rick Allen Drums Solo - Rock in Rio 2017 - 1080p - PRO-SHOT">
            <a:hlinkClick r:id="" action="ppaction://media"/>
            <a:extLst>
              <a:ext uri="{FF2B5EF4-FFF2-40B4-BE49-F238E27FC236}">
                <a16:creationId xmlns:a16="http://schemas.microsoft.com/office/drawing/2014/main" id="{C82EBF3A-BD74-D57F-113D-6C9D953CEC64}"/>
              </a:ext>
            </a:extLst>
          </p:cNvPr>
          <p:cNvPicPr>
            <a:picLocks noRot="1" noChangeAspect="1"/>
          </p:cNvPicPr>
          <p:nvPr>
            <a:videoFile r:link="rId1"/>
          </p:nvPr>
        </p:nvPicPr>
        <p:blipFill>
          <a:blip r:embed="rId3"/>
          <a:stretch>
            <a:fillRect/>
          </a:stretch>
        </p:blipFill>
        <p:spPr>
          <a:xfrm>
            <a:off x="6731258" y="155796"/>
            <a:ext cx="4772455" cy="2696437"/>
          </a:xfrm>
          <a:prstGeom prst="rect">
            <a:avLst/>
          </a:prstGeom>
        </p:spPr>
      </p:pic>
      <p:sp>
        <p:nvSpPr>
          <p:cNvPr id="9" name="pole tekstowe 8">
            <a:extLst>
              <a:ext uri="{FF2B5EF4-FFF2-40B4-BE49-F238E27FC236}">
                <a16:creationId xmlns:a16="http://schemas.microsoft.com/office/drawing/2014/main" id="{71311874-7544-9F4B-70F6-8B8EE34068C5}"/>
              </a:ext>
            </a:extLst>
          </p:cNvPr>
          <p:cNvSpPr txBox="1"/>
          <p:nvPr/>
        </p:nvSpPr>
        <p:spPr>
          <a:xfrm>
            <a:off x="7254910" y="3088415"/>
            <a:ext cx="4686717" cy="646331"/>
          </a:xfrm>
          <a:prstGeom prst="rect">
            <a:avLst/>
          </a:prstGeom>
          <a:noFill/>
        </p:spPr>
        <p:txBody>
          <a:bodyPr wrap="square">
            <a:spAutoFit/>
          </a:bodyPr>
          <a:lstStyle/>
          <a:p>
            <a:pPr algn="l"/>
            <a:r>
              <a:rPr lang="de-DE" b="1" i="0" dirty="0">
                <a:solidFill>
                  <a:srgbClr val="0F0F0F"/>
                </a:solidFill>
                <a:effectLst/>
                <a:latin typeface="YouTube Sans"/>
              </a:rPr>
              <a:t>Rick Allen Drums Solo - Rock in Rio 2017 - 1080p - PRO-SHOT</a:t>
            </a:r>
          </a:p>
        </p:txBody>
      </p:sp>
    </p:spTree>
    <p:extLst>
      <p:ext uri="{BB962C8B-B14F-4D97-AF65-F5344CB8AC3E}">
        <p14:creationId xmlns:p14="http://schemas.microsoft.com/office/powerpoint/2010/main" val="20498725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descr="andrea bocelli: znane osoby niepełnosprawne na świecie">
            <a:extLst>
              <a:ext uri="{FF2B5EF4-FFF2-40B4-BE49-F238E27FC236}">
                <a16:creationId xmlns:a16="http://schemas.microsoft.com/office/drawing/2014/main" id="{A0FA7631-8B35-BEFB-59CC-40929E63B8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224" r="8973" b="-1"/>
          <a:stretch/>
        </p:blipFill>
        <p:spPr bwMode="auto">
          <a:xfrm>
            <a:off x="1" y="10"/>
            <a:ext cx="9669642" cy="6857990"/>
          </a:xfrm>
          <a:prstGeom prst="rect">
            <a:avLst/>
          </a:prstGeom>
          <a:noFill/>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D8D6595D-5FF2-9A3E-C5C8-771C53C37500}"/>
              </a:ext>
            </a:extLst>
          </p:cNvPr>
          <p:cNvSpPr>
            <a:spLocks noGrp="1"/>
          </p:cNvSpPr>
          <p:nvPr>
            <p:ph type="title"/>
          </p:nvPr>
        </p:nvSpPr>
        <p:spPr>
          <a:xfrm>
            <a:off x="7531610" y="365125"/>
            <a:ext cx="3822189" cy="1899912"/>
          </a:xfrm>
        </p:spPr>
        <p:txBody>
          <a:bodyPr>
            <a:normAutofit/>
          </a:bodyPr>
          <a:lstStyle/>
          <a:p>
            <a:r>
              <a:rPr lang="pl-PL" sz="4000" dirty="0"/>
              <a:t>Andrea </a:t>
            </a:r>
            <a:r>
              <a:rPr lang="pl-PL" sz="4000" dirty="0" err="1"/>
              <a:t>Bocelli</a:t>
            </a:r>
            <a:endParaRPr lang="pl-PL" sz="4000" dirty="0"/>
          </a:p>
        </p:txBody>
      </p:sp>
    </p:spTree>
    <p:extLst>
      <p:ext uri="{BB962C8B-B14F-4D97-AF65-F5344CB8AC3E}">
        <p14:creationId xmlns:p14="http://schemas.microsoft.com/office/powerpoint/2010/main" val="121317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a:extLst>
              <a:ext uri="{FF2B5EF4-FFF2-40B4-BE49-F238E27FC236}">
                <a16:creationId xmlns:a16="http://schemas.microsoft.com/office/drawing/2014/main" id="{AF45ED07-EF26-BCEB-C81B-EE80E6F5CE0E}"/>
              </a:ext>
            </a:extLst>
          </p:cNvPr>
          <p:cNvSpPr>
            <a:spLocks noGrp="1"/>
          </p:cNvSpPr>
          <p:nvPr>
            <p:ph idx="1"/>
          </p:nvPr>
        </p:nvSpPr>
        <p:spPr>
          <a:xfrm>
            <a:off x="5221862" y="1719618"/>
            <a:ext cx="5948831" cy="4334629"/>
          </a:xfrm>
        </p:spPr>
        <p:txBody>
          <a:bodyPr anchor="ctr">
            <a:normAutofit/>
          </a:bodyPr>
          <a:lstStyle/>
          <a:p>
            <a:r>
              <a:rPr lang="pl-PL" sz="2000">
                <a:solidFill>
                  <a:srgbClr val="FEFFFF"/>
                </a:solidFill>
              </a:rPr>
              <a:t>Urodzony we Włoszech 22 września 1958 roku, u Andrei Bocelli zdiagnozowano wrodzonego glukoma w wieku 5 miesięcy. Stał się całkowicie ślepy, gdy miał 12 lat. Bocelli wykazywał wielką pasję do muzyki jako młody chłopiec. Uczył się muzyki i stał się światowej sławy śpiewakiem (tenor), autorem tekstów i pianistą, flecistą &amp; skrzypkiem.</a:t>
            </a:r>
          </a:p>
          <a:p>
            <a:r>
              <a:rPr lang="pl-PL" sz="2000">
                <a:solidFill>
                  <a:srgbClr val="FEFFFF"/>
                </a:solidFill>
              </a:rPr>
              <a:t>Piosenkarka Celine Dion powiedziała, że „jeśli Bóg miałby śpiewający głos, musi brzmieć jak Andrea Bocelli”. Andrea Bocelli został odznaczony wielkim oficerem Orderu Zasługi Republiki Włoskiej (Grande Ufficiale Ordine al Merito della Repubblica Italiana) 4 marca 2006.</a:t>
            </a:r>
          </a:p>
          <a:p>
            <a:endParaRPr lang="pl-PL" sz="2000">
              <a:solidFill>
                <a:srgbClr val="FEFFFF"/>
              </a:solidFill>
            </a:endParaRPr>
          </a:p>
        </p:txBody>
      </p:sp>
      <p:pic>
        <p:nvPicPr>
          <p:cNvPr id="4" name="Multimedia online 3" title="Andrea Bocelli, Céline Dion - The Prayer">
            <a:hlinkClick r:id="" action="ppaction://media"/>
            <a:extLst>
              <a:ext uri="{FF2B5EF4-FFF2-40B4-BE49-F238E27FC236}">
                <a16:creationId xmlns:a16="http://schemas.microsoft.com/office/drawing/2014/main" id="{CFC47772-EA35-79C6-2569-26FF93D0E2F6}"/>
              </a:ext>
            </a:extLst>
          </p:cNvPr>
          <p:cNvPicPr>
            <a:picLocks noRot="1" noChangeAspect="1"/>
          </p:cNvPicPr>
          <p:nvPr>
            <a:videoFile r:link="rId1"/>
          </p:nvPr>
        </p:nvPicPr>
        <p:blipFill>
          <a:blip r:embed="rId3"/>
          <a:stretch>
            <a:fillRect/>
          </a:stretch>
        </p:blipFill>
        <p:spPr>
          <a:xfrm>
            <a:off x="1251822" y="1465455"/>
            <a:ext cx="3872837" cy="2136879"/>
          </a:xfrm>
          <a:prstGeom prst="rect">
            <a:avLst/>
          </a:prstGeom>
        </p:spPr>
      </p:pic>
      <p:sp>
        <p:nvSpPr>
          <p:cNvPr id="13" name="pole tekstowe 12">
            <a:extLst>
              <a:ext uri="{FF2B5EF4-FFF2-40B4-BE49-F238E27FC236}">
                <a16:creationId xmlns:a16="http://schemas.microsoft.com/office/drawing/2014/main" id="{15B5DA2C-BC75-E83C-5254-4868D4B36BEE}"/>
              </a:ext>
            </a:extLst>
          </p:cNvPr>
          <p:cNvSpPr txBox="1"/>
          <p:nvPr/>
        </p:nvSpPr>
        <p:spPr>
          <a:xfrm>
            <a:off x="882999" y="3778070"/>
            <a:ext cx="6096836" cy="400110"/>
          </a:xfrm>
          <a:prstGeom prst="rect">
            <a:avLst/>
          </a:prstGeom>
          <a:noFill/>
        </p:spPr>
        <p:txBody>
          <a:bodyPr wrap="square">
            <a:spAutoFit/>
          </a:bodyPr>
          <a:lstStyle/>
          <a:p>
            <a:r>
              <a:rPr lang="en-US" sz="2000" dirty="0">
                <a:highlight>
                  <a:srgbClr val="FFFF00"/>
                </a:highlight>
              </a:rPr>
              <a:t>Andrea Bocelli, Céline Dion - The Prayer</a:t>
            </a:r>
            <a:endParaRPr lang="pl-PL" sz="2000" dirty="0">
              <a:highlight>
                <a:srgbClr val="FFFF00"/>
              </a:highlight>
            </a:endParaRPr>
          </a:p>
        </p:txBody>
      </p:sp>
    </p:spTree>
    <p:extLst>
      <p:ext uri="{BB962C8B-B14F-4D97-AF65-F5344CB8AC3E}">
        <p14:creationId xmlns:p14="http://schemas.microsoft.com/office/powerpoint/2010/main" val="296264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ęce z nadgarstkami i wzajemnie połączone w celu utworzenia okręgu">
            <a:extLst>
              <a:ext uri="{FF2B5EF4-FFF2-40B4-BE49-F238E27FC236}">
                <a16:creationId xmlns:a16="http://schemas.microsoft.com/office/drawing/2014/main" id="{524E5936-CE77-EA6B-130F-338487ED8036}"/>
              </a:ext>
            </a:extLst>
          </p:cNvPr>
          <p:cNvPicPr>
            <a:picLocks noChangeAspect="1"/>
          </p:cNvPicPr>
          <p:nvPr/>
        </p:nvPicPr>
        <p:blipFill rotWithShape="1">
          <a:blip r:embed="rId2"/>
          <a:srcRect l="10705" r="10704" b="-1"/>
          <a:stretch/>
        </p:blipFill>
        <p:spPr>
          <a:xfrm>
            <a:off x="4117521" y="10"/>
            <a:ext cx="8074479" cy="6857990"/>
          </a:xfrm>
          <a:prstGeom prst="rect">
            <a:avLst/>
          </a:prstGeom>
        </p:spPr>
      </p:pic>
      <p:sp>
        <p:nvSpPr>
          <p:cNvPr id="14"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D5C7C881-DA10-3F47-2D76-A39B122FF980}"/>
              </a:ext>
            </a:extLst>
          </p:cNvPr>
          <p:cNvSpPr>
            <a:spLocks noGrp="1"/>
          </p:cNvSpPr>
          <p:nvPr>
            <p:ph idx="1"/>
          </p:nvPr>
        </p:nvSpPr>
        <p:spPr>
          <a:xfrm>
            <a:off x="251209" y="711291"/>
            <a:ext cx="6692201" cy="4154361"/>
          </a:xfrm>
        </p:spPr>
        <p:txBody>
          <a:bodyPr>
            <a:normAutofit/>
          </a:bodyPr>
          <a:lstStyle/>
          <a:p>
            <a:pPr marL="0" indent="0">
              <a:buNone/>
            </a:pPr>
            <a:r>
              <a:rPr lang="pl-PL" sz="2400" dirty="0"/>
              <a:t>     Wszystkie prezentowane osoby odniosły sukcesy. </a:t>
            </a:r>
          </a:p>
          <a:p>
            <a:pPr marL="0" indent="0">
              <a:buNone/>
            </a:pPr>
            <a:r>
              <a:rPr lang="pl-PL" sz="2400" dirty="0"/>
              <a:t>           Świadczy to, że talent i pracowitość    silniejsze są od niepełnosprawności.</a:t>
            </a:r>
          </a:p>
          <a:p>
            <a:pPr marL="0" indent="0">
              <a:buNone/>
            </a:pPr>
            <a:endParaRPr lang="pl-PL" sz="2400" dirty="0"/>
          </a:p>
          <a:p>
            <a:pPr marL="0" indent="0">
              <a:buNone/>
            </a:pPr>
            <a:endParaRPr lang="pl-PL" sz="2400" dirty="0"/>
          </a:p>
          <a:p>
            <a:pPr marL="0" indent="0">
              <a:buNone/>
            </a:pPr>
            <a:endParaRPr lang="pl-PL" sz="2400" dirty="0"/>
          </a:p>
          <a:p>
            <a:pPr marL="0" indent="0">
              <a:buNone/>
            </a:pPr>
            <a:r>
              <a:rPr lang="pl-PL" sz="2400"/>
              <a:t>             Opracowanie</a:t>
            </a:r>
            <a:r>
              <a:rPr lang="pl-PL" sz="2400" dirty="0"/>
              <a:t>: Lechosław Ryszczuk</a:t>
            </a:r>
          </a:p>
        </p:txBody>
      </p:sp>
    </p:spTree>
    <p:extLst>
      <p:ext uri="{BB962C8B-B14F-4D97-AF65-F5344CB8AC3E}">
        <p14:creationId xmlns:p14="http://schemas.microsoft.com/office/powerpoint/2010/main" val="27550331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ymbol zastępczy zawartości 6" descr="Ludwig van Beethoven">
            <a:extLst>
              <a:ext uri="{FF2B5EF4-FFF2-40B4-BE49-F238E27FC236}">
                <a16:creationId xmlns:a16="http://schemas.microsoft.com/office/drawing/2014/main" id="{7576A1DD-7219-413D-8E15-3505B37D15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38" t="9091" r="9891" b="-1"/>
          <a:stretch/>
        </p:blipFill>
        <p:spPr bwMode="auto">
          <a:xfrm>
            <a:off x="2562726" y="1"/>
            <a:ext cx="9629274" cy="6857999"/>
          </a:xfrm>
          <a:prstGeom prst="rect">
            <a:avLst/>
          </a:prstGeom>
          <a:noFill/>
        </p:spPr>
      </p:pic>
      <p:sp>
        <p:nvSpPr>
          <p:cNvPr id="12" name="Freeform: Shape 1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CBB7A8DC-2EF8-E413-9DBD-6DA807CD5E03}"/>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3000" b="1">
                <a:effectLst/>
              </a:rPr>
              <a:t>Ludwig van Beethoven</a:t>
            </a:r>
            <a:r>
              <a:rPr lang="en-US" sz="3000">
                <a:effectLst/>
              </a:rPr>
              <a:t> — genialny muzyk, kompozytor i dyrygent</a:t>
            </a:r>
            <a:br>
              <a:rPr lang="en-US" sz="3000">
                <a:effectLst/>
              </a:rPr>
            </a:br>
            <a:endParaRPr lang="en-US" sz="3000"/>
          </a:p>
        </p:txBody>
      </p:sp>
    </p:spTree>
    <p:extLst>
      <p:ext uri="{BB962C8B-B14F-4D97-AF65-F5344CB8AC3E}">
        <p14:creationId xmlns:p14="http://schemas.microsoft.com/office/powerpoint/2010/main" val="29802040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a:extLst>
              <a:ext uri="{FF2B5EF4-FFF2-40B4-BE49-F238E27FC236}">
                <a16:creationId xmlns:a16="http://schemas.microsoft.com/office/drawing/2014/main" id="{6F021C0E-DD5F-602F-3E1F-4FAB141ADF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060" y="1715781"/>
            <a:ext cx="3425957" cy="3425957"/>
          </a:xfrm>
          <a:prstGeom prst="rect">
            <a:avLst/>
          </a:prstGeom>
        </p:spPr>
      </p:pic>
      <p:sp>
        <p:nvSpPr>
          <p:cNvPr id="3" name="Symbol zastępczy zawartości 2">
            <a:extLst>
              <a:ext uri="{FF2B5EF4-FFF2-40B4-BE49-F238E27FC236}">
                <a16:creationId xmlns:a16="http://schemas.microsoft.com/office/drawing/2014/main" id="{46A89D06-8150-90BC-D2A5-13AB3F54C50A}"/>
              </a:ext>
            </a:extLst>
          </p:cNvPr>
          <p:cNvSpPr>
            <a:spLocks noGrp="1"/>
          </p:cNvSpPr>
          <p:nvPr>
            <p:ph idx="1"/>
          </p:nvPr>
        </p:nvSpPr>
        <p:spPr>
          <a:xfrm>
            <a:off x="3906017" y="1010921"/>
            <a:ext cx="7642515" cy="5166042"/>
          </a:xfrm>
        </p:spPr>
        <p:txBody>
          <a:bodyPr>
            <a:normAutofit fontScale="92500" lnSpcReduction="10000"/>
          </a:bodyPr>
          <a:lstStyle/>
          <a:p>
            <a:pPr>
              <a:spcAft>
                <a:spcPts val="600"/>
              </a:spcAft>
            </a:pPr>
            <a:r>
              <a:rPr lang="pl-PL" sz="2400" dirty="0">
                <a:effectLst/>
                <a:latin typeface="Calibri" panose="020F0502020204030204" pitchFamily="34" charset="0"/>
                <a:ea typeface="Calibri" panose="020F0502020204030204" pitchFamily="34" charset="0"/>
                <a:cs typeface="Times New Roman" panose="02020603050405020304" pitchFamily="18" charset="0"/>
              </a:rPr>
              <a:t>Beethoven bez wątpienia jest jednym z najbardziej znanych i docenianych postaci głuchych w historii. Kompozytor, aby poradzić sobie z utratą słuchu, często używał notesu do przeprowadzania rozmów. Tłumaczenie tych notatek zostały udostępnione w latach siedemdziesiątych oraz dały obszerną analizę jego prywatnego życia.</a:t>
            </a:r>
          </a:p>
          <a:p>
            <a:pPr>
              <a:spcAft>
                <a:spcPts val="800"/>
              </a:spcAft>
            </a:pPr>
            <a:r>
              <a:rPr lang="pl-PL" sz="2400" dirty="0">
                <a:effectLst/>
                <a:latin typeface="Calibri" panose="020F0502020204030204" pitchFamily="34" charset="0"/>
                <a:ea typeface="Calibri" panose="020F0502020204030204" pitchFamily="34" charset="0"/>
                <a:cs typeface="Times New Roman" panose="02020603050405020304" pitchFamily="18" charset="0"/>
              </a:rPr>
              <a:t>Aby poradzić sobie z niedosłuchem, Beethoven poprosił wybitnego konstruktora Johanna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Nepomuka</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Mälzla</a:t>
            </a:r>
            <a:r>
              <a:rPr lang="pl-PL" sz="2400" dirty="0">
                <a:effectLst/>
                <a:latin typeface="Calibri" panose="020F0502020204030204" pitchFamily="34" charset="0"/>
                <a:ea typeface="Calibri" panose="020F0502020204030204" pitchFamily="34" charset="0"/>
                <a:cs typeface="Times New Roman" panose="02020603050405020304" pitchFamily="18" charset="0"/>
              </a:rPr>
              <a:t>, który na swoim koncie miał wynalezienie metronomu, aby ten skonstruował specjalnie dla niego protezę. Proteza w postaci tuby sprawdziła się tylko przez krótki okres życia Beethovena, wraz z postępującą chorobą słuchu proteza stawała się niewystarczająca. Kolejnym wsparciem dla kompozytora okazał się drewniany kijek, który zaciskając wkładał między zęby, a drugi koniec mocował do fortepianu, drewno przenosząc drgania z fortepianu do ciała kompozytora, dawała odczucie drgań.</a:t>
            </a:r>
          </a:p>
          <a:p>
            <a:endParaRPr lang="pl-PL" sz="1900" dirty="0"/>
          </a:p>
        </p:txBody>
      </p:sp>
    </p:spTree>
    <p:extLst>
      <p:ext uri="{BB962C8B-B14F-4D97-AF65-F5344CB8AC3E}">
        <p14:creationId xmlns:p14="http://schemas.microsoft.com/office/powerpoint/2010/main" val="36895634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1" name="Rectangle 240">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248">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Content Placeholder 8">
            <a:extLst>
              <a:ext uri="{FF2B5EF4-FFF2-40B4-BE49-F238E27FC236}">
                <a16:creationId xmlns:a16="http://schemas.microsoft.com/office/drawing/2014/main" id="{5EBDFF4A-5133-B478-FD94-64FEC554A217}"/>
              </a:ext>
            </a:extLst>
          </p:cNvPr>
          <p:cNvSpPr>
            <a:spLocks noGrp="1"/>
          </p:cNvSpPr>
          <p:nvPr>
            <p:ph idx="1"/>
          </p:nvPr>
        </p:nvSpPr>
        <p:spPr>
          <a:xfrm>
            <a:off x="4688006" y="511389"/>
            <a:ext cx="3534770" cy="5848468"/>
          </a:xfrm>
        </p:spPr>
        <p:txBody>
          <a:bodyPr anchor="ctr">
            <a:normAutofit/>
          </a:bodyPr>
          <a:lstStyle/>
          <a:p>
            <a:r>
              <a:rPr lang="pl-PL" sz="2400" dirty="0"/>
              <a:t>Beethovenowi udało się wygrać z chorobą. Zwycięstwo polegało na tym, że tworzył nadal, mimo pogarszającego się stanu zdrowia. Będąc całkowicie głuchym, stworzył swoje najlepsze, jak twierdzą znawcy tematu, dzieła, m.in. IX Symfonię.</a:t>
            </a:r>
          </a:p>
          <a:p>
            <a:endParaRPr lang="en-US" sz="2000" dirty="0"/>
          </a:p>
        </p:txBody>
      </p:sp>
      <p:pic>
        <p:nvPicPr>
          <p:cNvPr id="5" name="Multimedia online 4" title="Copying Beethoven/cut HD - the best part of the movie">
            <a:hlinkClick r:id="" action="ppaction://media"/>
            <a:extLst>
              <a:ext uri="{FF2B5EF4-FFF2-40B4-BE49-F238E27FC236}">
                <a16:creationId xmlns:a16="http://schemas.microsoft.com/office/drawing/2014/main" id="{7C38A175-8014-ECD6-7287-7BB87119AF12}"/>
              </a:ext>
            </a:extLst>
          </p:cNvPr>
          <p:cNvPicPr>
            <a:picLocks noRot="1" noChangeAspect="1"/>
          </p:cNvPicPr>
          <p:nvPr>
            <a:videoFile r:link="rId1"/>
          </p:nvPr>
        </p:nvPicPr>
        <p:blipFill>
          <a:blip r:embed="rId3"/>
          <a:stretch>
            <a:fillRect/>
          </a:stretch>
        </p:blipFill>
        <p:spPr>
          <a:xfrm>
            <a:off x="8083296" y="4144504"/>
            <a:ext cx="3208149" cy="1812604"/>
          </a:xfrm>
          <a:prstGeom prst="rect">
            <a:avLst/>
          </a:prstGeom>
        </p:spPr>
      </p:pic>
    </p:spTree>
    <p:extLst>
      <p:ext uri="{BB962C8B-B14F-4D97-AF65-F5344CB8AC3E}">
        <p14:creationId xmlns:p14="http://schemas.microsoft.com/office/powerpoint/2010/main" val="160064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ymbol zastępczy zawartości 3" descr="Fotografia Edwina Kowalika">
            <a:extLst>
              <a:ext uri="{FF2B5EF4-FFF2-40B4-BE49-F238E27FC236}">
                <a16:creationId xmlns:a16="http://schemas.microsoft.com/office/drawing/2014/main" id="{427FEA3E-3B29-5F18-9712-AB8E7BC2E18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9093" b="9764"/>
          <a:stretch/>
        </p:blipFill>
        <p:spPr bwMode="auto">
          <a:xfrm>
            <a:off x="2567806" y="1"/>
            <a:ext cx="9629274" cy="6857999"/>
          </a:xfrm>
          <a:prstGeom prst="rect">
            <a:avLst/>
          </a:prstGeom>
          <a:noFill/>
        </p:spPr>
      </p:pic>
      <p:sp>
        <p:nvSpPr>
          <p:cNvPr id="9" name="Freeform: Shape 8">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20910C05-EF94-BA7C-0F7E-5BD9297CBDAB}"/>
              </a:ext>
            </a:extLst>
          </p:cNvPr>
          <p:cNvSpPr>
            <a:spLocks noGrp="1"/>
          </p:cNvSpPr>
          <p:nvPr>
            <p:ph type="title"/>
          </p:nvPr>
        </p:nvSpPr>
        <p:spPr>
          <a:xfrm>
            <a:off x="804671" y="342006"/>
            <a:ext cx="5149109" cy="2248122"/>
          </a:xfrm>
        </p:spPr>
        <p:txBody>
          <a:bodyPr vert="horz" lIns="91440" tIns="45720" rIns="91440" bIns="45720" rtlCol="0" anchor="b">
            <a:normAutofit/>
          </a:bodyPr>
          <a:lstStyle/>
          <a:p>
            <a:r>
              <a:rPr lang="en-US" sz="3000" b="1" dirty="0">
                <a:effectLst/>
              </a:rPr>
              <a:t>Edwin </a:t>
            </a:r>
            <a:r>
              <a:rPr lang="en-US" sz="3000" b="1" dirty="0" err="1">
                <a:effectLst/>
              </a:rPr>
              <a:t>Mieczysław</a:t>
            </a:r>
            <a:r>
              <a:rPr lang="en-US" sz="3000" b="1" dirty="0">
                <a:effectLst/>
              </a:rPr>
              <a:t> </a:t>
            </a:r>
            <a:r>
              <a:rPr lang="en-US" sz="3000" b="1" dirty="0" err="1">
                <a:effectLst/>
              </a:rPr>
              <a:t>Kowalik</a:t>
            </a:r>
            <a:r>
              <a:rPr lang="en-US" sz="3000" b="1" dirty="0">
                <a:effectLst/>
              </a:rPr>
              <a:t> - </a:t>
            </a:r>
            <a:r>
              <a:rPr lang="en-US" sz="3000" b="1" dirty="0" err="1">
                <a:effectLst/>
              </a:rPr>
              <a:t>pianista</a:t>
            </a:r>
            <a:r>
              <a:rPr lang="en-US" sz="3000" b="1" dirty="0">
                <a:effectLst/>
              </a:rPr>
              <a:t>, </a:t>
            </a:r>
            <a:r>
              <a:rPr lang="en-US" sz="3000" b="1" dirty="0" err="1">
                <a:effectLst/>
              </a:rPr>
              <a:t>kompozytor</a:t>
            </a:r>
            <a:r>
              <a:rPr lang="en-US" sz="3000" b="1" dirty="0">
                <a:effectLst/>
              </a:rPr>
              <a:t>, </a:t>
            </a:r>
            <a:r>
              <a:rPr lang="en-US" sz="3000" b="1" dirty="0" err="1">
                <a:effectLst/>
              </a:rPr>
              <a:t>redaktor</a:t>
            </a:r>
            <a:r>
              <a:rPr lang="en-US" sz="3000" b="1" dirty="0">
                <a:effectLst/>
              </a:rPr>
              <a:t> </a:t>
            </a:r>
            <a:r>
              <a:rPr lang="en-US" sz="3000" b="1" dirty="0" err="1">
                <a:effectLst/>
              </a:rPr>
              <a:t>i</a:t>
            </a:r>
            <a:r>
              <a:rPr lang="en-US" sz="3000" b="1" dirty="0">
                <a:effectLst/>
              </a:rPr>
              <a:t> </a:t>
            </a:r>
            <a:r>
              <a:rPr lang="en-US" sz="3000" b="1" dirty="0" err="1">
                <a:effectLst/>
              </a:rPr>
              <a:t>poeta</a:t>
            </a:r>
            <a:br>
              <a:rPr lang="en-US" sz="3000" dirty="0">
                <a:effectLst/>
              </a:rPr>
            </a:br>
            <a:endParaRPr lang="en-US" sz="3000" dirty="0"/>
          </a:p>
        </p:txBody>
      </p:sp>
    </p:spTree>
    <p:extLst>
      <p:ext uri="{BB962C8B-B14F-4D97-AF65-F5344CB8AC3E}">
        <p14:creationId xmlns:p14="http://schemas.microsoft.com/office/powerpoint/2010/main" val="3276696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632FC804-AD79-1089-667F-A05AFB92743C}"/>
              </a:ext>
            </a:extLst>
          </p:cNvPr>
          <p:cNvSpPr>
            <a:spLocks noGrp="1"/>
          </p:cNvSpPr>
          <p:nvPr>
            <p:ph idx="1"/>
          </p:nvPr>
        </p:nvSpPr>
        <p:spPr>
          <a:xfrm>
            <a:off x="254000" y="716279"/>
            <a:ext cx="6253480" cy="5460683"/>
          </a:xfrm>
        </p:spPr>
        <p:txBody>
          <a:bodyPr>
            <a:normAutofit/>
          </a:bodyPr>
          <a:lstStyle/>
          <a:p>
            <a:pPr>
              <a:spcAft>
                <a:spcPts val="80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Żył w latach 1928 - 1997. Wzrok zaczął tracić we wczesnym dzieciństwie. Miał słuch absolutny. Dużo koncertował w kraju i poza granicami. W 1955 r. wystąpił w finale V Konkursu Chopinowskiego i został laureatem. W konkursie w Bukareszcie zdobył trzecią nagrodę i tytuł laureata, w konkursie w Rio de </a:t>
            </a:r>
            <a:r>
              <a:rPr lang="pl-PL" sz="2000" dirty="0" err="1">
                <a:effectLst/>
                <a:latin typeface="Calibri" panose="020F0502020204030204" pitchFamily="34" charset="0"/>
                <a:ea typeface="Calibri" panose="020F0502020204030204" pitchFamily="34" charset="0"/>
                <a:cs typeface="Times New Roman" panose="02020603050405020304" pitchFamily="18" charset="0"/>
              </a:rPr>
              <a:t>Janeiro</a:t>
            </a:r>
            <a:r>
              <a:rPr lang="pl-PL" sz="2000" dirty="0">
                <a:effectLst/>
                <a:latin typeface="Calibri" panose="020F0502020204030204" pitchFamily="34" charset="0"/>
                <a:ea typeface="Calibri" panose="020F0502020204030204" pitchFamily="34" charset="0"/>
                <a:cs typeface="Times New Roman" panose="02020603050405020304" pitchFamily="18" charset="0"/>
              </a:rPr>
              <a:t> w Brazylii zajął szóste miejsce z tytułem laureata.</a:t>
            </a:r>
          </a:p>
          <a:p>
            <a:pPr>
              <a:spcAft>
                <a:spcPts val="80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 Był kompozytorem utworów fortepianowych, piosenek i pieśni. Na konkursie kompozytorskim w Pradze za "Tryptyk" na fortepian otrzymał III nagrodę.</a:t>
            </a:r>
          </a:p>
          <a:p>
            <a:pPr>
              <a:spcAft>
                <a:spcPts val="80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Opracował i wydał w brajlu "Dzieła wszystkie F. Chopina" i "Dzieła wybrane K. Szymanowskiego". Wydał też podręczniki do nauki gry, zbiory sonat, etiud, utwory muzyki poważnej i rozrywkowej dla zespołów osób niewidomych.</a:t>
            </a:r>
          </a:p>
          <a:p>
            <a:pPr>
              <a:spcAft>
                <a:spcPts val="800"/>
              </a:spcAft>
            </a:pP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Multimedia online 5" title="Paderewski Cracovienne Fantastique op. 14 no. 6 Krakowiak fantastyczny Edwin Kowalik 1978 Romantic">
            <a:hlinkClick r:id="" action="ppaction://media"/>
            <a:extLst>
              <a:ext uri="{FF2B5EF4-FFF2-40B4-BE49-F238E27FC236}">
                <a16:creationId xmlns:a16="http://schemas.microsoft.com/office/drawing/2014/main" id="{42B56F76-6B64-2CFF-33DF-B4E065E2F45D}"/>
              </a:ext>
            </a:extLst>
          </p:cNvPr>
          <p:cNvPicPr>
            <a:picLocks noRot="1" noChangeAspect="1"/>
          </p:cNvPicPr>
          <p:nvPr>
            <a:videoFile r:link="rId1"/>
          </p:nvPr>
        </p:nvPicPr>
        <p:blipFill>
          <a:blip r:embed="rId3"/>
          <a:stretch>
            <a:fillRect/>
          </a:stretch>
        </p:blipFill>
        <p:spPr>
          <a:xfrm>
            <a:off x="6679132" y="790974"/>
            <a:ext cx="4935970" cy="3701977"/>
          </a:xfrm>
          <a:prstGeom prst="rect">
            <a:avLst/>
          </a:prstGeom>
        </p:spPr>
      </p:pic>
      <p:sp>
        <p:nvSpPr>
          <p:cNvPr id="8" name="pole tekstowe 7">
            <a:extLst>
              <a:ext uri="{FF2B5EF4-FFF2-40B4-BE49-F238E27FC236}">
                <a16:creationId xmlns:a16="http://schemas.microsoft.com/office/drawing/2014/main" id="{E697E1B3-71D3-1148-E641-855EA6208513}"/>
              </a:ext>
            </a:extLst>
          </p:cNvPr>
          <p:cNvSpPr txBox="1"/>
          <p:nvPr/>
        </p:nvSpPr>
        <p:spPr>
          <a:xfrm>
            <a:off x="6098699" y="4886064"/>
            <a:ext cx="6096836" cy="646331"/>
          </a:xfrm>
          <a:prstGeom prst="rect">
            <a:avLst/>
          </a:prstGeom>
          <a:noFill/>
        </p:spPr>
        <p:txBody>
          <a:bodyPr wrap="square">
            <a:spAutoFit/>
          </a:bodyPr>
          <a:lstStyle/>
          <a:p>
            <a:pPr algn="l"/>
            <a:r>
              <a:rPr lang="pl-PL" b="1" i="0" dirty="0">
                <a:effectLst/>
                <a:latin typeface="YouTube Sans"/>
              </a:rPr>
              <a:t>Paderewski </a:t>
            </a:r>
            <a:r>
              <a:rPr lang="pl-PL" b="1" i="0" dirty="0" err="1">
                <a:effectLst/>
                <a:latin typeface="YouTube Sans"/>
              </a:rPr>
              <a:t>Cracovienne</a:t>
            </a:r>
            <a:r>
              <a:rPr lang="pl-PL" b="1" i="0" dirty="0">
                <a:effectLst/>
                <a:latin typeface="YouTube Sans"/>
              </a:rPr>
              <a:t> </a:t>
            </a:r>
            <a:r>
              <a:rPr lang="pl-PL" b="1" i="0" dirty="0" err="1">
                <a:effectLst/>
                <a:latin typeface="YouTube Sans"/>
              </a:rPr>
              <a:t>Fantastique</a:t>
            </a:r>
            <a:r>
              <a:rPr lang="pl-PL" b="1" i="0" dirty="0">
                <a:effectLst/>
                <a:latin typeface="YouTube Sans"/>
              </a:rPr>
              <a:t> op. 14 no. 6 Krakowiak fantastyczny Edwin Kowalik 1978 </a:t>
            </a:r>
            <a:r>
              <a:rPr lang="pl-PL" b="1" i="0" dirty="0" err="1">
                <a:effectLst/>
                <a:latin typeface="YouTube Sans"/>
              </a:rPr>
              <a:t>Romantic</a:t>
            </a:r>
            <a:endParaRPr lang="pl-PL" b="1" i="0" dirty="0">
              <a:effectLst/>
              <a:latin typeface="YouTube Sans"/>
            </a:endParaRPr>
          </a:p>
        </p:txBody>
      </p:sp>
    </p:spTree>
    <p:extLst>
      <p:ext uri="{BB962C8B-B14F-4D97-AF65-F5344CB8AC3E}">
        <p14:creationId xmlns:p14="http://schemas.microsoft.com/office/powerpoint/2010/main" val="1509087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descr="Zobacz szczegóły powiązanego obrazu">
            <a:extLst>
              <a:ext uri="{FF2B5EF4-FFF2-40B4-BE49-F238E27FC236}">
                <a16:creationId xmlns:a16="http://schemas.microsoft.com/office/drawing/2014/main" id="{50BCD54E-623A-B6A2-738E-EC8A3D1DDD8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0571" b="-1"/>
          <a:stretch/>
        </p:blipFill>
        <p:spPr bwMode="auto">
          <a:xfrm>
            <a:off x="3523488" y="10"/>
            <a:ext cx="8668512" cy="6857990"/>
          </a:xfrm>
          <a:prstGeom prst="rect">
            <a:avLst/>
          </a:prstGeom>
          <a:noFill/>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D7383C37-8F9A-E736-F415-EA52C6B27FE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effectLst/>
              </a:rPr>
              <a:t>Skromny Ray z Albany</a:t>
            </a:r>
            <a:br>
              <a:rPr lang="en-US" sz="4800">
                <a:effectLst/>
              </a:rPr>
            </a:br>
            <a:endParaRPr lang="en-US" sz="48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0094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55ECCBF9-300E-A978-7F8D-F8637ABD5438}"/>
              </a:ext>
            </a:extLst>
          </p:cNvPr>
          <p:cNvSpPr>
            <a:spLocks noGrp="1"/>
          </p:cNvSpPr>
          <p:nvPr>
            <p:ph idx="1"/>
          </p:nvPr>
        </p:nvSpPr>
        <p:spPr>
          <a:xfrm>
            <a:off x="543759" y="767172"/>
            <a:ext cx="5932404" cy="5323655"/>
          </a:xfrm>
        </p:spPr>
        <p:txBody>
          <a:bodyPr>
            <a:normAutofit lnSpcReduction="10000"/>
          </a:bodyPr>
          <a:lstStyle/>
          <a:p>
            <a:r>
              <a:rPr lang="pl-PL" sz="2400" dirty="0"/>
              <a:t>Ray Charles przyszedł na świat 23 września 1930 r. w miejscowości Albana w stanie Georgia. Na pierwsze lekcje nauki gry na fortepianie uczęszczał już przed piątym rokiem życia. legendarny człowiek, wybitny muzyk i jeden z najwybitniejszych wykonawcy jazzowi. W roku 1937 stracił wzrok. Matka nauczyła Raya samodzielności i zadbała o jego edukację. W szkole dla niewidomych opanował alfabet </a:t>
            </a:r>
            <a:r>
              <a:rPr lang="pl-PL" sz="2400" dirty="0" err="1"/>
              <a:t>Braill’a</a:t>
            </a:r>
            <a:r>
              <a:rPr lang="pl-PL" sz="2400" dirty="0"/>
              <a:t> i poznał nuty.</a:t>
            </a:r>
          </a:p>
          <a:p>
            <a:r>
              <a:rPr lang="pl-PL" sz="2400" dirty="0"/>
              <a:t>Karierę muzyczną rozpoczął w pierwszej połowie lat czterdziestych XX wieku. Pierwszy singiel nagrał w roku 1949. Najbardziej znane utwory wylansowane przez wokalistę to „Georgia On My </a:t>
            </a:r>
            <a:r>
              <a:rPr lang="pl-PL" sz="2400" dirty="0" err="1"/>
              <a:t>Mind</a:t>
            </a:r>
            <a:r>
              <a:rPr lang="pl-PL" sz="2400" dirty="0"/>
              <a:t>”, „</a:t>
            </a:r>
            <a:r>
              <a:rPr lang="pl-PL" sz="2400" dirty="0" err="1"/>
              <a:t>Unchain</a:t>
            </a:r>
            <a:r>
              <a:rPr lang="pl-PL" sz="2400" dirty="0"/>
              <a:t> My </a:t>
            </a:r>
            <a:r>
              <a:rPr lang="pl-PL" sz="2400" dirty="0" err="1"/>
              <a:t>Heart</a:t>
            </a:r>
            <a:r>
              <a:rPr lang="pl-PL" sz="2400" dirty="0"/>
              <a:t>” i „</a:t>
            </a:r>
            <a:r>
              <a:rPr lang="pl-PL" sz="2400" dirty="0" err="1"/>
              <a:t>I’ve</a:t>
            </a:r>
            <a:r>
              <a:rPr lang="pl-PL" sz="2400" dirty="0"/>
              <a:t> Got a </a:t>
            </a:r>
            <a:r>
              <a:rPr lang="pl-PL" sz="2400" dirty="0" err="1"/>
              <a:t>Woman</a:t>
            </a:r>
            <a:r>
              <a:rPr lang="pl-PL" sz="2400" dirty="0"/>
              <a:t>”.</a:t>
            </a:r>
          </a:p>
          <a:p>
            <a:endParaRPr lang="pl-PL" sz="1700" dirty="0"/>
          </a:p>
        </p:txBody>
      </p:sp>
      <p:pic>
        <p:nvPicPr>
          <p:cNvPr id="4" name="Multimedia online 3" title="RAY CHARLES &quot;I Can't Stop Loving You&quot;">
            <a:hlinkClick r:id="" action="ppaction://media"/>
            <a:extLst>
              <a:ext uri="{FF2B5EF4-FFF2-40B4-BE49-F238E27FC236}">
                <a16:creationId xmlns:a16="http://schemas.microsoft.com/office/drawing/2014/main" id="{1A82335E-11D4-1C76-D681-E305A9B83D21}"/>
              </a:ext>
            </a:extLst>
          </p:cNvPr>
          <p:cNvPicPr>
            <a:picLocks noRot="1" noChangeAspect="1"/>
          </p:cNvPicPr>
          <p:nvPr>
            <a:videoFile r:link="rId1"/>
          </p:nvPr>
        </p:nvPicPr>
        <p:blipFill>
          <a:blip r:embed="rId3"/>
          <a:stretch>
            <a:fillRect/>
          </a:stretch>
        </p:blipFill>
        <p:spPr>
          <a:xfrm>
            <a:off x="6719367" y="2267182"/>
            <a:ext cx="4788505" cy="3591378"/>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ole tekstowe 5">
            <a:extLst>
              <a:ext uri="{FF2B5EF4-FFF2-40B4-BE49-F238E27FC236}">
                <a16:creationId xmlns:a16="http://schemas.microsoft.com/office/drawing/2014/main" id="{30DD588F-2068-3C5C-5A86-0C8F214D7158}"/>
              </a:ext>
            </a:extLst>
          </p:cNvPr>
          <p:cNvSpPr txBox="1"/>
          <p:nvPr/>
        </p:nvSpPr>
        <p:spPr>
          <a:xfrm>
            <a:off x="6824766" y="6063906"/>
            <a:ext cx="4592097" cy="400110"/>
          </a:xfrm>
          <a:prstGeom prst="rect">
            <a:avLst/>
          </a:prstGeom>
          <a:noFill/>
        </p:spPr>
        <p:txBody>
          <a:bodyPr wrap="square">
            <a:spAutoFit/>
          </a:bodyPr>
          <a:lstStyle/>
          <a:p>
            <a:pPr algn="l"/>
            <a:r>
              <a:rPr lang="en-US" sz="2000" b="1" i="0" dirty="0">
                <a:solidFill>
                  <a:srgbClr val="0F0F0F"/>
                </a:solidFill>
                <a:effectLst/>
                <a:latin typeface="YouTube Sans"/>
              </a:rPr>
              <a:t>RAY CHARLES "I Can't Stop Loving You"</a:t>
            </a:r>
          </a:p>
        </p:txBody>
      </p:sp>
    </p:spTree>
    <p:extLst>
      <p:ext uri="{BB962C8B-B14F-4D97-AF65-F5344CB8AC3E}">
        <p14:creationId xmlns:p14="http://schemas.microsoft.com/office/powerpoint/2010/main" val="14779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ymbol zastępczy zawartości 3" descr="Znani ludzie niepełnosprawni">
            <a:extLst>
              <a:ext uri="{FF2B5EF4-FFF2-40B4-BE49-F238E27FC236}">
                <a16:creationId xmlns:a16="http://schemas.microsoft.com/office/drawing/2014/main" id="{EC472739-398E-6E65-D015-E7EDDBB37AC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0329" b="9090"/>
          <a:stretch/>
        </p:blipFill>
        <p:spPr bwMode="auto">
          <a:xfrm>
            <a:off x="2562726" y="1"/>
            <a:ext cx="9629274" cy="6857999"/>
          </a:xfrm>
          <a:prstGeom prst="rect">
            <a:avLst/>
          </a:prstGeom>
          <a:noFill/>
        </p:spPr>
      </p:pic>
      <p:sp>
        <p:nvSpPr>
          <p:cNvPr id="9" name="Freeform: Shape 8">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BFF25BCD-F475-383A-6C74-3212EFD80679}"/>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400" dirty="0"/>
              <a:t>Stevie Wonder</a:t>
            </a:r>
          </a:p>
        </p:txBody>
      </p:sp>
    </p:spTree>
    <p:extLst>
      <p:ext uri="{BB962C8B-B14F-4D97-AF65-F5344CB8AC3E}">
        <p14:creationId xmlns:p14="http://schemas.microsoft.com/office/powerpoint/2010/main" val="3759759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1197</Words>
  <Application>Microsoft Office PowerPoint</Application>
  <PresentationFormat>Panoramiczny</PresentationFormat>
  <Paragraphs>42</Paragraphs>
  <Slides>17</Slides>
  <Notes>0</Notes>
  <HiddenSlides>0</HiddenSlides>
  <MMClips>7</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17</vt:i4>
      </vt:variant>
    </vt:vector>
  </HeadingPairs>
  <TitlesOfParts>
    <vt:vector size="22" baseType="lpstr">
      <vt:lpstr>Arial</vt:lpstr>
      <vt:lpstr>Calibri</vt:lpstr>
      <vt:lpstr>Calibri Light</vt:lpstr>
      <vt:lpstr>YouTube Sans</vt:lpstr>
      <vt:lpstr>Motyw pakietu Office</vt:lpstr>
      <vt:lpstr>„Artyści z niepełnosprawnościami, którzy zaistnieli mimo przeciwności losu” </vt:lpstr>
      <vt:lpstr>Ludwig van Beethoven — genialny muzyk, kompozytor i dyrygent </vt:lpstr>
      <vt:lpstr>Prezentacja programu PowerPoint</vt:lpstr>
      <vt:lpstr>Prezentacja programu PowerPoint</vt:lpstr>
      <vt:lpstr>Edwin Mieczysław Kowalik - pianista, kompozytor, redaktor i poeta </vt:lpstr>
      <vt:lpstr>Prezentacja programu PowerPoint</vt:lpstr>
      <vt:lpstr>Skromny Ray z Albany </vt:lpstr>
      <vt:lpstr>Prezentacja programu PowerPoint</vt:lpstr>
      <vt:lpstr>Stevie Wonder</vt:lpstr>
      <vt:lpstr>Prezentacja programu PowerPoint</vt:lpstr>
      <vt:lpstr>Monika Kuszyńska </vt:lpstr>
      <vt:lpstr>Prezentacja programu PowerPoint</vt:lpstr>
      <vt:lpstr>Richard John Cyril Allen</vt:lpstr>
      <vt:lpstr>Prezentacja programu PowerPoint</vt:lpstr>
      <vt:lpstr>Andrea Bocelli</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„Artyści z niepełnosprawnościami, którzy zaistnieli mimo przeciwności losu” </dc:title>
  <dc:creator>Lechoslaw Ryszczuk</dc:creator>
  <cp:lastModifiedBy>Lechoslaw Ryszczuk</cp:lastModifiedBy>
  <cp:revision>3</cp:revision>
  <dcterms:created xsi:type="dcterms:W3CDTF">2022-12-29T22:15:10Z</dcterms:created>
  <dcterms:modified xsi:type="dcterms:W3CDTF">2022-12-30T01:34:14Z</dcterms:modified>
</cp:coreProperties>
</file>