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802" r:id="rId3"/>
    <p:sldId id="690" r:id="rId4"/>
    <p:sldId id="264" r:id="rId5"/>
    <p:sldId id="804" r:id="rId6"/>
    <p:sldId id="692" r:id="rId7"/>
    <p:sldId id="794" r:id="rId8"/>
    <p:sldId id="259" r:id="rId9"/>
    <p:sldId id="267" r:id="rId10"/>
    <p:sldId id="797" r:id="rId11"/>
    <p:sldId id="798" r:id="rId12"/>
    <p:sldId id="799" r:id="rId13"/>
    <p:sldId id="807" r:id="rId14"/>
    <p:sldId id="270" r:id="rId15"/>
    <p:sldId id="266" r:id="rId16"/>
    <p:sldId id="796" r:id="rId17"/>
    <p:sldId id="803" r:id="rId18"/>
    <p:sldId id="787" r:id="rId19"/>
    <p:sldId id="806" r:id="rId20"/>
    <p:sldId id="297" r:id="rId21"/>
    <p:sldId id="791" r:id="rId22"/>
    <p:sldId id="792" r:id="rId23"/>
    <p:sldId id="801" r:id="rId24"/>
    <p:sldId id="290" r:id="rId25"/>
    <p:sldId id="805" r:id="rId2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melka\Desktop\rok%20szkolny%202022\wyniki%20egzamin&#243;w%20rok%2020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oleObject" Target="file:///C:\Users\Amelka\Desktop\Analiza%20jako&#347;ciowa%20wykres%2022.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l-PL" sz="1800" b="0" i="0" baseline="0">
                <a:effectLst/>
              </a:rPr>
              <a:t>Procent uzyskanych punktów przez poszczególnych uczniów</a:t>
            </a:r>
            <a:endParaRPr lang="pl-P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cat>
            <c:strRef>
              <c:f>Arkusz1!$J$2:$J$44</c:f>
              <c:strCache>
                <c:ptCount val="43"/>
                <c:pt idx="0">
                  <c:v>Nr w dzienniku</c:v>
                </c:pt>
                <c:pt idx="1">
                  <c:v>A2</c:v>
                </c:pt>
                <c:pt idx="2">
                  <c:v>A3</c:v>
                </c:pt>
                <c:pt idx="3">
                  <c:v>A4</c:v>
                </c:pt>
                <c:pt idx="4">
                  <c:v>A5</c:v>
                </c:pt>
                <c:pt idx="5">
                  <c:v>A6</c:v>
                </c:pt>
                <c:pt idx="6">
                  <c:v>A7</c:v>
                </c:pt>
                <c:pt idx="7">
                  <c:v>A8</c:v>
                </c:pt>
                <c:pt idx="8">
                  <c:v>A9</c:v>
                </c:pt>
                <c:pt idx="9">
                  <c:v>A10</c:v>
                </c:pt>
                <c:pt idx="10">
                  <c:v>A11</c:v>
                </c:pt>
                <c:pt idx="11">
                  <c:v>A12</c:v>
                </c:pt>
                <c:pt idx="12">
                  <c:v>A13</c:v>
                </c:pt>
                <c:pt idx="13">
                  <c:v>A14</c:v>
                </c:pt>
                <c:pt idx="14">
                  <c:v>A15</c:v>
                </c:pt>
                <c:pt idx="15">
                  <c:v>A16</c:v>
                </c:pt>
                <c:pt idx="16">
                  <c:v>A17</c:v>
                </c:pt>
                <c:pt idx="17">
                  <c:v>A18</c:v>
                </c:pt>
                <c:pt idx="18">
                  <c:v>A19</c:v>
                </c:pt>
                <c:pt idx="19">
                  <c:v>A20</c:v>
                </c:pt>
                <c:pt idx="20">
                  <c:v>A21</c:v>
                </c:pt>
                <c:pt idx="21">
                  <c:v>A22</c:v>
                </c:pt>
                <c:pt idx="22">
                  <c:v>A23</c:v>
                </c:pt>
                <c:pt idx="23">
                  <c:v>B1</c:v>
                </c:pt>
                <c:pt idx="24">
                  <c:v>B2</c:v>
                </c:pt>
                <c:pt idx="25">
                  <c:v>B3</c:v>
                </c:pt>
                <c:pt idx="26">
                  <c:v>B4</c:v>
                </c:pt>
                <c:pt idx="27">
                  <c:v>B5</c:v>
                </c:pt>
                <c:pt idx="28">
                  <c:v>B6</c:v>
                </c:pt>
                <c:pt idx="29">
                  <c:v>B7</c:v>
                </c:pt>
                <c:pt idx="30">
                  <c:v>B8</c:v>
                </c:pt>
                <c:pt idx="31">
                  <c:v>B9</c:v>
                </c:pt>
                <c:pt idx="32">
                  <c:v>B10</c:v>
                </c:pt>
                <c:pt idx="33">
                  <c:v>B11</c:v>
                </c:pt>
                <c:pt idx="34">
                  <c:v>B12</c:v>
                </c:pt>
                <c:pt idx="35">
                  <c:v>B13</c:v>
                </c:pt>
                <c:pt idx="36">
                  <c:v>B14</c:v>
                </c:pt>
                <c:pt idx="37">
                  <c:v>B15</c:v>
                </c:pt>
                <c:pt idx="38">
                  <c:v>B16</c:v>
                </c:pt>
                <c:pt idx="39">
                  <c:v>B17</c:v>
                </c:pt>
                <c:pt idx="40">
                  <c:v>B18</c:v>
                </c:pt>
                <c:pt idx="41">
                  <c:v>B19</c:v>
                </c:pt>
                <c:pt idx="42">
                  <c:v>B20</c:v>
                </c:pt>
              </c:strCache>
            </c:strRef>
          </c:cat>
          <c:val>
            <c:numRef>
              <c:f>Arkusz1!$K$2:$K$44</c:f>
              <c:numCache>
                <c:formatCode>General</c:formatCode>
                <c:ptCount val="43"/>
                <c:pt idx="0">
                  <c:v>0</c:v>
                </c:pt>
                <c:pt idx="1">
                  <c:v>24</c:v>
                </c:pt>
                <c:pt idx="2">
                  <c:v>88</c:v>
                </c:pt>
                <c:pt idx="3">
                  <c:v>84</c:v>
                </c:pt>
                <c:pt idx="4">
                  <c:v>80</c:v>
                </c:pt>
                <c:pt idx="5">
                  <c:v>76</c:v>
                </c:pt>
                <c:pt idx="6">
                  <c:v>88</c:v>
                </c:pt>
                <c:pt idx="7">
                  <c:v>84</c:v>
                </c:pt>
                <c:pt idx="8">
                  <c:v>100</c:v>
                </c:pt>
                <c:pt idx="9">
                  <c:v>40</c:v>
                </c:pt>
                <c:pt idx="10">
                  <c:v>32</c:v>
                </c:pt>
                <c:pt idx="11">
                  <c:v>76</c:v>
                </c:pt>
                <c:pt idx="12">
                  <c:v>16</c:v>
                </c:pt>
                <c:pt idx="13">
                  <c:v>40</c:v>
                </c:pt>
                <c:pt idx="14">
                  <c:v>64</c:v>
                </c:pt>
                <c:pt idx="15">
                  <c:v>40</c:v>
                </c:pt>
                <c:pt idx="16">
                  <c:v>92</c:v>
                </c:pt>
                <c:pt idx="17">
                  <c:v>64</c:v>
                </c:pt>
                <c:pt idx="18">
                  <c:v>48</c:v>
                </c:pt>
                <c:pt idx="19">
                  <c:v>16</c:v>
                </c:pt>
                <c:pt idx="20">
                  <c:v>60</c:v>
                </c:pt>
                <c:pt idx="21">
                  <c:v>96</c:v>
                </c:pt>
                <c:pt idx="22">
                  <c:v>72</c:v>
                </c:pt>
                <c:pt idx="23">
                  <c:v>20</c:v>
                </c:pt>
                <c:pt idx="24">
                  <c:v>68</c:v>
                </c:pt>
                <c:pt idx="25">
                  <c:v>36</c:v>
                </c:pt>
                <c:pt idx="26">
                  <c:v>64</c:v>
                </c:pt>
                <c:pt idx="27">
                  <c:v>8</c:v>
                </c:pt>
                <c:pt idx="28">
                  <c:v>72</c:v>
                </c:pt>
                <c:pt idx="29">
                  <c:v>32</c:v>
                </c:pt>
                <c:pt idx="30">
                  <c:v>80</c:v>
                </c:pt>
                <c:pt idx="31">
                  <c:v>40</c:v>
                </c:pt>
                <c:pt idx="32">
                  <c:v>32</c:v>
                </c:pt>
                <c:pt idx="33">
                  <c:v>16</c:v>
                </c:pt>
                <c:pt idx="34">
                  <c:v>12</c:v>
                </c:pt>
                <c:pt idx="35">
                  <c:v>20</c:v>
                </c:pt>
                <c:pt idx="36">
                  <c:v>28</c:v>
                </c:pt>
                <c:pt idx="37">
                  <c:v>56</c:v>
                </c:pt>
                <c:pt idx="38">
                  <c:v>16</c:v>
                </c:pt>
                <c:pt idx="39">
                  <c:v>24</c:v>
                </c:pt>
                <c:pt idx="40">
                  <c:v>44</c:v>
                </c:pt>
                <c:pt idx="41">
                  <c:v>56</c:v>
                </c:pt>
                <c:pt idx="42">
                  <c:v>48</c:v>
                </c:pt>
              </c:numCache>
            </c:numRef>
          </c:val>
          <c:extLst>
            <c:ext xmlns:c16="http://schemas.microsoft.com/office/drawing/2014/chart" uri="{C3380CC4-5D6E-409C-BE32-E72D297353CC}">
              <c16:uniqueId val="{00000000-C229-474F-9D3C-166C71EF5DDB}"/>
            </c:ext>
          </c:extLst>
        </c:ser>
        <c:ser>
          <c:idx val="1"/>
          <c:order val="1"/>
          <c:spPr>
            <a:solidFill>
              <a:schemeClr val="accent2"/>
            </a:solidFill>
            <a:ln>
              <a:noFill/>
            </a:ln>
            <a:effectLst/>
          </c:spPr>
          <c:invertIfNegative val="0"/>
          <c:cat>
            <c:strRef>
              <c:f>Arkusz1!$J$2:$J$44</c:f>
              <c:strCache>
                <c:ptCount val="43"/>
                <c:pt idx="0">
                  <c:v>Nr w dzienniku</c:v>
                </c:pt>
                <c:pt idx="1">
                  <c:v>A2</c:v>
                </c:pt>
                <c:pt idx="2">
                  <c:v>A3</c:v>
                </c:pt>
                <c:pt idx="3">
                  <c:v>A4</c:v>
                </c:pt>
                <c:pt idx="4">
                  <c:v>A5</c:v>
                </c:pt>
                <c:pt idx="5">
                  <c:v>A6</c:v>
                </c:pt>
                <c:pt idx="6">
                  <c:v>A7</c:v>
                </c:pt>
                <c:pt idx="7">
                  <c:v>A8</c:v>
                </c:pt>
                <c:pt idx="8">
                  <c:v>A9</c:v>
                </c:pt>
                <c:pt idx="9">
                  <c:v>A10</c:v>
                </c:pt>
                <c:pt idx="10">
                  <c:v>A11</c:v>
                </c:pt>
                <c:pt idx="11">
                  <c:v>A12</c:v>
                </c:pt>
                <c:pt idx="12">
                  <c:v>A13</c:v>
                </c:pt>
                <c:pt idx="13">
                  <c:v>A14</c:v>
                </c:pt>
                <c:pt idx="14">
                  <c:v>A15</c:v>
                </c:pt>
                <c:pt idx="15">
                  <c:v>A16</c:v>
                </c:pt>
                <c:pt idx="16">
                  <c:v>A17</c:v>
                </c:pt>
                <c:pt idx="17">
                  <c:v>A18</c:v>
                </c:pt>
                <c:pt idx="18">
                  <c:v>A19</c:v>
                </c:pt>
                <c:pt idx="19">
                  <c:v>A20</c:v>
                </c:pt>
                <c:pt idx="20">
                  <c:v>A21</c:v>
                </c:pt>
                <c:pt idx="21">
                  <c:v>A22</c:v>
                </c:pt>
                <c:pt idx="22">
                  <c:v>A23</c:v>
                </c:pt>
                <c:pt idx="23">
                  <c:v>B1</c:v>
                </c:pt>
                <c:pt idx="24">
                  <c:v>B2</c:v>
                </c:pt>
                <c:pt idx="25">
                  <c:v>B3</c:v>
                </c:pt>
                <c:pt idx="26">
                  <c:v>B4</c:v>
                </c:pt>
                <c:pt idx="27">
                  <c:v>B5</c:v>
                </c:pt>
                <c:pt idx="28">
                  <c:v>B6</c:v>
                </c:pt>
                <c:pt idx="29">
                  <c:v>B7</c:v>
                </c:pt>
                <c:pt idx="30">
                  <c:v>B8</c:v>
                </c:pt>
                <c:pt idx="31">
                  <c:v>B9</c:v>
                </c:pt>
                <c:pt idx="32">
                  <c:v>B10</c:v>
                </c:pt>
                <c:pt idx="33">
                  <c:v>B11</c:v>
                </c:pt>
                <c:pt idx="34">
                  <c:v>B12</c:v>
                </c:pt>
                <c:pt idx="35">
                  <c:v>B13</c:v>
                </c:pt>
                <c:pt idx="36">
                  <c:v>B14</c:v>
                </c:pt>
                <c:pt idx="37">
                  <c:v>B15</c:v>
                </c:pt>
                <c:pt idx="38">
                  <c:v>B16</c:v>
                </c:pt>
                <c:pt idx="39">
                  <c:v>B17</c:v>
                </c:pt>
                <c:pt idx="40">
                  <c:v>B18</c:v>
                </c:pt>
                <c:pt idx="41">
                  <c:v>B19</c:v>
                </c:pt>
                <c:pt idx="42">
                  <c:v>B20</c:v>
                </c:pt>
              </c:strCache>
            </c:strRef>
          </c:cat>
          <c:val>
            <c:numRef>
              <c:f>Arkusz1!$L$2:$L$44</c:f>
              <c:numCache>
                <c:formatCode>General</c:formatCode>
                <c:ptCount val="43"/>
              </c:numCache>
            </c:numRef>
          </c:val>
          <c:extLst>
            <c:ext xmlns:c16="http://schemas.microsoft.com/office/drawing/2014/chart" uri="{C3380CC4-5D6E-409C-BE32-E72D297353CC}">
              <c16:uniqueId val="{00000001-C229-474F-9D3C-166C71EF5DDB}"/>
            </c:ext>
          </c:extLst>
        </c:ser>
        <c:dLbls>
          <c:showLegendKey val="0"/>
          <c:showVal val="0"/>
          <c:showCatName val="0"/>
          <c:showSerName val="0"/>
          <c:showPercent val="0"/>
          <c:showBubbleSize val="0"/>
        </c:dLbls>
        <c:gapWidth val="219"/>
        <c:overlap val="-27"/>
        <c:axId val="444873711"/>
        <c:axId val="444874127"/>
      </c:barChart>
      <c:catAx>
        <c:axId val="4448737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444874127"/>
        <c:crosses val="autoZero"/>
        <c:auto val="1"/>
        <c:lblAlgn val="ctr"/>
        <c:lblOffset val="100"/>
        <c:noMultiLvlLbl val="0"/>
      </c:catAx>
      <c:valAx>
        <c:axId val="44487412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4448737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l-PL" dirty="0"/>
              <a:t>Matematyka</a:t>
            </a:r>
          </a:p>
        </c:rich>
      </c:tx>
      <c:layout>
        <c:manualLayout>
          <c:xMode val="edge"/>
          <c:yMode val="edge"/>
          <c:x val="0.44302083735301817"/>
          <c:y val="0.21043196939911946"/>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Arkusz1!$D$2</c:f>
              <c:strCache>
                <c:ptCount val="1"/>
                <c:pt idx="0">
                  <c:v>woj.święt.</c:v>
                </c:pt>
              </c:strCache>
            </c:strRef>
          </c:tx>
          <c:spPr>
            <a:solidFill>
              <a:schemeClr val="accent1"/>
            </a:solidFill>
            <a:ln>
              <a:noFill/>
            </a:ln>
            <a:effectLst/>
          </c:spPr>
          <c:invertIfNegative val="0"/>
          <c:cat>
            <c:numRef>
              <c:f>Arkusz1!$C$3:$C$21</c:f>
              <c:numCache>
                <c:formatCode>General</c:formatCode>
                <c:ptCount val="19"/>
                <c:pt idx="0">
                  <c:v>2</c:v>
                </c:pt>
                <c:pt idx="1">
                  <c:v>8</c:v>
                </c:pt>
                <c:pt idx="2">
                  <c:v>12</c:v>
                </c:pt>
                <c:pt idx="3">
                  <c:v>1</c:v>
                </c:pt>
                <c:pt idx="4">
                  <c:v>3</c:v>
                </c:pt>
                <c:pt idx="5">
                  <c:v>7</c:v>
                </c:pt>
                <c:pt idx="6">
                  <c:v>9</c:v>
                </c:pt>
                <c:pt idx="7">
                  <c:v>10</c:v>
                </c:pt>
                <c:pt idx="8">
                  <c:v>5</c:v>
                </c:pt>
                <c:pt idx="9">
                  <c:v>6</c:v>
                </c:pt>
                <c:pt idx="10">
                  <c:v>11</c:v>
                </c:pt>
                <c:pt idx="11">
                  <c:v>13</c:v>
                </c:pt>
                <c:pt idx="12">
                  <c:v>15</c:v>
                </c:pt>
                <c:pt idx="13">
                  <c:v>16</c:v>
                </c:pt>
                <c:pt idx="14">
                  <c:v>17</c:v>
                </c:pt>
                <c:pt idx="15">
                  <c:v>4</c:v>
                </c:pt>
                <c:pt idx="16">
                  <c:v>14</c:v>
                </c:pt>
                <c:pt idx="17">
                  <c:v>18</c:v>
                </c:pt>
                <c:pt idx="18">
                  <c:v>19</c:v>
                </c:pt>
              </c:numCache>
            </c:numRef>
          </c:cat>
          <c:val>
            <c:numRef>
              <c:f>Arkusz1!$D$3:$D$21</c:f>
              <c:numCache>
                <c:formatCode>General</c:formatCode>
                <c:ptCount val="19"/>
                <c:pt idx="0">
                  <c:v>55</c:v>
                </c:pt>
                <c:pt idx="1">
                  <c:v>74</c:v>
                </c:pt>
                <c:pt idx="2">
                  <c:v>90</c:v>
                </c:pt>
                <c:pt idx="3">
                  <c:v>74</c:v>
                </c:pt>
                <c:pt idx="4">
                  <c:v>51</c:v>
                </c:pt>
                <c:pt idx="5">
                  <c:v>40</c:v>
                </c:pt>
                <c:pt idx="6">
                  <c:v>79</c:v>
                </c:pt>
                <c:pt idx="7">
                  <c:v>58</c:v>
                </c:pt>
                <c:pt idx="8">
                  <c:v>68</c:v>
                </c:pt>
                <c:pt idx="9">
                  <c:v>50</c:v>
                </c:pt>
                <c:pt idx="10">
                  <c:v>38</c:v>
                </c:pt>
                <c:pt idx="11">
                  <c:v>60</c:v>
                </c:pt>
                <c:pt idx="12">
                  <c:v>49</c:v>
                </c:pt>
                <c:pt idx="13">
                  <c:v>59</c:v>
                </c:pt>
                <c:pt idx="14">
                  <c:v>58</c:v>
                </c:pt>
                <c:pt idx="15">
                  <c:v>64</c:v>
                </c:pt>
                <c:pt idx="16">
                  <c:v>59</c:v>
                </c:pt>
                <c:pt idx="17">
                  <c:v>46</c:v>
                </c:pt>
                <c:pt idx="18">
                  <c:v>49</c:v>
                </c:pt>
              </c:numCache>
            </c:numRef>
          </c:val>
          <c:extLst>
            <c:ext xmlns:c16="http://schemas.microsoft.com/office/drawing/2014/chart" uri="{C3380CC4-5D6E-409C-BE32-E72D297353CC}">
              <c16:uniqueId val="{00000000-FA78-478F-82E5-4CAB34D45AB8}"/>
            </c:ext>
          </c:extLst>
        </c:ser>
        <c:ser>
          <c:idx val="1"/>
          <c:order val="1"/>
          <c:tx>
            <c:strRef>
              <c:f>Arkusz1!$E$2</c:f>
              <c:strCache>
                <c:ptCount val="1"/>
                <c:pt idx="0">
                  <c:v>klasa 8a</c:v>
                </c:pt>
              </c:strCache>
            </c:strRef>
          </c:tx>
          <c:spPr>
            <a:solidFill>
              <a:schemeClr val="accent2"/>
            </a:solidFill>
            <a:ln>
              <a:noFill/>
            </a:ln>
            <a:effectLst/>
          </c:spPr>
          <c:invertIfNegative val="0"/>
          <c:cat>
            <c:numRef>
              <c:f>Arkusz1!$C$3:$C$21</c:f>
              <c:numCache>
                <c:formatCode>General</c:formatCode>
                <c:ptCount val="19"/>
                <c:pt idx="0">
                  <c:v>2</c:v>
                </c:pt>
                <c:pt idx="1">
                  <c:v>8</c:v>
                </c:pt>
                <c:pt idx="2">
                  <c:v>12</c:v>
                </c:pt>
                <c:pt idx="3">
                  <c:v>1</c:v>
                </c:pt>
                <c:pt idx="4">
                  <c:v>3</c:v>
                </c:pt>
                <c:pt idx="5">
                  <c:v>7</c:v>
                </c:pt>
                <c:pt idx="6">
                  <c:v>9</c:v>
                </c:pt>
                <c:pt idx="7">
                  <c:v>10</c:v>
                </c:pt>
                <c:pt idx="8">
                  <c:v>5</c:v>
                </c:pt>
                <c:pt idx="9">
                  <c:v>6</c:v>
                </c:pt>
                <c:pt idx="10">
                  <c:v>11</c:v>
                </c:pt>
                <c:pt idx="11">
                  <c:v>13</c:v>
                </c:pt>
                <c:pt idx="12">
                  <c:v>15</c:v>
                </c:pt>
                <c:pt idx="13">
                  <c:v>16</c:v>
                </c:pt>
                <c:pt idx="14">
                  <c:v>17</c:v>
                </c:pt>
                <c:pt idx="15">
                  <c:v>4</c:v>
                </c:pt>
                <c:pt idx="16">
                  <c:v>14</c:v>
                </c:pt>
                <c:pt idx="17">
                  <c:v>18</c:v>
                </c:pt>
                <c:pt idx="18">
                  <c:v>19</c:v>
                </c:pt>
              </c:numCache>
            </c:numRef>
          </c:cat>
          <c:val>
            <c:numRef>
              <c:f>Arkusz1!$E$3:$E$21</c:f>
              <c:numCache>
                <c:formatCode>General</c:formatCode>
                <c:ptCount val="19"/>
                <c:pt idx="0">
                  <c:v>50</c:v>
                </c:pt>
                <c:pt idx="1">
                  <c:v>91</c:v>
                </c:pt>
                <c:pt idx="2">
                  <c:v>96</c:v>
                </c:pt>
                <c:pt idx="3">
                  <c:v>87</c:v>
                </c:pt>
                <c:pt idx="4">
                  <c:v>50</c:v>
                </c:pt>
                <c:pt idx="5">
                  <c:v>37</c:v>
                </c:pt>
                <c:pt idx="6">
                  <c:v>87</c:v>
                </c:pt>
                <c:pt idx="7">
                  <c:v>46</c:v>
                </c:pt>
                <c:pt idx="8">
                  <c:v>82</c:v>
                </c:pt>
                <c:pt idx="9">
                  <c:v>50</c:v>
                </c:pt>
                <c:pt idx="10">
                  <c:v>59</c:v>
                </c:pt>
                <c:pt idx="11">
                  <c:v>67</c:v>
                </c:pt>
                <c:pt idx="12">
                  <c:v>46</c:v>
                </c:pt>
                <c:pt idx="13">
                  <c:v>66</c:v>
                </c:pt>
                <c:pt idx="14">
                  <c:v>50</c:v>
                </c:pt>
                <c:pt idx="15">
                  <c:v>82</c:v>
                </c:pt>
                <c:pt idx="16">
                  <c:v>77</c:v>
                </c:pt>
                <c:pt idx="17">
                  <c:v>56</c:v>
                </c:pt>
                <c:pt idx="18">
                  <c:v>55</c:v>
                </c:pt>
              </c:numCache>
            </c:numRef>
          </c:val>
          <c:extLst>
            <c:ext xmlns:c16="http://schemas.microsoft.com/office/drawing/2014/chart" uri="{C3380CC4-5D6E-409C-BE32-E72D297353CC}">
              <c16:uniqueId val="{00000001-FA78-478F-82E5-4CAB34D45AB8}"/>
            </c:ext>
          </c:extLst>
        </c:ser>
        <c:ser>
          <c:idx val="2"/>
          <c:order val="2"/>
          <c:tx>
            <c:strRef>
              <c:f>Arkusz1!$F$2</c:f>
              <c:strCache>
                <c:ptCount val="1"/>
                <c:pt idx="0">
                  <c:v>klasa 8b</c:v>
                </c:pt>
              </c:strCache>
            </c:strRef>
          </c:tx>
          <c:spPr>
            <a:solidFill>
              <a:schemeClr val="accent3"/>
            </a:solidFill>
            <a:ln>
              <a:noFill/>
            </a:ln>
            <a:effectLst/>
          </c:spPr>
          <c:invertIfNegative val="0"/>
          <c:cat>
            <c:numRef>
              <c:f>Arkusz1!$C$3:$C$21</c:f>
              <c:numCache>
                <c:formatCode>General</c:formatCode>
                <c:ptCount val="19"/>
                <c:pt idx="0">
                  <c:v>2</c:v>
                </c:pt>
                <c:pt idx="1">
                  <c:v>8</c:v>
                </c:pt>
                <c:pt idx="2">
                  <c:v>12</c:v>
                </c:pt>
                <c:pt idx="3">
                  <c:v>1</c:v>
                </c:pt>
                <c:pt idx="4">
                  <c:v>3</c:v>
                </c:pt>
                <c:pt idx="5">
                  <c:v>7</c:v>
                </c:pt>
                <c:pt idx="6">
                  <c:v>9</c:v>
                </c:pt>
                <c:pt idx="7">
                  <c:v>10</c:v>
                </c:pt>
                <c:pt idx="8">
                  <c:v>5</c:v>
                </c:pt>
                <c:pt idx="9">
                  <c:v>6</c:v>
                </c:pt>
                <c:pt idx="10">
                  <c:v>11</c:v>
                </c:pt>
                <c:pt idx="11">
                  <c:v>13</c:v>
                </c:pt>
                <c:pt idx="12">
                  <c:v>15</c:v>
                </c:pt>
                <c:pt idx="13">
                  <c:v>16</c:v>
                </c:pt>
                <c:pt idx="14">
                  <c:v>17</c:v>
                </c:pt>
                <c:pt idx="15">
                  <c:v>4</c:v>
                </c:pt>
                <c:pt idx="16">
                  <c:v>14</c:v>
                </c:pt>
                <c:pt idx="17">
                  <c:v>18</c:v>
                </c:pt>
                <c:pt idx="18">
                  <c:v>19</c:v>
                </c:pt>
              </c:numCache>
            </c:numRef>
          </c:cat>
          <c:val>
            <c:numRef>
              <c:f>Arkusz1!$F$3:$F$21</c:f>
              <c:numCache>
                <c:formatCode>General</c:formatCode>
                <c:ptCount val="19"/>
                <c:pt idx="0">
                  <c:v>25</c:v>
                </c:pt>
                <c:pt idx="1">
                  <c:v>65</c:v>
                </c:pt>
                <c:pt idx="2">
                  <c:v>75</c:v>
                </c:pt>
                <c:pt idx="3">
                  <c:v>70</c:v>
                </c:pt>
                <c:pt idx="4">
                  <c:v>35</c:v>
                </c:pt>
                <c:pt idx="5">
                  <c:v>30</c:v>
                </c:pt>
                <c:pt idx="6">
                  <c:v>60</c:v>
                </c:pt>
                <c:pt idx="7">
                  <c:v>45</c:v>
                </c:pt>
                <c:pt idx="8">
                  <c:v>50</c:v>
                </c:pt>
                <c:pt idx="9">
                  <c:v>30</c:v>
                </c:pt>
                <c:pt idx="10">
                  <c:v>15</c:v>
                </c:pt>
                <c:pt idx="11">
                  <c:v>30</c:v>
                </c:pt>
                <c:pt idx="12">
                  <c:v>50</c:v>
                </c:pt>
                <c:pt idx="13">
                  <c:v>43</c:v>
                </c:pt>
                <c:pt idx="14">
                  <c:v>23</c:v>
                </c:pt>
                <c:pt idx="15">
                  <c:v>65</c:v>
                </c:pt>
                <c:pt idx="16">
                  <c:v>50</c:v>
                </c:pt>
                <c:pt idx="17">
                  <c:v>12</c:v>
                </c:pt>
                <c:pt idx="18">
                  <c:v>35</c:v>
                </c:pt>
              </c:numCache>
            </c:numRef>
          </c:val>
          <c:extLst>
            <c:ext xmlns:c16="http://schemas.microsoft.com/office/drawing/2014/chart" uri="{C3380CC4-5D6E-409C-BE32-E72D297353CC}">
              <c16:uniqueId val="{00000002-FA78-478F-82E5-4CAB34D45AB8}"/>
            </c:ext>
          </c:extLst>
        </c:ser>
        <c:dLbls>
          <c:showLegendKey val="0"/>
          <c:showVal val="0"/>
          <c:showCatName val="0"/>
          <c:showSerName val="0"/>
          <c:showPercent val="0"/>
          <c:showBubbleSize val="0"/>
        </c:dLbls>
        <c:gapWidth val="219"/>
        <c:overlap val="-27"/>
        <c:axId val="432169087"/>
        <c:axId val="432157023"/>
      </c:barChart>
      <c:catAx>
        <c:axId val="4321690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432157023"/>
        <c:crosses val="autoZero"/>
        <c:auto val="1"/>
        <c:lblAlgn val="ctr"/>
        <c:lblOffset val="100"/>
        <c:noMultiLvlLbl val="0"/>
      </c:catAx>
      <c:valAx>
        <c:axId val="4321570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4321690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l-PL" sz="1600" b="1"/>
              <a:t>Średnie wyniki uczniów w zakresie poszczególnych obszarów umiejetności</a:t>
            </a:r>
          </a:p>
        </c:rich>
      </c:tx>
      <c:layout>
        <c:manualLayout>
          <c:xMode val="edge"/>
          <c:yMode val="edge"/>
          <c:x val="0.15604788037858905"/>
          <c:y val="1.459854014598540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manualLayout>
          <c:layoutTarget val="inner"/>
          <c:xMode val="edge"/>
          <c:yMode val="edge"/>
          <c:x val="8.3247594050743653E-2"/>
          <c:y val="0.17634259259259263"/>
          <c:w val="0.90286351706036749"/>
          <c:h val="0.61498432487605714"/>
        </c:manualLayout>
      </c:layout>
      <c:barChart>
        <c:barDir val="col"/>
        <c:grouping val="clustered"/>
        <c:varyColors val="0"/>
        <c:ser>
          <c:idx val="0"/>
          <c:order val="0"/>
          <c:tx>
            <c:v>woj.. świętokrzyskie</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Arkusz3!$P$1:$P$4</c:f>
              <c:strCache>
                <c:ptCount val="4"/>
                <c:pt idx="0">
                  <c:v>I Sprawność rahunkowa</c:v>
                </c:pt>
                <c:pt idx="1">
                  <c:v>II Wykorzystanie i tworzenie informacji</c:v>
                </c:pt>
                <c:pt idx="2">
                  <c:v>III Wykorzuystanie i interpretowanie danych</c:v>
                </c:pt>
                <c:pt idx="3">
                  <c:v>IV Rozumowanie i argunentacja</c:v>
                </c:pt>
              </c:strCache>
            </c:strRef>
          </c:cat>
          <c:val>
            <c:numRef>
              <c:f>Arkusz3!$Q$7:$Q$10</c:f>
              <c:numCache>
                <c:formatCode>General</c:formatCode>
                <c:ptCount val="4"/>
                <c:pt idx="0">
                  <c:v>73</c:v>
                </c:pt>
                <c:pt idx="1">
                  <c:v>60</c:v>
                </c:pt>
                <c:pt idx="2">
                  <c:v>55</c:v>
                </c:pt>
                <c:pt idx="3">
                  <c:v>51</c:v>
                </c:pt>
              </c:numCache>
            </c:numRef>
          </c:val>
          <c:extLst>
            <c:ext xmlns:c16="http://schemas.microsoft.com/office/drawing/2014/chart" uri="{C3380CC4-5D6E-409C-BE32-E72D297353CC}">
              <c16:uniqueId val="{00000000-4D26-493F-A5A3-CE1452F839E6}"/>
            </c:ext>
          </c:extLst>
        </c:ser>
        <c:ser>
          <c:idx val="1"/>
          <c:order val="1"/>
          <c:tx>
            <c:v>Klasa 8a</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Arkusz3!$P$1:$P$4</c:f>
              <c:strCache>
                <c:ptCount val="4"/>
                <c:pt idx="0">
                  <c:v>I Sprawność rahunkowa</c:v>
                </c:pt>
                <c:pt idx="1">
                  <c:v>II Wykorzystanie i tworzenie informacji</c:v>
                </c:pt>
                <c:pt idx="2">
                  <c:v>III Wykorzuystanie i interpretowanie danych</c:v>
                </c:pt>
                <c:pt idx="3">
                  <c:v>IV Rozumowanie i argunentacja</c:v>
                </c:pt>
              </c:strCache>
            </c:strRef>
          </c:cat>
          <c:val>
            <c:numRef>
              <c:f>Arkusz3!$R$7:$R$10</c:f>
              <c:numCache>
                <c:formatCode>General</c:formatCode>
                <c:ptCount val="4"/>
                <c:pt idx="0">
                  <c:v>79</c:v>
                </c:pt>
                <c:pt idx="1">
                  <c:v>61</c:v>
                </c:pt>
                <c:pt idx="2">
                  <c:v>57</c:v>
                </c:pt>
                <c:pt idx="3">
                  <c:v>68</c:v>
                </c:pt>
              </c:numCache>
            </c:numRef>
          </c:val>
          <c:extLst>
            <c:ext xmlns:c16="http://schemas.microsoft.com/office/drawing/2014/chart" uri="{C3380CC4-5D6E-409C-BE32-E72D297353CC}">
              <c16:uniqueId val="{00000001-4D26-493F-A5A3-CE1452F839E6}"/>
            </c:ext>
          </c:extLst>
        </c:ser>
        <c:ser>
          <c:idx val="2"/>
          <c:order val="2"/>
          <c:tx>
            <c:v>Klasa 8b</c:v>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Lit>
              <c:formatCode>General</c:formatCode>
              <c:ptCount val="4"/>
              <c:pt idx="0">
                <c:v>55</c:v>
              </c:pt>
              <c:pt idx="1">
                <c:v>48</c:v>
              </c:pt>
              <c:pt idx="2">
                <c:v>35</c:v>
              </c:pt>
              <c:pt idx="3">
                <c:v>41</c:v>
              </c:pt>
            </c:numLit>
          </c:val>
          <c:extLst>
            <c:ext xmlns:c16="http://schemas.microsoft.com/office/drawing/2014/chart" uri="{C3380CC4-5D6E-409C-BE32-E72D297353CC}">
              <c16:uniqueId val="{00000002-4D26-493F-A5A3-CE1452F839E6}"/>
            </c:ext>
          </c:extLst>
        </c:ser>
        <c:ser>
          <c:idx val="3"/>
          <c:order val="3"/>
          <c:tx>
            <c:strRef>
              <c:f>Arkusz3!$T$6</c:f>
              <c:strCache>
                <c:ptCount val="1"/>
                <c:pt idx="0">
                  <c:v>% wynik szkoły </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Lit>
              <c:formatCode>General</c:formatCode>
              <c:ptCount val="4"/>
              <c:pt idx="0">
                <c:v>67</c:v>
              </c:pt>
              <c:pt idx="1">
                <c:v>55</c:v>
              </c:pt>
              <c:pt idx="2">
                <c:v>46</c:v>
              </c:pt>
              <c:pt idx="3">
                <c:v>55</c:v>
              </c:pt>
            </c:numLit>
          </c:val>
          <c:extLst>
            <c:ext xmlns:c16="http://schemas.microsoft.com/office/drawing/2014/chart" uri="{C3380CC4-5D6E-409C-BE32-E72D297353CC}">
              <c16:uniqueId val="{00000003-4D26-493F-A5A3-CE1452F839E6}"/>
            </c:ext>
          </c:extLst>
        </c:ser>
        <c:dLbls>
          <c:dLblPos val="outEnd"/>
          <c:showLegendKey val="0"/>
          <c:showVal val="1"/>
          <c:showCatName val="0"/>
          <c:showSerName val="0"/>
          <c:showPercent val="0"/>
          <c:showBubbleSize val="0"/>
        </c:dLbls>
        <c:gapWidth val="219"/>
        <c:overlap val="-27"/>
        <c:axId val="1277423712"/>
        <c:axId val="1359782240"/>
      </c:barChart>
      <c:catAx>
        <c:axId val="127742371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1359782240"/>
        <c:crosses val="autoZero"/>
        <c:auto val="1"/>
        <c:lblAlgn val="ctr"/>
        <c:lblOffset val="100"/>
        <c:noMultiLvlLbl val="0"/>
      </c:catAx>
      <c:valAx>
        <c:axId val="13597822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l-PL" sz="1400"/>
                  <a:t>poziom</a:t>
                </a:r>
                <a:r>
                  <a:rPr lang="pl-PL" sz="1400" baseline="0"/>
                  <a:t> opanowania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l-P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1277423712"/>
        <c:crosses val="autoZero"/>
        <c:crossBetween val="between"/>
      </c:valAx>
      <c:spPr>
        <a:noFill/>
        <a:ln>
          <a:noFill/>
        </a:ln>
        <a:effectLst/>
      </c:spPr>
    </c:plotArea>
    <c:legend>
      <c:legendPos val="b"/>
      <c:layout>
        <c:manualLayout>
          <c:xMode val="edge"/>
          <c:yMode val="edge"/>
          <c:x val="0.22004056311142922"/>
          <c:y val="0.86161771749334248"/>
          <c:w val="0.52614293902917308"/>
          <c:h val="4.158994796065378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4FBF78-02FC-4110-B1DE-AA7254E43075}" type="datetimeFigureOut">
              <a:rPr lang="pl-PL" smtClean="0"/>
              <a:pPr/>
              <a:t>2022-11-07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194119-7603-424F-AF56-C454C97C59AC}" type="slidenum">
              <a:rPr lang="pl-PL" smtClean="0"/>
              <a:pPr/>
              <a:t>‹#›</a:t>
            </a:fld>
            <a:endParaRPr lang="pl-PL"/>
          </a:p>
        </p:txBody>
      </p:sp>
    </p:spTree>
    <p:extLst>
      <p:ext uri="{BB962C8B-B14F-4D97-AF65-F5344CB8AC3E}">
        <p14:creationId xmlns:p14="http://schemas.microsoft.com/office/powerpoint/2010/main" val="2547409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259BAC9E-5613-49FE-9C43-25DD14C50A8B}" type="slidenum">
              <a:rPr lang="pl-PL" smtClean="0"/>
              <a:pPr/>
              <a:t>8</a:t>
            </a:fld>
            <a:endParaRPr lang="pl-PL"/>
          </a:p>
        </p:txBody>
      </p:sp>
    </p:spTree>
    <p:extLst>
      <p:ext uri="{BB962C8B-B14F-4D97-AF65-F5344CB8AC3E}">
        <p14:creationId xmlns:p14="http://schemas.microsoft.com/office/powerpoint/2010/main" val="1996445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259BAC9E-5613-49FE-9C43-25DD14C50A8B}" type="slidenum">
              <a:rPr lang="pl-PL" smtClean="0"/>
              <a:pPr/>
              <a:t>10</a:t>
            </a:fld>
            <a:endParaRPr lang="pl-PL"/>
          </a:p>
        </p:txBody>
      </p:sp>
    </p:spTree>
    <p:extLst>
      <p:ext uri="{BB962C8B-B14F-4D97-AF65-F5344CB8AC3E}">
        <p14:creationId xmlns:p14="http://schemas.microsoft.com/office/powerpoint/2010/main" val="616331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259BAC9E-5613-49FE-9C43-25DD14C50A8B}" type="slidenum">
              <a:rPr lang="pl-PL" smtClean="0"/>
              <a:pPr/>
              <a:t>12</a:t>
            </a:fld>
            <a:endParaRPr lang="pl-PL"/>
          </a:p>
        </p:txBody>
      </p:sp>
    </p:spTree>
    <p:extLst>
      <p:ext uri="{BB962C8B-B14F-4D97-AF65-F5344CB8AC3E}">
        <p14:creationId xmlns:p14="http://schemas.microsoft.com/office/powerpoint/2010/main" val="2680413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259BAC9E-5613-49FE-9C43-25DD14C50A8B}" type="slidenum">
              <a:rPr lang="pl-PL" smtClean="0"/>
              <a:pPr/>
              <a:t>14</a:t>
            </a:fld>
            <a:endParaRPr lang="pl-PL"/>
          </a:p>
        </p:txBody>
      </p:sp>
    </p:spTree>
    <p:extLst>
      <p:ext uri="{BB962C8B-B14F-4D97-AF65-F5344CB8AC3E}">
        <p14:creationId xmlns:p14="http://schemas.microsoft.com/office/powerpoint/2010/main" val="3181580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48194119-7603-424F-AF56-C454C97C59AC}" type="slidenum">
              <a:rPr lang="pl-PL" smtClean="0"/>
              <a:pPr/>
              <a:t>24</a:t>
            </a:fld>
            <a:endParaRPr lang="pl-PL"/>
          </a:p>
        </p:txBody>
      </p:sp>
    </p:spTree>
    <p:extLst>
      <p:ext uri="{BB962C8B-B14F-4D97-AF65-F5344CB8AC3E}">
        <p14:creationId xmlns:p14="http://schemas.microsoft.com/office/powerpoint/2010/main" val="134319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88B1E9C6-66F9-46D3-9ADA-64CA8C815415}" type="datetimeFigureOut">
              <a:rPr lang="pl-PL" smtClean="0"/>
              <a:pPr/>
              <a:t>2022-11-07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val="1454131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8B1E9C6-66F9-46D3-9ADA-64CA8C815415}" type="datetimeFigureOut">
              <a:rPr lang="pl-PL" smtClean="0"/>
              <a:pPr/>
              <a:t>2022-11-07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val="319860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8B1E9C6-66F9-46D3-9ADA-64CA8C815415}" type="datetimeFigureOut">
              <a:rPr lang="pl-PL" smtClean="0"/>
              <a:pPr/>
              <a:t>2022-11-07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val="3065098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8B1E9C6-66F9-46D3-9ADA-64CA8C815415}" type="datetimeFigureOut">
              <a:rPr lang="pl-PL" smtClean="0"/>
              <a:pPr/>
              <a:t>2022-11-07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val="868332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88B1E9C6-66F9-46D3-9ADA-64CA8C815415}" type="datetimeFigureOut">
              <a:rPr lang="pl-PL" smtClean="0"/>
              <a:pPr/>
              <a:t>2022-11-07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val="2573254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88B1E9C6-66F9-46D3-9ADA-64CA8C815415}" type="datetimeFigureOut">
              <a:rPr lang="pl-PL" smtClean="0"/>
              <a:pPr/>
              <a:t>2022-11-07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val="2173758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88B1E9C6-66F9-46D3-9ADA-64CA8C815415}" type="datetimeFigureOut">
              <a:rPr lang="pl-PL" smtClean="0"/>
              <a:pPr/>
              <a:t>2022-11-07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val="3629895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88B1E9C6-66F9-46D3-9ADA-64CA8C815415}" type="datetimeFigureOut">
              <a:rPr lang="pl-PL" smtClean="0"/>
              <a:pPr/>
              <a:t>2022-11-07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val="1495492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8B1E9C6-66F9-46D3-9ADA-64CA8C815415}" type="datetimeFigureOut">
              <a:rPr lang="pl-PL" smtClean="0"/>
              <a:pPr/>
              <a:t>2022-11-07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val="909784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8B1E9C6-66F9-46D3-9ADA-64CA8C815415}" type="datetimeFigureOut">
              <a:rPr lang="pl-PL" smtClean="0"/>
              <a:pPr/>
              <a:t>2022-11-07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val="3584922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8B1E9C6-66F9-46D3-9ADA-64CA8C815415}" type="datetimeFigureOut">
              <a:rPr lang="pl-PL" smtClean="0"/>
              <a:pPr/>
              <a:t>2022-11-07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val="4078100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1E9C6-66F9-46D3-9ADA-64CA8C815415}" type="datetimeFigureOut">
              <a:rPr lang="pl-PL" smtClean="0"/>
              <a:pPr/>
              <a:t>2022-11-07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868172-4709-453B-B13F-EC87F23EA6BC}" type="slidenum">
              <a:rPr lang="pl-PL" smtClean="0"/>
              <a:pPr/>
              <a:t>‹#›</a:t>
            </a:fld>
            <a:endParaRPr lang="pl-PL"/>
          </a:p>
        </p:txBody>
      </p:sp>
    </p:spTree>
    <p:extLst>
      <p:ext uri="{BB962C8B-B14F-4D97-AF65-F5344CB8AC3E}">
        <p14:creationId xmlns:p14="http://schemas.microsoft.com/office/powerpoint/2010/main" val="3128365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404664"/>
            <a:ext cx="7772400" cy="4392488"/>
          </a:xfrm>
        </p:spPr>
        <p:txBody>
          <a:bodyPr>
            <a:normAutofit fontScale="90000"/>
          </a:bodyPr>
          <a:lstStyle/>
          <a:p>
            <a:r>
              <a:rPr lang="pl-PL" dirty="0">
                <a:solidFill>
                  <a:srgbClr val="0070C0"/>
                </a:solidFill>
              </a:rPr>
              <a:t>Sprawozdanie </a:t>
            </a:r>
            <a:br>
              <a:rPr lang="pl-PL" dirty="0">
                <a:solidFill>
                  <a:srgbClr val="0070C0"/>
                </a:solidFill>
              </a:rPr>
            </a:br>
            <a:r>
              <a:rPr lang="pl-PL" dirty="0">
                <a:solidFill>
                  <a:srgbClr val="0070C0"/>
                </a:solidFill>
              </a:rPr>
              <a:t>z egzaminu ósmoklasisty </a:t>
            </a:r>
            <a:br>
              <a:rPr lang="pl-PL" dirty="0">
                <a:solidFill>
                  <a:srgbClr val="0070C0"/>
                </a:solidFill>
              </a:rPr>
            </a:br>
            <a:r>
              <a:rPr lang="pl-PL" dirty="0">
                <a:solidFill>
                  <a:srgbClr val="0070C0"/>
                </a:solidFill>
              </a:rPr>
              <a:t>z matematyki za rok 2021/2022 uczniów Zespołu Szkolno-Przedszkolnego w Rakowie kończących klasę VIII </a:t>
            </a:r>
            <a:br>
              <a:rPr lang="pl-PL" dirty="0">
                <a:solidFill>
                  <a:srgbClr val="0070C0"/>
                </a:solidFill>
              </a:rPr>
            </a:br>
            <a:r>
              <a:rPr lang="pl-PL" dirty="0">
                <a:solidFill>
                  <a:srgbClr val="0070C0"/>
                </a:solidFill>
              </a:rPr>
              <a:t>Szkoły Podstawowej</a:t>
            </a:r>
          </a:p>
        </p:txBody>
      </p:sp>
      <p:sp>
        <p:nvSpPr>
          <p:cNvPr id="5" name="Podtytuł 4">
            <a:extLst>
              <a:ext uri="{FF2B5EF4-FFF2-40B4-BE49-F238E27FC236}">
                <a16:creationId xmlns:a16="http://schemas.microsoft.com/office/drawing/2014/main" id="{FBE85D00-B4B6-43A6-A951-4D9806CA690F}"/>
              </a:ext>
            </a:extLst>
          </p:cNvPr>
          <p:cNvSpPr>
            <a:spLocks noGrp="1"/>
          </p:cNvSpPr>
          <p:nvPr>
            <p:ph type="subTitle" idx="1"/>
          </p:nvPr>
        </p:nvSpPr>
        <p:spPr>
          <a:xfrm>
            <a:off x="2339752" y="5373216"/>
            <a:ext cx="5432648" cy="300236"/>
          </a:xfrm>
        </p:spPr>
        <p:txBody>
          <a:bodyPr>
            <a:normAutofit fontScale="47500" lnSpcReduction="20000"/>
          </a:bodyPr>
          <a:lstStyle/>
          <a:p>
            <a:endParaRPr lang="pl-PL" dirty="0"/>
          </a:p>
        </p:txBody>
      </p:sp>
    </p:spTree>
    <p:extLst>
      <p:ext uri="{BB962C8B-B14F-4D97-AF65-F5344CB8AC3E}">
        <p14:creationId xmlns:p14="http://schemas.microsoft.com/office/powerpoint/2010/main" val="1009625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51520" y="476672"/>
            <a:ext cx="8229600" cy="720080"/>
          </a:xfrm>
        </p:spPr>
        <p:txBody>
          <a:bodyPr>
            <a:normAutofit/>
          </a:bodyPr>
          <a:lstStyle/>
          <a:p>
            <a:r>
              <a:rPr lang="pl-PL" sz="3600" dirty="0">
                <a:solidFill>
                  <a:srgbClr val="0070C0"/>
                </a:solidFill>
              </a:rPr>
              <a:t>Wyniki szkoły na skali </a:t>
            </a:r>
            <a:r>
              <a:rPr lang="pl-PL" sz="3600" dirty="0" err="1">
                <a:solidFill>
                  <a:srgbClr val="0070C0"/>
                </a:solidFill>
              </a:rPr>
              <a:t>staninowej</a:t>
            </a:r>
            <a:r>
              <a:rPr lang="pl-PL" sz="3600" dirty="0">
                <a:solidFill>
                  <a:srgbClr val="0070C0"/>
                </a:solidFill>
              </a:rPr>
              <a:t> </a:t>
            </a:r>
          </a:p>
        </p:txBody>
      </p:sp>
      <p:graphicFrame>
        <p:nvGraphicFramePr>
          <p:cNvPr id="3" name="Tabela 2"/>
          <p:cNvGraphicFramePr>
            <a:graphicFrameLocks noGrp="1"/>
          </p:cNvGraphicFramePr>
          <p:nvPr>
            <p:extLst>
              <p:ext uri="{D42A27DB-BD31-4B8C-83A1-F6EECF244321}">
                <p14:modId xmlns:p14="http://schemas.microsoft.com/office/powerpoint/2010/main" val="3341210285"/>
              </p:ext>
            </p:extLst>
          </p:nvPr>
        </p:nvGraphicFramePr>
        <p:xfrm>
          <a:off x="776262" y="1484784"/>
          <a:ext cx="7396138" cy="4316633"/>
        </p:xfrm>
        <a:graphic>
          <a:graphicData uri="http://schemas.openxmlformats.org/drawingml/2006/table">
            <a:tbl>
              <a:tblPr>
                <a:tableStyleId>{D7AC3CCA-C797-4891-BE02-D94E43425B78}</a:tableStyleId>
              </a:tblPr>
              <a:tblGrid>
                <a:gridCol w="1095048">
                  <a:extLst>
                    <a:ext uri="{9D8B030D-6E8A-4147-A177-3AD203B41FA5}">
                      <a16:colId xmlns:a16="http://schemas.microsoft.com/office/drawing/2014/main" val="1877593976"/>
                    </a:ext>
                  </a:extLst>
                </a:gridCol>
                <a:gridCol w="730033">
                  <a:extLst>
                    <a:ext uri="{9D8B030D-6E8A-4147-A177-3AD203B41FA5}">
                      <a16:colId xmlns:a16="http://schemas.microsoft.com/office/drawing/2014/main" val="2748649026"/>
                    </a:ext>
                  </a:extLst>
                </a:gridCol>
                <a:gridCol w="793512">
                  <a:extLst>
                    <a:ext uri="{9D8B030D-6E8A-4147-A177-3AD203B41FA5}">
                      <a16:colId xmlns:a16="http://schemas.microsoft.com/office/drawing/2014/main" val="2426956437"/>
                    </a:ext>
                  </a:extLst>
                </a:gridCol>
                <a:gridCol w="690205">
                  <a:extLst>
                    <a:ext uri="{9D8B030D-6E8A-4147-A177-3AD203B41FA5}">
                      <a16:colId xmlns:a16="http://schemas.microsoft.com/office/drawing/2014/main" val="2482863574"/>
                    </a:ext>
                  </a:extLst>
                </a:gridCol>
                <a:gridCol w="817468">
                  <a:extLst>
                    <a:ext uri="{9D8B030D-6E8A-4147-A177-3AD203B41FA5}">
                      <a16:colId xmlns:a16="http://schemas.microsoft.com/office/drawing/2014/main" val="122341290"/>
                    </a:ext>
                  </a:extLst>
                </a:gridCol>
                <a:gridCol w="817468">
                  <a:extLst>
                    <a:ext uri="{9D8B030D-6E8A-4147-A177-3AD203B41FA5}">
                      <a16:colId xmlns:a16="http://schemas.microsoft.com/office/drawing/2014/main" val="2047935821"/>
                    </a:ext>
                  </a:extLst>
                </a:gridCol>
                <a:gridCol w="817468">
                  <a:extLst>
                    <a:ext uri="{9D8B030D-6E8A-4147-A177-3AD203B41FA5}">
                      <a16:colId xmlns:a16="http://schemas.microsoft.com/office/drawing/2014/main" val="2648495715"/>
                    </a:ext>
                  </a:extLst>
                </a:gridCol>
                <a:gridCol w="817468">
                  <a:extLst>
                    <a:ext uri="{9D8B030D-6E8A-4147-A177-3AD203B41FA5}">
                      <a16:colId xmlns:a16="http://schemas.microsoft.com/office/drawing/2014/main" val="856167253"/>
                    </a:ext>
                  </a:extLst>
                </a:gridCol>
                <a:gridCol w="817468">
                  <a:extLst>
                    <a:ext uri="{9D8B030D-6E8A-4147-A177-3AD203B41FA5}">
                      <a16:colId xmlns:a16="http://schemas.microsoft.com/office/drawing/2014/main" val="3718140780"/>
                    </a:ext>
                  </a:extLst>
                </a:gridCol>
              </a:tblGrid>
              <a:tr h="1097183">
                <a:tc rowSpan="2">
                  <a:txBody>
                    <a:bodyPr/>
                    <a:lstStyle/>
                    <a:p>
                      <a:pPr algn="ctr" fontAlgn="b"/>
                      <a:endParaRPr lang="pl-PL" sz="1800" b="0" i="0" u="none" strike="noStrike" dirty="0">
                        <a:solidFill>
                          <a:srgbClr val="000000"/>
                        </a:solidFill>
                        <a:effectLst/>
                        <a:latin typeface="Calibri" panose="020F0502020204030204" pitchFamily="34" charset="0"/>
                      </a:endParaRPr>
                    </a:p>
                  </a:txBody>
                  <a:tcPr marL="9525" marR="9525" marT="9525" marB="0" anchor="ctr"/>
                </a:tc>
                <a:tc gridSpan="2">
                  <a:txBody>
                    <a:bodyPr/>
                    <a:lstStyle/>
                    <a:p>
                      <a:pPr algn="ctr" fontAlgn="b"/>
                      <a:r>
                        <a:rPr lang="pl-PL" sz="2400" u="none" strike="noStrike" dirty="0">
                          <a:effectLst/>
                        </a:rPr>
                        <a:t>2019</a:t>
                      </a:r>
                      <a:endParaRPr lang="pl-PL" sz="24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b"/>
                      <a:endParaRPr lang="pl-PL" sz="1600" b="1" i="0" u="none" strike="noStrike" dirty="0">
                        <a:solidFill>
                          <a:srgbClr val="000000"/>
                        </a:solidFill>
                        <a:effectLst/>
                        <a:latin typeface="Calibri" panose="020F0502020204030204" pitchFamily="34" charset="0"/>
                      </a:endParaRPr>
                    </a:p>
                  </a:txBody>
                  <a:tcPr marL="9525" marR="9525" marT="9525" marB="0" anchor="ctr"/>
                </a:tc>
                <a:tc gridSpan="2">
                  <a:txBody>
                    <a:bodyPr/>
                    <a:lstStyle/>
                    <a:p>
                      <a:pPr algn="ctr" fontAlgn="b"/>
                      <a:r>
                        <a:rPr lang="pl-PL" sz="2400" u="none" strike="noStrike" dirty="0">
                          <a:effectLst/>
                        </a:rPr>
                        <a:t>2020</a:t>
                      </a:r>
                      <a:endParaRPr lang="pl-PL" sz="24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b"/>
                      <a:endParaRPr lang="pl-PL" sz="1600" b="1" i="0" u="none" strike="noStrike" dirty="0">
                        <a:solidFill>
                          <a:srgbClr val="000000"/>
                        </a:solidFill>
                        <a:effectLst/>
                        <a:latin typeface="Calibri" panose="020F0502020204030204" pitchFamily="34" charset="0"/>
                      </a:endParaRPr>
                    </a:p>
                  </a:txBody>
                  <a:tcPr marL="9525" marR="9525" marT="9525" marB="0" anchor="ctr"/>
                </a:tc>
                <a:tc gridSpan="2">
                  <a:txBody>
                    <a:bodyPr/>
                    <a:lstStyle/>
                    <a:p>
                      <a:pPr algn="ctr" fontAlgn="b"/>
                      <a:r>
                        <a:rPr lang="pl-PL" sz="2400" b="0" i="0" u="none" strike="noStrike" dirty="0">
                          <a:solidFill>
                            <a:srgbClr val="000000"/>
                          </a:solidFill>
                          <a:effectLst/>
                          <a:latin typeface="Calibri" panose="020F0502020204030204" pitchFamily="34" charset="0"/>
                        </a:rPr>
                        <a:t>2021</a:t>
                      </a:r>
                    </a:p>
                  </a:txBody>
                  <a:tcPr marL="9525" marR="9525" marT="9525" marB="0" anchor="ctr"/>
                </a:tc>
                <a:tc hMerge="1">
                  <a:txBody>
                    <a:bodyPr/>
                    <a:lstStyle/>
                    <a:p>
                      <a:pPr algn="ctr" fontAlgn="b"/>
                      <a:endParaRPr lang="pl-PL" sz="2400" b="1" i="0" u="none" strike="noStrike" dirty="0">
                        <a:solidFill>
                          <a:srgbClr val="000000"/>
                        </a:solidFill>
                        <a:effectLst/>
                        <a:latin typeface="Calibri" panose="020F0502020204030204" pitchFamily="34" charset="0"/>
                      </a:endParaRPr>
                    </a:p>
                  </a:txBody>
                  <a:tcPr marL="9525" marR="9525" marT="9525" marB="0" anchor="ctr"/>
                </a:tc>
                <a:tc gridSpan="2">
                  <a:txBody>
                    <a:bodyPr/>
                    <a:lstStyle/>
                    <a:p>
                      <a:pPr algn="ctr" fontAlgn="b"/>
                      <a:r>
                        <a:rPr lang="pl-PL" sz="2400" b="0" i="0" u="none" strike="noStrike" dirty="0">
                          <a:solidFill>
                            <a:srgbClr val="000000"/>
                          </a:solidFill>
                          <a:effectLst/>
                          <a:latin typeface="Calibri" panose="020F0502020204030204" pitchFamily="34" charset="0"/>
                        </a:rPr>
                        <a:t>2022</a:t>
                      </a:r>
                    </a:p>
                  </a:txBody>
                  <a:tcPr marL="9525" marR="9525" marT="9525" marB="0" anchor="ctr"/>
                </a:tc>
                <a:tc hMerge="1">
                  <a:txBody>
                    <a:bodyPr/>
                    <a:lstStyle/>
                    <a:p>
                      <a:pPr algn="ctr" fontAlgn="b"/>
                      <a:endParaRPr lang="pl-PL" sz="2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14921537"/>
                  </a:ext>
                </a:extLst>
              </a:tr>
              <a:tr h="1783137">
                <a:tc vMerge="1">
                  <a:txBody>
                    <a:bodyPr/>
                    <a:lstStyle/>
                    <a:p>
                      <a:pPr algn="ctr" fontAlgn="b"/>
                      <a:endParaRPr lang="pl-PL"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l-PL" sz="2000" u="none" strike="noStrike" dirty="0">
                          <a:effectLst/>
                        </a:rPr>
                        <a:t>wynik</a:t>
                      </a:r>
                      <a:endParaRPr lang="pl-PL"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l-PL" sz="2000" u="none" strike="noStrike" dirty="0">
                          <a:effectLst/>
                        </a:rPr>
                        <a:t>Stanin</a:t>
                      </a:r>
                    </a:p>
                    <a:p>
                      <a:pPr algn="ctr" fontAlgn="b"/>
                      <a:r>
                        <a:rPr lang="pl-PL" sz="2000" b="0" i="0" u="none" strike="noStrike" dirty="0">
                          <a:solidFill>
                            <a:srgbClr val="000000"/>
                          </a:solidFill>
                          <a:effectLst/>
                          <a:latin typeface="Calibri" panose="020F0502020204030204" pitchFamily="34" charset="0"/>
                        </a:rPr>
                        <a:t>Przedział wyników w %</a:t>
                      </a:r>
                    </a:p>
                  </a:txBody>
                  <a:tcPr marL="9525" marR="9525" marT="9525" marB="0" anchor="ctr"/>
                </a:tc>
                <a:tc>
                  <a:txBody>
                    <a:bodyPr/>
                    <a:lstStyle/>
                    <a:p>
                      <a:pPr algn="ctr" fontAlgn="b"/>
                      <a:r>
                        <a:rPr lang="pl-PL" sz="2000" u="none" strike="noStrike" dirty="0">
                          <a:effectLst/>
                        </a:rPr>
                        <a:t>wynik</a:t>
                      </a:r>
                      <a:endParaRPr lang="pl-PL"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l-PL" sz="2000" u="none" strike="noStrike" dirty="0">
                          <a:effectLst/>
                        </a:rPr>
                        <a:t>Stanin</a:t>
                      </a:r>
                    </a:p>
                    <a:p>
                      <a:pPr algn="ctr" fontAlgn="b"/>
                      <a:r>
                        <a:rPr lang="pl-PL" sz="2000" u="none" strike="noStrike" dirty="0">
                          <a:effectLst/>
                        </a:rPr>
                        <a:t>Przedział wyników w %</a:t>
                      </a:r>
                      <a:endParaRPr lang="pl-PL"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pl-PL" sz="2000" u="none" strike="noStrike" dirty="0">
                          <a:effectLst/>
                        </a:rPr>
                        <a:t>wynik</a:t>
                      </a:r>
                      <a:endParaRPr lang="pl-PL" sz="2000" b="1" i="0" u="none" strike="noStrike" dirty="0">
                        <a:solidFill>
                          <a:srgbClr val="000000"/>
                        </a:solidFill>
                        <a:effectLst/>
                        <a:latin typeface="Calibri" panose="020F0502020204030204" pitchFamily="34" charset="0"/>
                      </a:endParaRPr>
                    </a:p>
                    <a:p>
                      <a:pPr algn="ctr" fontAlgn="b"/>
                      <a:endParaRPr lang="pl-PL"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l-PL" sz="2000" u="none" strike="noStrike" dirty="0">
                          <a:effectLst/>
                        </a:rPr>
                        <a:t>Stanin</a:t>
                      </a:r>
                    </a:p>
                    <a:p>
                      <a:pPr algn="ctr" fontAlgn="b"/>
                      <a:r>
                        <a:rPr lang="pl-PL" sz="2000" b="0" i="0" u="none" strike="noStrike" dirty="0">
                          <a:solidFill>
                            <a:srgbClr val="000000"/>
                          </a:solidFill>
                          <a:effectLst/>
                          <a:latin typeface="Calibri" panose="020F0502020204030204" pitchFamily="34" charset="0"/>
                        </a:rPr>
                        <a:t>Przedział wyników w %</a:t>
                      </a:r>
                    </a:p>
                    <a:p>
                      <a:pPr algn="ctr" fontAlgn="b"/>
                      <a:endParaRPr lang="pl-PL"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pl-PL" sz="2000" u="none" strike="noStrike" dirty="0">
                          <a:effectLst/>
                        </a:rPr>
                        <a:t>wynik</a:t>
                      </a:r>
                      <a:endParaRPr lang="pl-PL" sz="2000" b="1" i="0" u="none" strike="noStrike" dirty="0">
                        <a:solidFill>
                          <a:srgbClr val="000000"/>
                        </a:solidFill>
                        <a:effectLst/>
                        <a:latin typeface="Calibri" panose="020F0502020204030204" pitchFamily="34" charset="0"/>
                      </a:endParaRPr>
                    </a:p>
                    <a:p>
                      <a:pPr algn="ctr" fontAlgn="b"/>
                      <a:endParaRPr lang="pl-PL"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l-PL" sz="2000" u="none" strike="noStrike" dirty="0">
                          <a:effectLst/>
                        </a:rPr>
                        <a:t>Stanin</a:t>
                      </a:r>
                    </a:p>
                    <a:p>
                      <a:pPr algn="ctr" fontAlgn="b"/>
                      <a:r>
                        <a:rPr lang="pl-PL" sz="2000" b="0" i="0" u="none" strike="noStrike" dirty="0">
                          <a:solidFill>
                            <a:srgbClr val="000000"/>
                          </a:solidFill>
                          <a:effectLst/>
                          <a:latin typeface="Calibri" panose="020F0502020204030204" pitchFamily="34" charset="0"/>
                        </a:rPr>
                        <a:t>Przedział wyników w %</a:t>
                      </a:r>
                    </a:p>
                    <a:p>
                      <a:pPr algn="ctr" fontAlgn="b"/>
                      <a:endParaRPr lang="pl-PL" sz="20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13501619"/>
                  </a:ext>
                </a:extLst>
              </a:tr>
              <a:tr h="1219466">
                <a:tc>
                  <a:txBody>
                    <a:bodyPr/>
                    <a:lstStyle/>
                    <a:p>
                      <a:pPr algn="ctr" fontAlgn="b"/>
                      <a:r>
                        <a:rPr lang="pl-PL" sz="2000" u="none" strike="noStrike" dirty="0">
                          <a:effectLst/>
                        </a:rPr>
                        <a:t>Matematyka</a:t>
                      </a:r>
                      <a:endParaRPr lang="pl-PL"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l-PL" sz="1800" b="1" i="0" u="none" strike="noStrike" dirty="0">
                          <a:solidFill>
                            <a:srgbClr val="000000"/>
                          </a:solidFill>
                          <a:effectLst/>
                          <a:latin typeface="Calibri" panose="020F0502020204030204" pitchFamily="34" charset="0"/>
                        </a:rPr>
                        <a:t>43</a:t>
                      </a:r>
                    </a:p>
                  </a:txBody>
                  <a:tcPr marL="9525" marR="9525" marT="9525" marB="0" anchor="ctr"/>
                </a:tc>
                <a:tc>
                  <a:txBody>
                    <a:bodyPr/>
                    <a:lstStyle/>
                    <a:p>
                      <a:pPr algn="ctr" fontAlgn="b"/>
                      <a:r>
                        <a:rPr lang="pl-PL" sz="1800" b="1" i="0" u="none" strike="noStrike" dirty="0">
                          <a:solidFill>
                            <a:srgbClr val="000000"/>
                          </a:solidFill>
                          <a:effectLst/>
                          <a:latin typeface="Calibri" panose="020F0502020204030204" pitchFamily="34" charset="0"/>
                        </a:rPr>
                        <a:t>5</a:t>
                      </a:r>
                    </a:p>
                    <a:p>
                      <a:pPr algn="ctr" fontAlgn="b"/>
                      <a:r>
                        <a:rPr lang="pl-PL" sz="1800" b="0" i="0" u="none" strike="noStrike" dirty="0">
                          <a:solidFill>
                            <a:srgbClr val="000000"/>
                          </a:solidFill>
                          <a:effectLst/>
                          <a:latin typeface="Calibri" panose="020F0502020204030204" pitchFamily="34" charset="0"/>
                        </a:rPr>
                        <a:t>40%-44%</a:t>
                      </a:r>
                    </a:p>
                  </a:txBody>
                  <a:tcPr marL="9525" marR="9525" marT="9525" marB="0" anchor="ctr"/>
                </a:tc>
                <a:tc>
                  <a:txBody>
                    <a:bodyPr/>
                    <a:lstStyle/>
                    <a:p>
                      <a:pPr algn="ctr" fontAlgn="b"/>
                      <a:r>
                        <a:rPr lang="pl-PL" sz="1800" b="1" i="0" u="none" strike="noStrike" dirty="0">
                          <a:solidFill>
                            <a:srgbClr val="000000"/>
                          </a:solidFill>
                          <a:effectLst/>
                          <a:latin typeface="Calibri" panose="020F0502020204030204" pitchFamily="34" charset="0"/>
                        </a:rPr>
                        <a:t>46</a:t>
                      </a:r>
                    </a:p>
                  </a:txBody>
                  <a:tcPr marL="9525" marR="9525" marT="9525" marB="0" anchor="ctr"/>
                </a:tc>
                <a:tc>
                  <a:txBody>
                    <a:bodyPr/>
                    <a:lstStyle/>
                    <a:p>
                      <a:pPr algn="ctr" fontAlgn="b"/>
                      <a:r>
                        <a:rPr lang="pl-PL" sz="1800" b="1" i="0" u="none" strike="noStrike" dirty="0">
                          <a:solidFill>
                            <a:srgbClr val="000000"/>
                          </a:solidFill>
                          <a:effectLst/>
                          <a:latin typeface="Calibri" panose="020F0502020204030204" pitchFamily="34" charset="0"/>
                        </a:rPr>
                        <a:t>5</a:t>
                      </a:r>
                    </a:p>
                    <a:p>
                      <a:pPr algn="ctr" fontAlgn="b"/>
                      <a:r>
                        <a:rPr lang="pl-PL" sz="1800" b="0" i="0" u="none" strike="noStrike" dirty="0">
                          <a:solidFill>
                            <a:srgbClr val="000000"/>
                          </a:solidFill>
                          <a:effectLst/>
                          <a:latin typeface="Calibri" panose="020F0502020204030204" pitchFamily="34" charset="0"/>
                        </a:rPr>
                        <a:t>42%-46%</a:t>
                      </a:r>
                    </a:p>
                  </a:txBody>
                  <a:tcPr marL="9525" marR="9525" marT="9525" marB="0" anchor="ctr"/>
                </a:tc>
                <a:tc>
                  <a:txBody>
                    <a:bodyPr/>
                    <a:lstStyle/>
                    <a:p>
                      <a:pPr algn="ctr" fontAlgn="b"/>
                      <a:r>
                        <a:rPr lang="pl-PL" sz="1800" b="1" i="0" u="none" strike="noStrike" dirty="0">
                          <a:solidFill>
                            <a:srgbClr val="000000"/>
                          </a:solidFill>
                          <a:effectLst/>
                          <a:latin typeface="Calibri" panose="020F0502020204030204" pitchFamily="34" charset="0"/>
                        </a:rPr>
                        <a:t>40</a:t>
                      </a:r>
                    </a:p>
                  </a:txBody>
                  <a:tcPr marL="9525" marR="9525" marT="9525" marB="0" anchor="ctr"/>
                </a:tc>
                <a:tc>
                  <a:txBody>
                    <a:bodyPr/>
                    <a:lstStyle/>
                    <a:p>
                      <a:pPr algn="ctr" fontAlgn="b"/>
                      <a:endParaRPr lang="pl-PL" sz="1800" b="1" i="0" u="none" strike="noStrike" dirty="0">
                        <a:solidFill>
                          <a:srgbClr val="000000"/>
                        </a:solidFill>
                        <a:effectLst/>
                        <a:latin typeface="Calibri" panose="020F0502020204030204" pitchFamily="34" charset="0"/>
                      </a:endParaRPr>
                    </a:p>
                    <a:p>
                      <a:pPr algn="ctr" fontAlgn="b"/>
                      <a:r>
                        <a:rPr lang="pl-PL" sz="1800" b="1" i="0" u="none" strike="noStrike" dirty="0">
                          <a:solidFill>
                            <a:srgbClr val="000000"/>
                          </a:solidFill>
                          <a:effectLst/>
                          <a:latin typeface="Calibri" panose="020F0502020204030204" pitchFamily="34" charset="0"/>
                        </a:rPr>
                        <a:t>4</a:t>
                      </a:r>
                    </a:p>
                    <a:p>
                      <a:pPr marL="0" marR="0" lvl="0" indent="0" algn="ctr" defTabSz="914400" rtl="0" eaLnBrk="1" fontAlgn="b" latinLnBrk="0" hangingPunct="1">
                        <a:lnSpc>
                          <a:spcPct val="100000"/>
                        </a:lnSpc>
                        <a:spcBef>
                          <a:spcPts val="0"/>
                        </a:spcBef>
                        <a:spcAft>
                          <a:spcPts val="0"/>
                        </a:spcAft>
                        <a:buClrTx/>
                        <a:buSzTx/>
                        <a:buFontTx/>
                        <a:buNone/>
                        <a:tabLst/>
                        <a:defRPr/>
                      </a:pPr>
                      <a:r>
                        <a:rPr lang="pl-PL" sz="1800" b="0" i="0" u="none" strike="noStrike" dirty="0">
                          <a:solidFill>
                            <a:srgbClr val="000000"/>
                          </a:solidFill>
                          <a:effectLst/>
                          <a:latin typeface="Calibri" panose="020F0502020204030204" pitchFamily="34" charset="0"/>
                        </a:rPr>
                        <a:t>37%-41%</a:t>
                      </a:r>
                    </a:p>
                    <a:p>
                      <a:pPr algn="ctr" fontAlgn="b"/>
                      <a:endParaRPr lang="pl-PL"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l-PL" sz="1800" b="1" i="0" u="none" strike="noStrike" dirty="0">
                          <a:solidFill>
                            <a:srgbClr val="000000"/>
                          </a:solidFill>
                          <a:effectLst/>
                          <a:latin typeface="Calibri" panose="020F0502020204030204" pitchFamily="34" charset="0"/>
                        </a:rPr>
                        <a:t>51</a:t>
                      </a:r>
                    </a:p>
                  </a:txBody>
                  <a:tcPr marL="9525" marR="9525" marT="9525" marB="0" anchor="ctr"/>
                </a:tc>
                <a:tc>
                  <a:txBody>
                    <a:bodyPr/>
                    <a:lstStyle/>
                    <a:p>
                      <a:pPr algn="ctr" fontAlgn="b"/>
                      <a:r>
                        <a:rPr lang="pl-PL" sz="1800" b="1" i="0" u="none" strike="noStrike" dirty="0">
                          <a:solidFill>
                            <a:srgbClr val="000000"/>
                          </a:solidFill>
                          <a:effectLst/>
                          <a:latin typeface="Calibri" panose="020F0502020204030204" pitchFamily="34" charset="0"/>
                        </a:rPr>
                        <a:t>5</a:t>
                      </a:r>
                    </a:p>
                    <a:p>
                      <a:pPr algn="ctr" fontAlgn="b"/>
                      <a:r>
                        <a:rPr lang="pl-PL" sz="1800" b="0" i="0" u="none" strike="noStrike" dirty="0">
                          <a:solidFill>
                            <a:srgbClr val="000000"/>
                          </a:solidFill>
                          <a:effectLst/>
                          <a:latin typeface="Calibri" panose="020F0502020204030204" pitchFamily="34" charset="0"/>
                        </a:rPr>
                        <a:t>48%-68%</a:t>
                      </a:r>
                    </a:p>
                  </a:txBody>
                  <a:tcPr marL="9525" marR="9525" marT="9525" marB="0" anchor="ctr"/>
                </a:tc>
                <a:extLst>
                  <a:ext uri="{0D108BD9-81ED-4DB2-BD59-A6C34878D82A}">
                    <a16:rowId xmlns:a16="http://schemas.microsoft.com/office/drawing/2014/main" val="2676928197"/>
                  </a:ext>
                </a:extLst>
              </a:tr>
            </a:tbl>
          </a:graphicData>
        </a:graphic>
      </p:graphicFrame>
    </p:spTree>
    <p:extLst>
      <p:ext uri="{BB962C8B-B14F-4D97-AF65-F5344CB8AC3E}">
        <p14:creationId xmlns:p14="http://schemas.microsoft.com/office/powerpoint/2010/main" val="2531657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0070C0"/>
                </a:solidFill>
              </a:rPr>
              <a:t>Wnioski</a:t>
            </a:r>
          </a:p>
        </p:txBody>
      </p:sp>
      <p:sp>
        <p:nvSpPr>
          <p:cNvPr id="3" name="Symbol zastępczy zawartości 2"/>
          <p:cNvSpPr>
            <a:spLocks noGrp="1"/>
          </p:cNvSpPr>
          <p:nvPr>
            <p:ph idx="1"/>
          </p:nvPr>
        </p:nvSpPr>
        <p:spPr>
          <a:xfrm>
            <a:off x="755576" y="1600200"/>
            <a:ext cx="7776864" cy="4525963"/>
          </a:xfrm>
        </p:spPr>
        <p:txBody>
          <a:bodyPr/>
          <a:lstStyle/>
          <a:p>
            <a:pPr marL="0" indent="0" algn="ctr">
              <a:buNone/>
            </a:pPr>
            <a:r>
              <a:rPr lang="pl-PL" dirty="0"/>
              <a:t>Skala </a:t>
            </a:r>
            <a:r>
              <a:rPr lang="pl-PL" dirty="0" err="1"/>
              <a:t>staninowa</a:t>
            </a:r>
            <a:r>
              <a:rPr lang="pl-PL" dirty="0"/>
              <a:t> pokazuje, </a:t>
            </a:r>
            <a:br>
              <a:rPr lang="pl-PL" dirty="0"/>
            </a:br>
            <a:r>
              <a:rPr lang="pl-PL" dirty="0"/>
              <a:t>że uczniowie w roku 2022 uplasowali </a:t>
            </a:r>
            <a:br>
              <a:rPr lang="pl-PL" dirty="0"/>
            </a:br>
            <a:r>
              <a:rPr lang="pl-PL" dirty="0"/>
              <a:t>w staninie 5 (skala od 1 do 9) </a:t>
            </a:r>
            <a:br>
              <a:rPr lang="pl-PL" dirty="0"/>
            </a:br>
            <a:r>
              <a:rPr lang="pl-PL" dirty="0"/>
              <a:t>w porównaniu z rokiem 2021</a:t>
            </a:r>
            <a:br>
              <a:rPr lang="pl-PL" dirty="0"/>
            </a:br>
            <a:r>
              <a:rPr lang="pl-PL" dirty="0"/>
              <a:t>- jest to stanin o 1 wyższy </a:t>
            </a:r>
            <a:br>
              <a:rPr lang="pl-PL" dirty="0"/>
            </a:br>
            <a:r>
              <a:rPr lang="pl-PL" dirty="0"/>
              <a:t>niż w roku poprzednim</a:t>
            </a:r>
            <a:br>
              <a:rPr lang="pl-PL" dirty="0"/>
            </a:br>
            <a:endParaRPr lang="pl-PL" b="1" dirty="0"/>
          </a:p>
        </p:txBody>
      </p:sp>
    </p:spTree>
    <p:extLst>
      <p:ext uri="{BB962C8B-B14F-4D97-AF65-F5344CB8AC3E}">
        <p14:creationId xmlns:p14="http://schemas.microsoft.com/office/powerpoint/2010/main" val="1036853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87979"/>
            <a:ext cx="8229600" cy="1224136"/>
          </a:xfrm>
        </p:spPr>
        <p:txBody>
          <a:bodyPr/>
          <a:lstStyle/>
          <a:p>
            <a:pPr marL="0" indent="0" algn="ctr">
              <a:buNone/>
            </a:pPr>
            <a:r>
              <a:rPr lang="pl-PL" dirty="0">
                <a:solidFill>
                  <a:srgbClr val="0070C0"/>
                </a:solidFill>
              </a:rPr>
              <a:t>Rozkład wyników uczniów szkoły na egzaminie ósmoklasisty</a:t>
            </a:r>
          </a:p>
        </p:txBody>
      </p:sp>
      <p:graphicFrame>
        <p:nvGraphicFramePr>
          <p:cNvPr id="10" name="Tabela 9">
            <a:extLst>
              <a:ext uri="{FF2B5EF4-FFF2-40B4-BE49-F238E27FC236}">
                <a16:creationId xmlns:a16="http://schemas.microsoft.com/office/drawing/2014/main" id="{408E4F28-5BBD-09F7-D205-6BCAD7468E09}"/>
              </a:ext>
            </a:extLst>
          </p:cNvPr>
          <p:cNvGraphicFramePr>
            <a:graphicFrameLocks noGrp="1"/>
          </p:cNvGraphicFramePr>
          <p:nvPr>
            <p:extLst>
              <p:ext uri="{D42A27DB-BD31-4B8C-83A1-F6EECF244321}">
                <p14:modId xmlns:p14="http://schemas.microsoft.com/office/powerpoint/2010/main" val="668000601"/>
              </p:ext>
            </p:extLst>
          </p:nvPr>
        </p:nvGraphicFramePr>
        <p:xfrm>
          <a:off x="1763688" y="1772816"/>
          <a:ext cx="2400894" cy="4680512"/>
        </p:xfrm>
        <a:graphic>
          <a:graphicData uri="http://schemas.openxmlformats.org/drawingml/2006/table">
            <a:tbl>
              <a:tblPr>
                <a:tableStyleId>{5C22544A-7EE6-4342-B048-85BDC9FD1C3A}</a:tableStyleId>
              </a:tblPr>
              <a:tblGrid>
                <a:gridCol w="800298">
                  <a:extLst>
                    <a:ext uri="{9D8B030D-6E8A-4147-A177-3AD203B41FA5}">
                      <a16:colId xmlns:a16="http://schemas.microsoft.com/office/drawing/2014/main" val="3522924020"/>
                    </a:ext>
                  </a:extLst>
                </a:gridCol>
                <a:gridCol w="800298">
                  <a:extLst>
                    <a:ext uri="{9D8B030D-6E8A-4147-A177-3AD203B41FA5}">
                      <a16:colId xmlns:a16="http://schemas.microsoft.com/office/drawing/2014/main" val="3799958771"/>
                    </a:ext>
                  </a:extLst>
                </a:gridCol>
                <a:gridCol w="800298">
                  <a:extLst>
                    <a:ext uri="{9D8B030D-6E8A-4147-A177-3AD203B41FA5}">
                      <a16:colId xmlns:a16="http://schemas.microsoft.com/office/drawing/2014/main" val="1291266534"/>
                    </a:ext>
                  </a:extLst>
                </a:gridCol>
              </a:tblGrid>
              <a:tr h="356500">
                <a:tc>
                  <a:txBody>
                    <a:bodyPr/>
                    <a:lstStyle/>
                    <a:p>
                      <a:pPr algn="l" fontAlgn="b"/>
                      <a:r>
                        <a:rPr lang="pl-PL" sz="1100" u="none" strike="noStrike" dirty="0">
                          <a:effectLst/>
                        </a:rPr>
                        <a:t>Oddział</a:t>
                      </a:r>
                      <a:endParaRPr lang="pl-PL" sz="1100" b="0" i="0" u="none" strike="noStrike" dirty="0">
                        <a:solidFill>
                          <a:srgbClr val="000000"/>
                        </a:solidFill>
                        <a:effectLst/>
                        <a:latin typeface="Calibri" panose="020F0502020204030204" pitchFamily="34" charset="0"/>
                      </a:endParaRPr>
                    </a:p>
                  </a:txBody>
                  <a:tcPr marL="9504" marR="9504" marT="9504" marB="0" anchor="b"/>
                </a:tc>
                <a:tc>
                  <a:txBody>
                    <a:bodyPr/>
                    <a:lstStyle/>
                    <a:p>
                      <a:pPr algn="l" fontAlgn="b"/>
                      <a:r>
                        <a:rPr lang="pl-PL" sz="1100" u="none" strike="noStrike">
                          <a:effectLst/>
                        </a:rPr>
                        <a:t>Nr w dzienniku</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l" fontAlgn="b"/>
                      <a:r>
                        <a:rPr lang="pl-PL" sz="1100" u="none" strike="noStrike">
                          <a:effectLst/>
                        </a:rPr>
                        <a:t>Procent punktów</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2065616637"/>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2</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24</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3958680995"/>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3</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88</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176277305"/>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4</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84</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1630878415"/>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5</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80</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3203877516"/>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6</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76</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1759661619"/>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7</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88</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220665631"/>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dirty="0">
                          <a:effectLst/>
                        </a:rPr>
                        <a:t>8</a:t>
                      </a:r>
                      <a:endParaRPr lang="pl-PL" sz="1100" b="0" i="0" u="none" strike="noStrike" dirty="0">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84</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1970938663"/>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9</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dirty="0">
                          <a:effectLst/>
                        </a:rPr>
                        <a:t>100</a:t>
                      </a:r>
                      <a:endParaRPr lang="pl-PL" sz="1100" b="0" i="0" u="none" strike="noStrike" dirty="0">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1342890590"/>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10</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40</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1366764271"/>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11</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32</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4109163564"/>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12</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76</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2837224028"/>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13</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16</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724167409"/>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14</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40</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1365145856"/>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15</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64</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905389641"/>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16</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40</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1516857182"/>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17</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92</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3298631900"/>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18</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64</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2006340307"/>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19</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48</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82816843"/>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20</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16</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1656545731"/>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21</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60</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2651817186"/>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22</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96</a:t>
                      </a:r>
                      <a:endParaRPr lang="pl-PL" sz="1100" b="0" i="0" u="none" strike="noStrike">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272863952"/>
                  </a:ext>
                </a:extLst>
              </a:tr>
              <a:tr h="196546">
                <a:tc>
                  <a:txBody>
                    <a:bodyPr/>
                    <a:lstStyle/>
                    <a:p>
                      <a:pPr algn="l" fontAlgn="b"/>
                      <a:r>
                        <a:rPr lang="pl-PL" sz="1100" u="none" strike="noStrike">
                          <a:effectLst/>
                        </a:rPr>
                        <a:t>A</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a:effectLst/>
                        </a:rPr>
                        <a:t>23</a:t>
                      </a:r>
                      <a:endParaRPr lang="pl-PL" sz="1100" b="0" i="0" u="none" strike="noStrike">
                        <a:solidFill>
                          <a:srgbClr val="000000"/>
                        </a:solidFill>
                        <a:effectLst/>
                        <a:latin typeface="Calibri" panose="020F0502020204030204" pitchFamily="34" charset="0"/>
                      </a:endParaRPr>
                    </a:p>
                  </a:txBody>
                  <a:tcPr marL="9504" marR="9504" marT="9504" marB="0" anchor="b"/>
                </a:tc>
                <a:tc>
                  <a:txBody>
                    <a:bodyPr/>
                    <a:lstStyle/>
                    <a:p>
                      <a:pPr algn="r" fontAlgn="b"/>
                      <a:r>
                        <a:rPr lang="pl-PL" sz="1100" u="none" strike="noStrike" dirty="0">
                          <a:effectLst/>
                        </a:rPr>
                        <a:t>72</a:t>
                      </a:r>
                      <a:endParaRPr lang="pl-PL" sz="1100" b="0" i="0" u="none" strike="noStrike" dirty="0">
                        <a:solidFill>
                          <a:srgbClr val="000000"/>
                        </a:solidFill>
                        <a:effectLst/>
                        <a:latin typeface="Calibri" panose="020F0502020204030204" pitchFamily="34" charset="0"/>
                      </a:endParaRPr>
                    </a:p>
                  </a:txBody>
                  <a:tcPr marL="9504" marR="9504" marT="9504" marB="0" anchor="b"/>
                </a:tc>
                <a:extLst>
                  <a:ext uri="{0D108BD9-81ED-4DB2-BD59-A6C34878D82A}">
                    <a16:rowId xmlns:a16="http://schemas.microsoft.com/office/drawing/2014/main" val="3942989429"/>
                  </a:ext>
                </a:extLst>
              </a:tr>
            </a:tbl>
          </a:graphicData>
        </a:graphic>
      </p:graphicFrame>
      <p:graphicFrame>
        <p:nvGraphicFramePr>
          <p:cNvPr id="11" name="Tabela 10">
            <a:extLst>
              <a:ext uri="{FF2B5EF4-FFF2-40B4-BE49-F238E27FC236}">
                <a16:creationId xmlns:a16="http://schemas.microsoft.com/office/drawing/2014/main" id="{AA86384C-5EE3-B6BA-8FFC-9A5198128703}"/>
              </a:ext>
            </a:extLst>
          </p:cNvPr>
          <p:cNvGraphicFramePr>
            <a:graphicFrameLocks noGrp="1"/>
          </p:cNvGraphicFramePr>
          <p:nvPr>
            <p:extLst>
              <p:ext uri="{D42A27DB-BD31-4B8C-83A1-F6EECF244321}">
                <p14:modId xmlns:p14="http://schemas.microsoft.com/office/powerpoint/2010/main" val="1726246229"/>
              </p:ext>
            </p:extLst>
          </p:nvPr>
        </p:nvGraphicFramePr>
        <p:xfrm>
          <a:off x="4899222" y="2132856"/>
          <a:ext cx="2400894" cy="4320474"/>
        </p:xfrm>
        <a:graphic>
          <a:graphicData uri="http://schemas.openxmlformats.org/drawingml/2006/table">
            <a:tbl>
              <a:tblPr>
                <a:tableStyleId>{5C22544A-7EE6-4342-B048-85BDC9FD1C3A}</a:tableStyleId>
              </a:tblPr>
              <a:tblGrid>
                <a:gridCol w="800298">
                  <a:extLst>
                    <a:ext uri="{9D8B030D-6E8A-4147-A177-3AD203B41FA5}">
                      <a16:colId xmlns:a16="http://schemas.microsoft.com/office/drawing/2014/main" val="2744699261"/>
                    </a:ext>
                  </a:extLst>
                </a:gridCol>
                <a:gridCol w="800298">
                  <a:extLst>
                    <a:ext uri="{9D8B030D-6E8A-4147-A177-3AD203B41FA5}">
                      <a16:colId xmlns:a16="http://schemas.microsoft.com/office/drawing/2014/main" val="1232260040"/>
                    </a:ext>
                  </a:extLst>
                </a:gridCol>
                <a:gridCol w="800298">
                  <a:extLst>
                    <a:ext uri="{9D8B030D-6E8A-4147-A177-3AD203B41FA5}">
                      <a16:colId xmlns:a16="http://schemas.microsoft.com/office/drawing/2014/main" val="2784117306"/>
                    </a:ext>
                  </a:extLst>
                </a:gridCol>
              </a:tblGrid>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20</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54376937"/>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dirty="0">
                          <a:effectLst/>
                        </a:rPr>
                        <a:t>2</a:t>
                      </a:r>
                      <a:endParaRPr lang="pl-PL"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68</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57768313"/>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3</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36</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82408255"/>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4</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64</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74883549"/>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8</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80045002"/>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6</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72</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64021085"/>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7</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32</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69865560"/>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8</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80</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00925579"/>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9</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40</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68864546"/>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10</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32</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51378237"/>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11</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16</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14302911"/>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12</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12</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40742969"/>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13</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20</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75109963"/>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14</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28</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16829942"/>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15</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56</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77817865"/>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16</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16</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47230139"/>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17</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24</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44319839"/>
                  </a:ext>
                </a:extLst>
              </a:tr>
              <a:tr h="226259">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18</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44</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99014706"/>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19</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dirty="0">
                          <a:effectLst/>
                        </a:rPr>
                        <a:t>56</a:t>
                      </a:r>
                      <a:endParaRPr lang="pl-PL"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74277312"/>
                  </a:ext>
                </a:extLst>
              </a:tr>
              <a:tr h="215485">
                <a:tc>
                  <a:txBody>
                    <a:bodyPr/>
                    <a:lstStyle/>
                    <a:p>
                      <a:pPr algn="l" fontAlgn="b"/>
                      <a:r>
                        <a:rPr lang="pl-PL" sz="1100" u="none" strike="noStrike">
                          <a:effectLst/>
                        </a:rPr>
                        <a:t>B</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20</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dirty="0">
                          <a:effectLst/>
                        </a:rPr>
                        <a:t>48</a:t>
                      </a:r>
                      <a:endParaRPr lang="pl-PL"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46861385"/>
                  </a:ext>
                </a:extLst>
              </a:tr>
            </a:tbl>
          </a:graphicData>
        </a:graphic>
      </p:graphicFrame>
    </p:spTree>
    <p:extLst>
      <p:ext uri="{BB962C8B-B14F-4D97-AF65-F5344CB8AC3E}">
        <p14:creationId xmlns:p14="http://schemas.microsoft.com/office/powerpoint/2010/main" val="768833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Wykres 1">
            <a:extLst>
              <a:ext uri="{FF2B5EF4-FFF2-40B4-BE49-F238E27FC236}">
                <a16:creationId xmlns:a16="http://schemas.microsoft.com/office/drawing/2014/main" id="{4B2440C2-425F-621F-3C78-EC771D006F21}"/>
              </a:ext>
            </a:extLst>
          </p:cNvPr>
          <p:cNvGraphicFramePr>
            <a:graphicFrameLocks/>
          </p:cNvGraphicFramePr>
          <p:nvPr>
            <p:extLst>
              <p:ext uri="{D42A27DB-BD31-4B8C-83A1-F6EECF244321}">
                <p14:modId xmlns:p14="http://schemas.microsoft.com/office/powerpoint/2010/main" val="2845094290"/>
              </p:ext>
            </p:extLst>
          </p:nvPr>
        </p:nvGraphicFramePr>
        <p:xfrm>
          <a:off x="488156" y="476672"/>
          <a:ext cx="8167688" cy="64122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4688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solidFill>
                  <a:srgbClr val="0070C0"/>
                </a:solidFill>
              </a:rPr>
              <a:t>Łatwość testu</a:t>
            </a:r>
          </a:p>
        </p:txBody>
      </p:sp>
      <p:graphicFrame>
        <p:nvGraphicFramePr>
          <p:cNvPr id="5" name="Tabela 4">
            <a:extLst>
              <a:ext uri="{FF2B5EF4-FFF2-40B4-BE49-F238E27FC236}">
                <a16:creationId xmlns:a16="http://schemas.microsoft.com/office/drawing/2014/main" id="{FE084168-BEFB-4549-9744-F984D01E8F04}"/>
              </a:ext>
            </a:extLst>
          </p:cNvPr>
          <p:cNvGraphicFramePr>
            <a:graphicFrameLocks noGrp="1"/>
          </p:cNvGraphicFramePr>
          <p:nvPr>
            <p:extLst>
              <p:ext uri="{D42A27DB-BD31-4B8C-83A1-F6EECF244321}">
                <p14:modId xmlns:p14="http://schemas.microsoft.com/office/powerpoint/2010/main" val="4096620757"/>
              </p:ext>
            </p:extLst>
          </p:nvPr>
        </p:nvGraphicFramePr>
        <p:xfrm>
          <a:off x="287524" y="1556792"/>
          <a:ext cx="8568951" cy="4248472"/>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gridCol w="1224135">
                  <a:extLst>
                    <a:ext uri="{9D8B030D-6E8A-4147-A177-3AD203B41FA5}">
                      <a16:colId xmlns:a16="http://schemas.microsoft.com/office/drawing/2014/main" val="20005"/>
                    </a:ext>
                  </a:extLst>
                </a:gridCol>
              </a:tblGrid>
              <a:tr h="17097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łatwość </a:t>
                      </a:r>
                    </a:p>
                    <a:p>
                      <a:pPr algn="ctr"/>
                      <a:endParaRPr lang="pl-PL"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 0,00-0,19</a:t>
                      </a:r>
                    </a:p>
                    <a:p>
                      <a:pPr algn="ctr"/>
                      <a:endParaRPr lang="pl-PL"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0,20-0,49</a:t>
                      </a:r>
                    </a:p>
                    <a:p>
                      <a:pPr algn="ctr"/>
                      <a:endParaRPr lang="pl-PL"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 0,50-0,69</a:t>
                      </a:r>
                    </a:p>
                    <a:p>
                      <a:pPr algn="ctr"/>
                      <a:endParaRPr lang="pl-PL"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0,70-0,89</a:t>
                      </a:r>
                    </a:p>
                    <a:p>
                      <a:pPr algn="ctr"/>
                      <a:endParaRPr lang="pl-PL"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 0,90-1,00</a:t>
                      </a:r>
                    </a:p>
                    <a:p>
                      <a:pPr algn="ctr"/>
                      <a:endParaRPr lang="pl-PL" sz="2000" dirty="0"/>
                    </a:p>
                  </a:txBody>
                  <a:tcPr anchor="ctr"/>
                </a:tc>
                <a:extLst>
                  <a:ext uri="{0D108BD9-81ED-4DB2-BD59-A6C34878D82A}">
                    <a16:rowId xmlns:a16="http://schemas.microsoft.com/office/drawing/2014/main" val="10000"/>
                  </a:ext>
                </a:extLst>
              </a:tr>
              <a:tr h="11916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 arkusz</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bardzo trudny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 trudny</a:t>
                      </a:r>
                    </a:p>
                  </a:txBody>
                  <a:tcPr anchor="ctr"/>
                </a:tc>
                <a:tc>
                  <a:txBody>
                    <a:bodyPr/>
                    <a:lstStyle/>
                    <a:p>
                      <a:pPr algn="ctr"/>
                      <a:r>
                        <a:rPr lang="pl-PL" sz="2000" dirty="0"/>
                        <a:t>umiarkowanie trudny</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 łatwy</a:t>
                      </a:r>
                    </a:p>
                  </a:txBody>
                  <a:tcPr anchor="ctr"/>
                </a:tc>
                <a:tc>
                  <a:txBody>
                    <a:bodyPr/>
                    <a:lstStyle/>
                    <a:p>
                      <a:pPr algn="ctr"/>
                      <a:r>
                        <a:rPr lang="pl-PL" sz="2000" dirty="0"/>
                        <a:t>bardzo łatwy</a:t>
                      </a:r>
                    </a:p>
                  </a:txBody>
                  <a:tcPr anchor="ctr"/>
                </a:tc>
                <a:extLst>
                  <a:ext uri="{0D108BD9-81ED-4DB2-BD59-A6C34878D82A}">
                    <a16:rowId xmlns:a16="http://schemas.microsoft.com/office/drawing/2014/main" val="10001"/>
                  </a:ext>
                </a:extLst>
              </a:tr>
              <a:tr h="6735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2000" dirty="0"/>
                        <a:t>Matematyka – kraj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pl-PL"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pl-PL" sz="2000" dirty="0"/>
                    </a:p>
                  </a:txBody>
                  <a:tcPr anchor="ctr"/>
                </a:tc>
                <a:tc>
                  <a:txBody>
                    <a:bodyPr/>
                    <a:lstStyle/>
                    <a:p>
                      <a:pPr algn="ctr"/>
                      <a:r>
                        <a:rPr lang="pl-PL" sz="2000" dirty="0"/>
                        <a:t>0,59</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pl-PL" sz="2000" dirty="0"/>
                    </a:p>
                  </a:txBody>
                  <a:tcPr anchor="ctr"/>
                </a:tc>
                <a:tc>
                  <a:txBody>
                    <a:bodyPr/>
                    <a:lstStyle/>
                    <a:p>
                      <a:pPr algn="ctr"/>
                      <a:endParaRPr lang="pl-PL" sz="2000" dirty="0"/>
                    </a:p>
                  </a:txBody>
                  <a:tcPr anchor="ctr"/>
                </a:tc>
                <a:extLst>
                  <a:ext uri="{0D108BD9-81ED-4DB2-BD59-A6C34878D82A}">
                    <a16:rowId xmlns:a16="http://schemas.microsoft.com/office/drawing/2014/main" val="10003"/>
                  </a:ext>
                </a:extLst>
              </a:tr>
              <a:tr h="6735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2000" dirty="0"/>
                        <a:t>Matematyka – szkoła</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pl-PL"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pl-PL" sz="20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t>0,51</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pl-PL" sz="2000" dirty="0"/>
                    </a:p>
                  </a:txBody>
                  <a:tcPr anchor="ctr"/>
                </a:tc>
                <a:tc>
                  <a:txBody>
                    <a:bodyPr/>
                    <a:lstStyle/>
                    <a:p>
                      <a:pPr algn="ctr"/>
                      <a:endParaRPr lang="pl-PL" sz="2000" dirty="0"/>
                    </a:p>
                  </a:txBody>
                  <a:tcPr anchor="ctr"/>
                </a:tc>
                <a:extLst>
                  <a:ext uri="{0D108BD9-81ED-4DB2-BD59-A6C34878D82A}">
                    <a16:rowId xmlns:a16="http://schemas.microsoft.com/office/drawing/2014/main" val="3082143438"/>
                  </a:ext>
                </a:extLst>
              </a:tr>
            </a:tbl>
          </a:graphicData>
        </a:graphic>
      </p:graphicFrame>
    </p:spTree>
    <p:extLst>
      <p:ext uri="{BB962C8B-B14F-4D97-AF65-F5344CB8AC3E}">
        <p14:creationId xmlns:p14="http://schemas.microsoft.com/office/powerpoint/2010/main" val="2082144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0070C0"/>
                </a:solidFill>
              </a:rPr>
              <a:t>Wnioski</a:t>
            </a:r>
          </a:p>
        </p:txBody>
      </p:sp>
      <p:sp>
        <p:nvSpPr>
          <p:cNvPr id="3" name="Symbol zastępczy zawartości 2"/>
          <p:cNvSpPr>
            <a:spLocks noGrp="1"/>
          </p:cNvSpPr>
          <p:nvPr>
            <p:ph idx="1"/>
          </p:nvPr>
        </p:nvSpPr>
        <p:spPr>
          <a:xfrm>
            <a:off x="899592" y="1598066"/>
            <a:ext cx="7632848" cy="3661867"/>
          </a:xfrm>
        </p:spPr>
        <p:txBody>
          <a:bodyPr/>
          <a:lstStyle/>
          <a:p>
            <a:pPr marL="0" indent="0" algn="ctr">
              <a:buNone/>
            </a:pPr>
            <a:r>
              <a:rPr lang="pl-PL" dirty="0"/>
              <a:t>Test okazał się dla uczniów naszej szkoły, podobnie jak dla ósmoklasistów całego kraju testem umiarkowanie  trudnym. </a:t>
            </a:r>
            <a:br>
              <a:rPr lang="pl-PL" dirty="0"/>
            </a:br>
            <a:r>
              <a:rPr lang="pl-PL" dirty="0"/>
              <a:t>Obydwie grupy osiągnęły wynik mieszczący się w przedziale 0,50 – 0,69.</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576" y="182964"/>
            <a:ext cx="7854215" cy="1008112"/>
          </a:xfrm>
        </p:spPr>
        <p:txBody>
          <a:bodyPr>
            <a:normAutofit fontScale="90000"/>
          </a:bodyPr>
          <a:lstStyle/>
          <a:p>
            <a:pPr algn="ctr"/>
            <a:r>
              <a:rPr lang="pl-PL" sz="4900" dirty="0">
                <a:solidFill>
                  <a:srgbClr val="0070C0"/>
                </a:solidFill>
              </a:rPr>
              <a:t>Analizy jakościowe </a:t>
            </a:r>
            <a:br>
              <a:rPr lang="pl-PL" dirty="0">
                <a:solidFill>
                  <a:srgbClr val="0070C0"/>
                </a:solidFill>
              </a:rPr>
            </a:br>
            <a:r>
              <a:rPr lang="pl-PL" sz="2200" dirty="0">
                <a:solidFill>
                  <a:srgbClr val="0070C0"/>
                </a:solidFill>
              </a:rPr>
              <a:t>(poziom wykonania poszczególnych zadań)</a:t>
            </a:r>
          </a:p>
        </p:txBody>
      </p:sp>
      <p:graphicFrame>
        <p:nvGraphicFramePr>
          <p:cNvPr id="3" name="Wykres 2">
            <a:extLst>
              <a:ext uri="{FF2B5EF4-FFF2-40B4-BE49-F238E27FC236}">
                <a16:creationId xmlns:a16="http://schemas.microsoft.com/office/drawing/2014/main" id="{A78CAE04-63DA-B010-E911-5A3E7A925D24}"/>
              </a:ext>
            </a:extLst>
          </p:cNvPr>
          <p:cNvGraphicFramePr>
            <a:graphicFrameLocks/>
          </p:cNvGraphicFramePr>
          <p:nvPr>
            <p:extLst>
              <p:ext uri="{D42A27DB-BD31-4B8C-83A1-F6EECF244321}">
                <p14:modId xmlns:p14="http://schemas.microsoft.com/office/powerpoint/2010/main" val="2302066685"/>
              </p:ext>
            </p:extLst>
          </p:nvPr>
        </p:nvGraphicFramePr>
        <p:xfrm>
          <a:off x="244339" y="-171400"/>
          <a:ext cx="8655322" cy="68348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6444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a:extLst>
              <a:ext uri="{FF2B5EF4-FFF2-40B4-BE49-F238E27FC236}">
                <a16:creationId xmlns:a16="http://schemas.microsoft.com/office/drawing/2014/main" id="{11B213E6-5B9F-A92D-B77F-AB01061BA4D4}"/>
              </a:ext>
            </a:extLst>
          </p:cNvPr>
          <p:cNvGraphicFramePr>
            <a:graphicFrameLocks noGrp="1"/>
          </p:cNvGraphicFramePr>
          <p:nvPr>
            <p:extLst>
              <p:ext uri="{D42A27DB-BD31-4B8C-83A1-F6EECF244321}">
                <p14:modId xmlns:p14="http://schemas.microsoft.com/office/powerpoint/2010/main" val="711064999"/>
              </p:ext>
            </p:extLst>
          </p:nvPr>
        </p:nvGraphicFramePr>
        <p:xfrm>
          <a:off x="531850" y="472900"/>
          <a:ext cx="8080299" cy="5912200"/>
        </p:xfrm>
        <a:graphic>
          <a:graphicData uri="http://schemas.openxmlformats.org/drawingml/2006/table">
            <a:tbl>
              <a:tblPr>
                <a:tableStyleId>{5C22544A-7EE6-4342-B048-85BDC9FD1C3A}</a:tableStyleId>
              </a:tblPr>
              <a:tblGrid>
                <a:gridCol w="4403955">
                  <a:extLst>
                    <a:ext uri="{9D8B030D-6E8A-4147-A177-3AD203B41FA5}">
                      <a16:colId xmlns:a16="http://schemas.microsoft.com/office/drawing/2014/main" val="36939012"/>
                    </a:ext>
                  </a:extLst>
                </a:gridCol>
                <a:gridCol w="919086">
                  <a:extLst>
                    <a:ext uri="{9D8B030D-6E8A-4147-A177-3AD203B41FA5}">
                      <a16:colId xmlns:a16="http://schemas.microsoft.com/office/drawing/2014/main" val="1652051834"/>
                    </a:ext>
                  </a:extLst>
                </a:gridCol>
                <a:gridCol w="919086">
                  <a:extLst>
                    <a:ext uri="{9D8B030D-6E8A-4147-A177-3AD203B41FA5}">
                      <a16:colId xmlns:a16="http://schemas.microsoft.com/office/drawing/2014/main" val="4239852427"/>
                    </a:ext>
                  </a:extLst>
                </a:gridCol>
                <a:gridCol w="919086">
                  <a:extLst>
                    <a:ext uri="{9D8B030D-6E8A-4147-A177-3AD203B41FA5}">
                      <a16:colId xmlns:a16="http://schemas.microsoft.com/office/drawing/2014/main" val="2394262249"/>
                    </a:ext>
                  </a:extLst>
                </a:gridCol>
                <a:gridCol w="919086">
                  <a:extLst>
                    <a:ext uri="{9D8B030D-6E8A-4147-A177-3AD203B41FA5}">
                      <a16:colId xmlns:a16="http://schemas.microsoft.com/office/drawing/2014/main" val="875164222"/>
                    </a:ext>
                  </a:extLst>
                </a:gridCol>
              </a:tblGrid>
              <a:tr h="295610">
                <a:tc>
                  <a:txBody>
                    <a:bodyPr/>
                    <a:lstStyle/>
                    <a:p>
                      <a:pPr algn="l" fontAlgn="b"/>
                      <a:r>
                        <a:rPr lang="pl-PL" sz="1100" u="none" strike="noStrike">
                          <a:effectLst/>
                        </a:rPr>
                        <a:t>Wymaganie</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pl-PL" sz="1100" u="none" strike="noStrike">
                          <a:effectLst/>
                        </a:rPr>
                        <a:t>Zadanie</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pl-PL" sz="1100" u="none" strike="noStrike">
                          <a:effectLst/>
                        </a:rPr>
                        <a:t>woj.święt.</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pl-PL" sz="1100" u="none" strike="noStrike">
                          <a:effectLst/>
                        </a:rPr>
                        <a:t>klasa 8a</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pl-PL" sz="1100" u="none" strike="noStrike">
                          <a:effectLst/>
                        </a:rPr>
                        <a:t>klasa 8b</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28125553"/>
                  </a:ext>
                </a:extLst>
              </a:tr>
              <a:tr h="295610">
                <a:tc>
                  <a:txBody>
                    <a:bodyPr/>
                    <a:lstStyle/>
                    <a:p>
                      <a:pPr algn="l" fontAlgn="b"/>
                      <a:r>
                        <a:rPr lang="pl-PL" sz="1100" u="none" strike="noStrike">
                          <a:effectLst/>
                        </a:rPr>
                        <a:t>Sprawność rachunkowa</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2</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55</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50</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25</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1300188"/>
                  </a:ext>
                </a:extLst>
              </a:tr>
              <a:tr h="295610">
                <a:tc>
                  <a:txBody>
                    <a:bodyPr/>
                    <a:lstStyle/>
                    <a:p>
                      <a:pPr algn="l" fontAlgn="b"/>
                      <a:endParaRPr lang="pl-PL"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8</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74</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91</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65</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99684978"/>
                  </a:ext>
                </a:extLst>
              </a:tr>
              <a:tr h="295610">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12</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90</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96</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75</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97745802"/>
                  </a:ext>
                </a:extLst>
              </a:tr>
              <a:tr h="295610">
                <a:tc>
                  <a:txBody>
                    <a:bodyPr/>
                    <a:lstStyle/>
                    <a:p>
                      <a:pPr algn="l" fontAlgn="b"/>
                      <a:r>
                        <a:rPr lang="pl-PL" sz="1100" u="none" strike="noStrike" dirty="0">
                          <a:effectLst/>
                        </a:rPr>
                        <a:t>Wykorzystanie i tworzenie informacji</a:t>
                      </a:r>
                      <a:endParaRPr lang="pl-PL"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74</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87</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70</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05547428"/>
                  </a:ext>
                </a:extLst>
              </a:tr>
              <a:tr h="295610">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3</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51</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50</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35</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25919241"/>
                  </a:ext>
                </a:extLst>
              </a:tr>
              <a:tr h="295610">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7</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40</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37</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30</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26067308"/>
                  </a:ext>
                </a:extLst>
              </a:tr>
              <a:tr h="295610">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9</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79</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87</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60</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83660404"/>
                  </a:ext>
                </a:extLst>
              </a:tr>
              <a:tr h="295610">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10</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58</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46</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45</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69142393"/>
                  </a:ext>
                </a:extLst>
              </a:tr>
              <a:tr h="295610">
                <a:tc>
                  <a:txBody>
                    <a:bodyPr/>
                    <a:lstStyle/>
                    <a:p>
                      <a:pPr algn="l" fontAlgn="b"/>
                      <a:r>
                        <a:rPr lang="pl-PL" sz="1100" u="none" strike="noStrike">
                          <a:effectLst/>
                        </a:rPr>
                        <a:t>Wykorzystanie i interpretowanie reprezentacji</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68</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82</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50</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19578391"/>
                  </a:ext>
                </a:extLst>
              </a:tr>
              <a:tr h="295610">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6</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50</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50</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30</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13124407"/>
                  </a:ext>
                </a:extLst>
              </a:tr>
              <a:tr h="295610">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11</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38</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59</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15</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24501059"/>
                  </a:ext>
                </a:extLst>
              </a:tr>
              <a:tr h="295610">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13</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60</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67</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30</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30642200"/>
                  </a:ext>
                </a:extLst>
              </a:tr>
              <a:tr h="295610">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15</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49</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46</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50</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6702822"/>
                  </a:ext>
                </a:extLst>
              </a:tr>
              <a:tr h="295610">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16</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59</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66</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43</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94922948"/>
                  </a:ext>
                </a:extLst>
              </a:tr>
              <a:tr h="295610">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17</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58</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50</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23</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62364129"/>
                  </a:ext>
                </a:extLst>
              </a:tr>
              <a:tr h="295610">
                <a:tc>
                  <a:txBody>
                    <a:bodyPr/>
                    <a:lstStyle/>
                    <a:p>
                      <a:pPr algn="l" fontAlgn="b"/>
                      <a:r>
                        <a:rPr lang="pl-PL" sz="1100" u="none" strike="noStrike">
                          <a:effectLst/>
                        </a:rPr>
                        <a:t>Rozumowanie i argumentacja</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4</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64</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82</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65</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08308260"/>
                  </a:ext>
                </a:extLst>
              </a:tr>
              <a:tr h="295610">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14</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59</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77</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50</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52493850"/>
                  </a:ext>
                </a:extLst>
              </a:tr>
              <a:tr h="295610">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18</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46</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56</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12</a:t>
                      </a:r>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86500975"/>
                  </a:ext>
                </a:extLst>
              </a:tr>
              <a:tr h="295610">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19</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49</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55</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dirty="0">
                          <a:effectLst/>
                        </a:rPr>
                        <a:t>35</a:t>
                      </a:r>
                      <a:endParaRPr lang="pl-PL"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68247847"/>
                  </a:ext>
                </a:extLst>
              </a:tr>
            </a:tbl>
          </a:graphicData>
        </a:graphic>
      </p:graphicFrame>
    </p:spTree>
    <p:extLst>
      <p:ext uri="{BB962C8B-B14F-4D97-AF65-F5344CB8AC3E}">
        <p14:creationId xmlns:p14="http://schemas.microsoft.com/office/powerpoint/2010/main" val="844682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6527D1-E126-4AB1-8FCC-7170D5570116}"/>
              </a:ext>
            </a:extLst>
          </p:cNvPr>
          <p:cNvSpPr>
            <a:spLocks noGrp="1"/>
          </p:cNvSpPr>
          <p:nvPr>
            <p:ph type="title"/>
          </p:nvPr>
        </p:nvSpPr>
        <p:spPr/>
        <p:txBody>
          <a:bodyPr>
            <a:normAutofit fontScale="90000"/>
          </a:bodyPr>
          <a:lstStyle/>
          <a:p>
            <a:r>
              <a:rPr lang="pl-PL" dirty="0">
                <a:solidFill>
                  <a:srgbClr val="0070C0"/>
                </a:solidFill>
              </a:rPr>
              <a:t>Poziom wykonania wymagań w szkole na tle województwa </a:t>
            </a:r>
          </a:p>
        </p:txBody>
      </p:sp>
      <p:graphicFrame>
        <p:nvGraphicFramePr>
          <p:cNvPr id="5" name="Wykres 4">
            <a:extLst>
              <a:ext uri="{FF2B5EF4-FFF2-40B4-BE49-F238E27FC236}">
                <a16:creationId xmlns:a16="http://schemas.microsoft.com/office/drawing/2014/main" id="{D495C42F-A23E-4E1B-992E-B52EA8093823}"/>
              </a:ext>
            </a:extLst>
          </p:cNvPr>
          <p:cNvGraphicFramePr>
            <a:graphicFrameLocks/>
          </p:cNvGraphicFramePr>
          <p:nvPr>
            <p:extLst>
              <p:ext uri="{D42A27DB-BD31-4B8C-83A1-F6EECF244321}">
                <p14:modId xmlns:p14="http://schemas.microsoft.com/office/powerpoint/2010/main" val="3452936333"/>
              </p:ext>
            </p:extLst>
          </p:nvPr>
        </p:nvGraphicFramePr>
        <p:xfrm>
          <a:off x="107504" y="1340768"/>
          <a:ext cx="8928992" cy="6005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248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a:extLst>
              <a:ext uri="{FF2B5EF4-FFF2-40B4-BE49-F238E27FC236}">
                <a16:creationId xmlns:a16="http://schemas.microsoft.com/office/drawing/2014/main" id="{CD43DB09-6A01-8E2A-1BA7-363F39A2E254}"/>
              </a:ext>
            </a:extLst>
          </p:cNvPr>
          <p:cNvGraphicFramePr>
            <a:graphicFrameLocks noGrp="1"/>
          </p:cNvGraphicFramePr>
          <p:nvPr>
            <p:extLst>
              <p:ext uri="{D42A27DB-BD31-4B8C-83A1-F6EECF244321}">
                <p14:modId xmlns:p14="http://schemas.microsoft.com/office/powerpoint/2010/main" val="1664147083"/>
              </p:ext>
            </p:extLst>
          </p:nvPr>
        </p:nvGraphicFramePr>
        <p:xfrm>
          <a:off x="899592" y="1088740"/>
          <a:ext cx="7344815" cy="4680520"/>
        </p:xfrm>
        <a:graphic>
          <a:graphicData uri="http://schemas.openxmlformats.org/drawingml/2006/table">
            <a:tbl>
              <a:tblPr>
                <a:tableStyleId>{5C22544A-7EE6-4342-B048-85BDC9FD1C3A}</a:tableStyleId>
              </a:tblPr>
              <a:tblGrid>
                <a:gridCol w="1074033">
                  <a:extLst>
                    <a:ext uri="{9D8B030D-6E8A-4147-A177-3AD203B41FA5}">
                      <a16:colId xmlns:a16="http://schemas.microsoft.com/office/drawing/2014/main" val="2087698308"/>
                    </a:ext>
                  </a:extLst>
                </a:gridCol>
                <a:gridCol w="1409667">
                  <a:extLst>
                    <a:ext uri="{9D8B030D-6E8A-4147-A177-3AD203B41FA5}">
                      <a16:colId xmlns:a16="http://schemas.microsoft.com/office/drawing/2014/main" val="2662324912"/>
                    </a:ext>
                  </a:extLst>
                </a:gridCol>
                <a:gridCol w="1325758">
                  <a:extLst>
                    <a:ext uri="{9D8B030D-6E8A-4147-A177-3AD203B41FA5}">
                      <a16:colId xmlns:a16="http://schemas.microsoft.com/office/drawing/2014/main" val="340095030"/>
                    </a:ext>
                  </a:extLst>
                </a:gridCol>
                <a:gridCol w="1387291">
                  <a:extLst>
                    <a:ext uri="{9D8B030D-6E8A-4147-A177-3AD203B41FA5}">
                      <a16:colId xmlns:a16="http://schemas.microsoft.com/office/drawing/2014/main" val="3688598041"/>
                    </a:ext>
                  </a:extLst>
                </a:gridCol>
                <a:gridCol w="1074033">
                  <a:extLst>
                    <a:ext uri="{9D8B030D-6E8A-4147-A177-3AD203B41FA5}">
                      <a16:colId xmlns:a16="http://schemas.microsoft.com/office/drawing/2014/main" val="4258553098"/>
                    </a:ext>
                  </a:extLst>
                </a:gridCol>
                <a:gridCol w="1074033">
                  <a:extLst>
                    <a:ext uri="{9D8B030D-6E8A-4147-A177-3AD203B41FA5}">
                      <a16:colId xmlns:a16="http://schemas.microsoft.com/office/drawing/2014/main" val="2996905024"/>
                    </a:ext>
                  </a:extLst>
                </a:gridCol>
              </a:tblGrid>
              <a:tr h="468052">
                <a:tc gridSpan="3">
                  <a:txBody>
                    <a:bodyPr/>
                    <a:lstStyle/>
                    <a:p>
                      <a:pPr algn="l" fontAlgn="b"/>
                      <a:r>
                        <a:rPr lang="pl-PL" sz="1100" u="none" strike="noStrike">
                          <a:effectLst/>
                        </a:rPr>
                        <a:t>I Sprawność rahunkowa</a:t>
                      </a:r>
                      <a:endParaRPr lang="pl-PL"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pl-PL"/>
                    </a:p>
                  </a:txBody>
                  <a:tcPr/>
                </a:tc>
                <a:tc hMerge="1">
                  <a:txBody>
                    <a:bodyPr/>
                    <a:lstStyle/>
                    <a:p>
                      <a:endParaRPr lang="pl-PL"/>
                    </a:p>
                  </a:txBody>
                  <a:tcPr/>
                </a:tc>
                <a:tc>
                  <a:txBody>
                    <a:bodyPr/>
                    <a:lstStyle/>
                    <a:p>
                      <a:pPr algn="l" fontAlgn="b"/>
                      <a:endParaRPr lang="pl-PL"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23780130"/>
                  </a:ext>
                </a:extLst>
              </a:tr>
              <a:tr h="468052">
                <a:tc gridSpan="4">
                  <a:txBody>
                    <a:bodyPr/>
                    <a:lstStyle/>
                    <a:p>
                      <a:pPr algn="l" fontAlgn="b"/>
                      <a:r>
                        <a:rPr lang="pl-PL" sz="1100" u="none" strike="noStrike">
                          <a:effectLst/>
                        </a:rPr>
                        <a:t>II Wykorzystanie i tworzenie informacji</a:t>
                      </a:r>
                      <a:endParaRPr lang="pl-PL"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57537743"/>
                  </a:ext>
                </a:extLst>
              </a:tr>
              <a:tr h="468052">
                <a:tc gridSpan="4">
                  <a:txBody>
                    <a:bodyPr/>
                    <a:lstStyle/>
                    <a:p>
                      <a:pPr algn="l" fontAlgn="b"/>
                      <a:r>
                        <a:rPr lang="pl-PL" sz="1100" u="none" strike="noStrike">
                          <a:effectLst/>
                        </a:rPr>
                        <a:t>III Wykorzuystanie i interpretowanie danych</a:t>
                      </a:r>
                      <a:endParaRPr lang="pl-PL"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7250584"/>
                  </a:ext>
                </a:extLst>
              </a:tr>
              <a:tr h="468052">
                <a:tc gridSpan="3">
                  <a:txBody>
                    <a:bodyPr/>
                    <a:lstStyle/>
                    <a:p>
                      <a:pPr algn="l" fontAlgn="b"/>
                      <a:r>
                        <a:rPr lang="pl-PL" sz="1100" u="none" strike="noStrike">
                          <a:effectLst/>
                        </a:rPr>
                        <a:t>IV Rozumowanie i argunentacja</a:t>
                      </a:r>
                      <a:endParaRPr lang="pl-PL"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pl-PL"/>
                    </a:p>
                  </a:txBody>
                  <a:tcPr/>
                </a:tc>
                <a:tc hMerge="1">
                  <a:txBody>
                    <a:bodyPr/>
                    <a:lstStyle/>
                    <a:p>
                      <a:endParaRPr lang="pl-PL"/>
                    </a:p>
                  </a:txBody>
                  <a:tcPr/>
                </a:tc>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04560495"/>
                  </a:ext>
                </a:extLst>
              </a:tr>
              <a:tr h="468052">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37459421"/>
                  </a:ext>
                </a:extLst>
              </a:tr>
              <a:tr h="468052">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pl-PL" sz="1100" u="none" strike="noStrike">
                          <a:effectLst/>
                        </a:rPr>
                        <a:t>%wynik woj.</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pl-PL" sz="1100" u="none" strike="noStrike">
                          <a:effectLst/>
                        </a:rPr>
                        <a:t>%wynik 8a</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pl-PL" sz="1100" u="none" strike="noStrike">
                          <a:effectLst/>
                        </a:rPr>
                        <a:t>%wynik 8b</a:t>
                      </a:r>
                      <a:endParaRPr lang="pl-PL" sz="1100" b="0" i="0" u="none" strike="noStrike">
                        <a:solidFill>
                          <a:srgbClr val="000000"/>
                        </a:solidFill>
                        <a:effectLst/>
                        <a:latin typeface="Calibri" panose="020F0502020204030204" pitchFamily="34" charset="0"/>
                      </a:endParaRPr>
                    </a:p>
                  </a:txBody>
                  <a:tcPr marL="9525" marR="9525" marT="9525" marB="0" anchor="b"/>
                </a:tc>
                <a:tc gridSpan="2">
                  <a:txBody>
                    <a:bodyPr/>
                    <a:lstStyle/>
                    <a:p>
                      <a:pPr algn="l" fontAlgn="b"/>
                      <a:r>
                        <a:rPr lang="pl-PL" sz="1100" u="none" strike="noStrike">
                          <a:effectLst/>
                        </a:rPr>
                        <a:t>% wynik szkoły </a:t>
                      </a:r>
                      <a:endParaRPr lang="pl-PL"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pl-PL"/>
                    </a:p>
                  </a:txBody>
                  <a:tcPr/>
                </a:tc>
                <a:extLst>
                  <a:ext uri="{0D108BD9-81ED-4DB2-BD59-A6C34878D82A}">
                    <a16:rowId xmlns:a16="http://schemas.microsoft.com/office/drawing/2014/main" val="1401713335"/>
                  </a:ext>
                </a:extLst>
              </a:tr>
              <a:tr h="468052">
                <a:tc>
                  <a:txBody>
                    <a:bodyPr/>
                    <a:lstStyle/>
                    <a:p>
                      <a:pPr algn="l" fontAlgn="b"/>
                      <a:r>
                        <a:rPr lang="pl-PL" sz="1100" u="none" strike="noStrike">
                          <a:effectLst/>
                        </a:rPr>
                        <a:t>I</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73</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79</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55</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67</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99286125"/>
                  </a:ext>
                </a:extLst>
              </a:tr>
              <a:tr h="468052">
                <a:tc>
                  <a:txBody>
                    <a:bodyPr/>
                    <a:lstStyle/>
                    <a:p>
                      <a:pPr algn="l" fontAlgn="b"/>
                      <a:r>
                        <a:rPr lang="pl-PL" sz="1100" u="none" strike="noStrike">
                          <a:effectLst/>
                        </a:rPr>
                        <a:t>II</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60</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61</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48</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55</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8774962"/>
                  </a:ext>
                </a:extLst>
              </a:tr>
              <a:tr h="468052">
                <a:tc>
                  <a:txBody>
                    <a:bodyPr/>
                    <a:lstStyle/>
                    <a:p>
                      <a:pPr algn="l" fontAlgn="b"/>
                      <a:r>
                        <a:rPr lang="pl-PL" sz="1100" u="none" strike="noStrike">
                          <a:effectLst/>
                        </a:rPr>
                        <a:t>III</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55</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57</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35</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46</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pl-P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33346928"/>
                  </a:ext>
                </a:extLst>
              </a:tr>
              <a:tr h="468052">
                <a:tc>
                  <a:txBody>
                    <a:bodyPr/>
                    <a:lstStyle/>
                    <a:p>
                      <a:pPr algn="l" fontAlgn="b"/>
                      <a:r>
                        <a:rPr lang="pl-PL" sz="1100" u="none" strike="noStrike" dirty="0">
                          <a:effectLst/>
                        </a:rPr>
                        <a:t>IV</a:t>
                      </a:r>
                      <a:endParaRPr lang="pl-PL"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51</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68</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41</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l-PL" sz="1100" u="none" strike="noStrike">
                          <a:effectLst/>
                        </a:rPr>
                        <a:t>55</a:t>
                      </a:r>
                      <a:endParaRPr lang="pl-P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pl-PL"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02345365"/>
                  </a:ext>
                </a:extLst>
              </a:tr>
            </a:tbl>
          </a:graphicData>
        </a:graphic>
      </p:graphicFrame>
    </p:spTree>
    <p:extLst>
      <p:ext uri="{BB962C8B-B14F-4D97-AF65-F5344CB8AC3E}">
        <p14:creationId xmlns:p14="http://schemas.microsoft.com/office/powerpoint/2010/main" val="3840702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EE1BB6-F683-406B-B32C-D186D37AC062}"/>
              </a:ext>
            </a:extLst>
          </p:cNvPr>
          <p:cNvSpPr>
            <a:spLocks noGrp="1"/>
          </p:cNvSpPr>
          <p:nvPr>
            <p:ph type="title"/>
          </p:nvPr>
        </p:nvSpPr>
        <p:spPr/>
        <p:txBody>
          <a:bodyPr>
            <a:normAutofit/>
          </a:bodyPr>
          <a:lstStyle/>
          <a:p>
            <a:r>
              <a:rPr lang="pl-PL" dirty="0">
                <a:solidFill>
                  <a:srgbClr val="0070C0"/>
                </a:solidFill>
              </a:rPr>
              <a:t>Opis arkusza standardowego </a:t>
            </a:r>
          </a:p>
        </p:txBody>
      </p:sp>
      <p:sp>
        <p:nvSpPr>
          <p:cNvPr id="3" name="Symbol zastępczy zawartości 2">
            <a:extLst>
              <a:ext uri="{FF2B5EF4-FFF2-40B4-BE49-F238E27FC236}">
                <a16:creationId xmlns:a16="http://schemas.microsoft.com/office/drawing/2014/main" id="{CDCA8735-4D9B-4630-9470-2FE55BB0FBA8}"/>
              </a:ext>
            </a:extLst>
          </p:cNvPr>
          <p:cNvSpPr>
            <a:spLocks noGrp="1"/>
          </p:cNvSpPr>
          <p:nvPr>
            <p:ph idx="1"/>
          </p:nvPr>
        </p:nvSpPr>
        <p:spPr/>
        <p:txBody>
          <a:bodyPr>
            <a:normAutofit fontScale="77500" lnSpcReduction="20000"/>
          </a:bodyPr>
          <a:lstStyle/>
          <a:p>
            <a:pPr marL="0" indent="0" algn="just">
              <a:buNone/>
            </a:pPr>
            <a:r>
              <a:rPr lang="pl-PL" sz="3100" dirty="0"/>
              <a:t>W roku szkolnym 2021/2022 egzamin ósmoklasisty z matematyki został przeprowadzany na podstawie wymagań egzaminacyjnych określonych w załączniku nr 1 do rozporządzenia Ministra Edukacji Narodowej z dnia 20 marca 2020 r.1 Uczniowie bez dysfunkcji oraz uczniowie z dysleksją rozwojową rozwiązywali zadania zawarte w arkuszu OMAP-100-2205. Arkusz egzaminacyjny zawierał 19 zadań, w tym 15 zadań zamkniętych (zadania wyboru wielokrotnego, zadania prawda-fałsz, zadania na dobieranie) i 4 zadania otwarte. Za poprawne rozwiązanie wszystkich zadań można było uzyskać maksymalnie 25 punktów. Zadania obejmowały zagadnienia z zakresu m.in. arytmetyki, algebry i geometrii. Od ósmoklasistów wymagały uważnej analizy treści i elementów graficznych, a w przypadku zadań otwartych – dodatkowo zaplanowania i zapisania kolejnych etapów rozwiązania oraz sformułowania odpowiedzi</a:t>
            </a:r>
            <a:r>
              <a:rPr lang="pl-PL" dirty="0"/>
              <a:t>.</a:t>
            </a:r>
          </a:p>
        </p:txBody>
      </p:sp>
    </p:spTree>
    <p:extLst>
      <p:ext uri="{BB962C8B-B14F-4D97-AF65-F5344CB8AC3E}">
        <p14:creationId xmlns:p14="http://schemas.microsoft.com/office/powerpoint/2010/main" val="1574490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74638"/>
            <a:ext cx="8856984" cy="1642194"/>
          </a:xfrm>
        </p:spPr>
        <p:txBody>
          <a:bodyPr>
            <a:noAutofit/>
          </a:bodyPr>
          <a:lstStyle/>
          <a:p>
            <a:r>
              <a:rPr lang="pl-PL" sz="3200" dirty="0">
                <a:solidFill>
                  <a:srgbClr val="0070C0"/>
                </a:solidFill>
              </a:rPr>
              <a:t>Poziom wykonania zadań w szkole </a:t>
            </a:r>
            <a:br>
              <a:rPr lang="pl-PL" sz="3200" dirty="0">
                <a:solidFill>
                  <a:srgbClr val="0070C0"/>
                </a:solidFill>
              </a:rPr>
            </a:br>
            <a:r>
              <a:rPr lang="pl-PL" sz="3200" dirty="0">
                <a:solidFill>
                  <a:srgbClr val="0070C0"/>
                </a:solidFill>
              </a:rPr>
              <a:t>na tle województwa</a:t>
            </a:r>
            <a:br>
              <a:rPr lang="pl-PL" sz="3200" dirty="0">
                <a:solidFill>
                  <a:srgbClr val="0070C0"/>
                </a:solidFill>
              </a:rPr>
            </a:br>
            <a:r>
              <a:rPr lang="pl-PL" sz="3200" b="1" dirty="0">
                <a:solidFill>
                  <a:srgbClr val="0070C0"/>
                </a:solidFill>
              </a:rPr>
              <a:t>Sprawność rachunkowa – wnioski </a:t>
            </a:r>
          </a:p>
        </p:txBody>
      </p:sp>
      <p:sp>
        <p:nvSpPr>
          <p:cNvPr id="9" name="Symbol zastępczy zawartości 8">
            <a:extLst>
              <a:ext uri="{FF2B5EF4-FFF2-40B4-BE49-F238E27FC236}">
                <a16:creationId xmlns:a16="http://schemas.microsoft.com/office/drawing/2014/main" id="{C591A192-45B1-4F7E-99F3-CF688EDB8801}"/>
              </a:ext>
            </a:extLst>
          </p:cNvPr>
          <p:cNvSpPr>
            <a:spLocks noGrp="1"/>
          </p:cNvSpPr>
          <p:nvPr>
            <p:ph idx="1"/>
          </p:nvPr>
        </p:nvSpPr>
        <p:spPr>
          <a:xfrm>
            <a:off x="457200" y="2132856"/>
            <a:ext cx="8229600" cy="3993307"/>
          </a:xfrm>
        </p:spPr>
        <p:txBody>
          <a:bodyPr>
            <a:normAutofit fontScale="92500" lnSpcReduction="20000"/>
          </a:bodyPr>
          <a:lstStyle/>
          <a:p>
            <a:pPr marL="0" indent="0">
              <a:buNone/>
            </a:pPr>
            <a:r>
              <a:rPr lang="pl-PL" dirty="0"/>
              <a:t>Sprawność rachunkowa sprawdzana była na podstawie zadań 2, 8,12. Uczniowie klasy 8A wykazali się wyższą sprawnością rachunkową niż uczniowie województwa świętokrzyskiego, uczniowie klasy 8B niższą.  Uczniowie szkoły wykazali się niższą sprawnością rachunkową niż uczniowie województwa świętokrzyskiego. Należy zatem kontynuować działania zmierzające do podniesienia sprawności rachunkowej dzieci w kolejnych latach.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498178"/>
          </a:xfrm>
        </p:spPr>
        <p:txBody>
          <a:bodyPr>
            <a:noAutofit/>
          </a:bodyPr>
          <a:lstStyle/>
          <a:p>
            <a:r>
              <a:rPr lang="pl-PL" sz="3200" dirty="0">
                <a:solidFill>
                  <a:srgbClr val="0070C0"/>
                </a:solidFill>
              </a:rPr>
              <a:t>Poziom wykonania zadań w szkole </a:t>
            </a:r>
            <a:br>
              <a:rPr lang="pl-PL" sz="3200" dirty="0">
                <a:solidFill>
                  <a:srgbClr val="0070C0"/>
                </a:solidFill>
              </a:rPr>
            </a:br>
            <a:r>
              <a:rPr lang="pl-PL" sz="3200" dirty="0">
                <a:solidFill>
                  <a:srgbClr val="0070C0"/>
                </a:solidFill>
              </a:rPr>
              <a:t>na tle województwa</a:t>
            </a:r>
            <a:br>
              <a:rPr lang="pl-PL" sz="3200" dirty="0">
                <a:solidFill>
                  <a:srgbClr val="0070C0"/>
                </a:solidFill>
              </a:rPr>
            </a:br>
            <a:r>
              <a:rPr lang="pl-PL" sz="3200" b="1" dirty="0">
                <a:solidFill>
                  <a:srgbClr val="0070C0"/>
                </a:solidFill>
              </a:rPr>
              <a:t>Wykorzystanie i tworzenie informacji – wnioski </a:t>
            </a:r>
          </a:p>
        </p:txBody>
      </p:sp>
      <p:sp>
        <p:nvSpPr>
          <p:cNvPr id="3" name="Symbol zastępczy zawartości 2"/>
          <p:cNvSpPr>
            <a:spLocks noGrp="1"/>
          </p:cNvSpPr>
          <p:nvPr>
            <p:ph idx="1"/>
          </p:nvPr>
        </p:nvSpPr>
        <p:spPr>
          <a:xfrm>
            <a:off x="439232" y="2080683"/>
            <a:ext cx="8309231" cy="4525963"/>
          </a:xfrm>
        </p:spPr>
        <p:txBody>
          <a:bodyPr>
            <a:normAutofit/>
          </a:bodyPr>
          <a:lstStyle/>
          <a:p>
            <a:pPr marL="0" indent="0" rtl="0" eaLnBrk="1" fontAlgn="b" latinLnBrk="0" hangingPunct="1">
              <a:spcBef>
                <a:spcPts val="0"/>
              </a:spcBef>
              <a:spcAft>
                <a:spcPts val="0"/>
              </a:spcAft>
              <a:buNone/>
            </a:pPr>
            <a:r>
              <a:rPr lang="pl-PL" dirty="0"/>
              <a:t>Wykorzystanie i tworzenie informacji sprawdzane było na podstawie zadań 1,3,7,9,10. </a:t>
            </a:r>
            <a:endParaRPr lang="pl-PL" sz="1800" b="0" i="0" u="none" strike="noStrike" dirty="0">
              <a:effectLst/>
              <a:latin typeface="Arial" panose="020B0604020202020204" pitchFamily="34" charset="0"/>
            </a:endParaRPr>
          </a:p>
          <a:p>
            <a:pPr marL="0" indent="0">
              <a:buNone/>
            </a:pPr>
            <a:r>
              <a:rPr lang="pl-PL" dirty="0"/>
              <a:t>Tu uczniowie kl.8A dwa zadania zrobili lepiej, trzy na niższym poziomie, kasa 8B wszystkie zadania zrobiła znacznie gorzej. </a:t>
            </a:r>
          </a:p>
          <a:p>
            <a:pPr marL="0" indent="0">
              <a:buNone/>
            </a:pPr>
            <a:r>
              <a:rPr lang="pl-PL" dirty="0"/>
              <a:t>Należy na wszystkich przedmiotach podejmować działania ćwiczące umiejętność wykorzystania i tworzenia informacji. </a:t>
            </a:r>
          </a:p>
        </p:txBody>
      </p:sp>
    </p:spTree>
    <p:extLst>
      <p:ext uri="{BB962C8B-B14F-4D97-AF65-F5344CB8AC3E}">
        <p14:creationId xmlns:p14="http://schemas.microsoft.com/office/powerpoint/2010/main" val="70746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074242"/>
          </a:xfrm>
        </p:spPr>
        <p:txBody>
          <a:bodyPr>
            <a:noAutofit/>
          </a:bodyPr>
          <a:lstStyle/>
          <a:p>
            <a:r>
              <a:rPr lang="pl-PL" sz="3200" dirty="0">
                <a:solidFill>
                  <a:srgbClr val="0070C0"/>
                </a:solidFill>
              </a:rPr>
              <a:t>Poziom wykonania zadań w szkole</a:t>
            </a:r>
            <a:br>
              <a:rPr lang="pl-PL" sz="3200" dirty="0">
                <a:solidFill>
                  <a:srgbClr val="0070C0"/>
                </a:solidFill>
              </a:rPr>
            </a:br>
            <a:r>
              <a:rPr lang="pl-PL" sz="3200" dirty="0">
                <a:solidFill>
                  <a:srgbClr val="0070C0"/>
                </a:solidFill>
              </a:rPr>
              <a:t> na tle województwa</a:t>
            </a:r>
            <a:br>
              <a:rPr lang="pl-PL" sz="3200" dirty="0">
                <a:solidFill>
                  <a:srgbClr val="0070C0"/>
                </a:solidFill>
              </a:rPr>
            </a:br>
            <a:r>
              <a:rPr lang="pl-PL" sz="3200" b="1" dirty="0">
                <a:solidFill>
                  <a:srgbClr val="0070C0"/>
                </a:solidFill>
              </a:rPr>
              <a:t>Wykorzystanie i interpretowanie reprezentacji – wnioski </a:t>
            </a:r>
          </a:p>
        </p:txBody>
      </p:sp>
      <p:sp>
        <p:nvSpPr>
          <p:cNvPr id="3" name="Symbol zastępczy zawartości 2"/>
          <p:cNvSpPr>
            <a:spLocks noGrp="1"/>
          </p:cNvSpPr>
          <p:nvPr>
            <p:ph idx="1"/>
          </p:nvPr>
        </p:nvSpPr>
        <p:spPr>
          <a:xfrm>
            <a:off x="457789" y="2204864"/>
            <a:ext cx="8229600" cy="4525963"/>
          </a:xfrm>
        </p:spPr>
        <p:txBody>
          <a:bodyPr>
            <a:normAutofit fontScale="85000" lnSpcReduction="10000"/>
          </a:bodyPr>
          <a:lstStyle/>
          <a:p>
            <a:pPr marL="0" indent="0">
              <a:buNone/>
            </a:pPr>
            <a:r>
              <a:rPr lang="pl-PL" dirty="0"/>
              <a:t>Wykorzystanie i interpretowanie reprezentacji wypadło w szkole gorzej niż w województwie. Było to sprawdzane za pomocą zadania 5, 6, 11, 13, 15,16,17. Uczniowie klasy 8A cztery zadania wykonali na znacznie wyższym poziomie niż rówieśnicy województwa, jedno porównywalnie z nimi, dwa trochę gorzej. Uczniowie klasy 8b  jedno zadanie zrobili lepiej niż rówieśnicy województwa i klasy A, sześć znacznie gorzej. </a:t>
            </a:r>
          </a:p>
          <a:p>
            <a:pPr marL="0" indent="0">
              <a:buNone/>
            </a:pPr>
            <a:r>
              <a:rPr lang="pl-PL" dirty="0"/>
              <a:t>Należy kontynuować działania związane z rozwijaniem wykorzystania i interpretowania reprezentacji.</a:t>
            </a:r>
          </a:p>
        </p:txBody>
      </p:sp>
    </p:spTree>
    <p:extLst>
      <p:ext uri="{BB962C8B-B14F-4D97-AF65-F5344CB8AC3E}">
        <p14:creationId xmlns:p14="http://schemas.microsoft.com/office/powerpoint/2010/main" val="332238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146250"/>
          </a:xfrm>
        </p:spPr>
        <p:txBody>
          <a:bodyPr>
            <a:noAutofit/>
          </a:bodyPr>
          <a:lstStyle/>
          <a:p>
            <a:r>
              <a:rPr lang="pl-PL" sz="3200" dirty="0">
                <a:solidFill>
                  <a:srgbClr val="0070C0"/>
                </a:solidFill>
              </a:rPr>
              <a:t>Poziom wykonania zadań w szkole</a:t>
            </a:r>
            <a:br>
              <a:rPr lang="pl-PL" sz="3200" dirty="0">
                <a:solidFill>
                  <a:srgbClr val="0070C0"/>
                </a:solidFill>
              </a:rPr>
            </a:br>
            <a:r>
              <a:rPr lang="pl-PL" sz="3200" dirty="0">
                <a:solidFill>
                  <a:srgbClr val="0070C0"/>
                </a:solidFill>
              </a:rPr>
              <a:t> na tle województwa</a:t>
            </a:r>
            <a:br>
              <a:rPr lang="pl-PL" sz="3200" dirty="0">
                <a:solidFill>
                  <a:srgbClr val="0070C0"/>
                </a:solidFill>
              </a:rPr>
            </a:br>
            <a:r>
              <a:rPr lang="pl-PL" sz="3200" b="1" dirty="0">
                <a:solidFill>
                  <a:srgbClr val="0070C0"/>
                </a:solidFill>
              </a:rPr>
              <a:t>Rozumowanie i argumentacja – wnioski </a:t>
            </a:r>
          </a:p>
        </p:txBody>
      </p:sp>
      <p:sp>
        <p:nvSpPr>
          <p:cNvPr id="3" name="Symbol zastępczy zawartości 2"/>
          <p:cNvSpPr>
            <a:spLocks noGrp="1"/>
          </p:cNvSpPr>
          <p:nvPr>
            <p:ph idx="1"/>
          </p:nvPr>
        </p:nvSpPr>
        <p:spPr>
          <a:xfrm>
            <a:off x="444662" y="2636913"/>
            <a:ext cx="8229600" cy="3946450"/>
          </a:xfrm>
        </p:spPr>
        <p:txBody>
          <a:bodyPr>
            <a:normAutofit/>
          </a:bodyPr>
          <a:lstStyle/>
          <a:p>
            <a:pPr marL="0" indent="0" rtl="0" eaLnBrk="1" fontAlgn="b" latinLnBrk="0" hangingPunct="1">
              <a:spcBef>
                <a:spcPts val="0"/>
              </a:spcBef>
              <a:spcAft>
                <a:spcPts val="0"/>
              </a:spcAft>
              <a:buNone/>
            </a:pPr>
            <a:r>
              <a:rPr lang="pl-PL" dirty="0"/>
              <a:t>Rozumowanie i argumentacja sprawdzane były za pomocą zadania 4,14,18,19. Uczniowie szkoły uzyskali wyższy wynik niż uczniowie województwa. We wszystkich zadaniach uczniowie klasy 8A uzyskali wyższy i znacznie wyższy wynik niż w województwie, a klasy 8B znacznie niższy. </a:t>
            </a:r>
            <a:endParaRPr lang="pl-PL" dirty="0">
              <a:solidFill>
                <a:srgbClr val="FF0000"/>
              </a:solidFill>
            </a:endParaRPr>
          </a:p>
        </p:txBody>
      </p:sp>
    </p:spTree>
    <p:extLst>
      <p:ext uri="{BB962C8B-B14F-4D97-AF65-F5344CB8AC3E}">
        <p14:creationId xmlns:p14="http://schemas.microsoft.com/office/powerpoint/2010/main" val="732464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332656"/>
            <a:ext cx="8229600" cy="832236"/>
          </a:xfrm>
        </p:spPr>
        <p:txBody>
          <a:bodyPr>
            <a:normAutofit fontScale="90000"/>
          </a:bodyPr>
          <a:lstStyle/>
          <a:p>
            <a:r>
              <a:rPr lang="pl-PL" sz="5400" dirty="0">
                <a:solidFill>
                  <a:srgbClr val="0070C0"/>
                </a:solidFill>
              </a:rPr>
              <a:t>Wnioski końcowe</a:t>
            </a:r>
          </a:p>
        </p:txBody>
      </p:sp>
      <p:sp>
        <p:nvSpPr>
          <p:cNvPr id="4" name="Symbol zastępczy zawartości 3"/>
          <p:cNvSpPr>
            <a:spLocks noGrp="1"/>
          </p:cNvSpPr>
          <p:nvPr>
            <p:ph idx="1"/>
          </p:nvPr>
        </p:nvSpPr>
        <p:spPr>
          <a:xfrm>
            <a:off x="662880" y="1470112"/>
            <a:ext cx="8229600" cy="4767200"/>
          </a:xfrm>
        </p:spPr>
        <p:txBody>
          <a:bodyPr>
            <a:normAutofit fontScale="92500" lnSpcReduction="10000"/>
          </a:bodyPr>
          <a:lstStyle/>
          <a:p>
            <a:r>
              <a:rPr lang="pl-PL" sz="2600" dirty="0"/>
              <a:t>Współpracować z nauczycielami innych przedmiotów w celu ćwiczenia rachunków i rozwijania umiejętności wykorzystania i interpretowania danych, ćwiczenia uważnej analizy treści zadania albo polecenia;</a:t>
            </a:r>
          </a:p>
          <a:p>
            <a:r>
              <a:rPr lang="pl-PL" sz="2600" dirty="0"/>
              <a:t>Kontynuować współpracę z rodzicami i wychowawcami w zakresie utrwalania rachunku pamięciowego;</a:t>
            </a:r>
          </a:p>
          <a:p>
            <a:r>
              <a:rPr lang="pl-PL" sz="2600" dirty="0"/>
              <a:t>Na zajęciach, w szczególności przedmiotów ścisłych kontynuować rozwijanie umiejętności rachunkowych i umiejętności szacowania wyników</a:t>
            </a:r>
          </a:p>
          <a:p>
            <a:r>
              <a:rPr lang="pl-PL" sz="2600" dirty="0">
                <a:latin typeface="+mj-lt"/>
                <a:cs typeface="Times New Roman" panose="02020603050405020304" pitchFamily="18" charset="0"/>
              </a:rPr>
              <a:t>Organizować szkolne  konkursy rachunkowe;</a:t>
            </a:r>
          </a:p>
          <a:p>
            <a:r>
              <a:rPr lang="pl-PL" sz="2600" dirty="0">
                <a:latin typeface="+mj-lt"/>
                <a:cs typeface="Times New Roman" panose="02020603050405020304" pitchFamily="18" charset="0"/>
              </a:rPr>
              <a:t>Przygotowywać projekty z wykorzystaniem interpretacji danych;</a:t>
            </a:r>
          </a:p>
          <a:p>
            <a:endParaRPr lang="pl-PL" sz="2000" dirty="0"/>
          </a:p>
          <a:p>
            <a:endParaRPr lang="pl-PL" sz="2000" dirty="0"/>
          </a:p>
          <a:p>
            <a:pPr marL="0" indent="0">
              <a:buNone/>
            </a:pP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8AFA0E-755A-4D65-99D1-189BC20D7C4B}"/>
              </a:ext>
            </a:extLst>
          </p:cNvPr>
          <p:cNvSpPr>
            <a:spLocks noGrp="1"/>
          </p:cNvSpPr>
          <p:nvPr>
            <p:ph type="title"/>
          </p:nvPr>
        </p:nvSpPr>
        <p:spPr/>
        <p:txBody>
          <a:bodyPr/>
          <a:lstStyle/>
          <a:p>
            <a:r>
              <a:rPr lang="pl-PL" sz="4400" dirty="0">
                <a:solidFill>
                  <a:srgbClr val="0070C0"/>
                </a:solidFill>
              </a:rPr>
              <a:t>Rekomendacje</a:t>
            </a:r>
            <a:endParaRPr lang="pl-PL" dirty="0"/>
          </a:p>
        </p:txBody>
      </p:sp>
      <p:sp>
        <p:nvSpPr>
          <p:cNvPr id="3" name="Symbol zastępczy zawartości 2">
            <a:extLst>
              <a:ext uri="{FF2B5EF4-FFF2-40B4-BE49-F238E27FC236}">
                <a16:creationId xmlns:a16="http://schemas.microsoft.com/office/drawing/2014/main" id="{9C362AD9-BB49-4E1F-8C90-6093BECD4B63}"/>
              </a:ext>
            </a:extLst>
          </p:cNvPr>
          <p:cNvSpPr>
            <a:spLocks noGrp="1"/>
          </p:cNvSpPr>
          <p:nvPr>
            <p:ph idx="1"/>
          </p:nvPr>
        </p:nvSpPr>
        <p:spPr/>
        <p:txBody>
          <a:bodyPr/>
          <a:lstStyle/>
          <a:p>
            <a:pPr marL="0" indent="0" algn="ctr">
              <a:buNone/>
            </a:pPr>
            <a:endParaRPr lang="pl-PL" sz="2800" dirty="0">
              <a:latin typeface="+mj-lt"/>
              <a:cs typeface="Times New Roman" panose="02020603050405020304" pitchFamily="18" charset="0"/>
            </a:endParaRPr>
          </a:p>
          <a:p>
            <a:r>
              <a:rPr lang="pl-PL" dirty="0"/>
              <a:t>Umieścić na korytarzu szkolnym elementy stałe przedstawiające tabliczkę mnożenia.</a:t>
            </a:r>
          </a:p>
          <a:p>
            <a:endParaRPr lang="pl-PL" dirty="0"/>
          </a:p>
        </p:txBody>
      </p:sp>
    </p:spTree>
    <p:extLst>
      <p:ext uri="{BB962C8B-B14F-4D97-AF65-F5344CB8AC3E}">
        <p14:creationId xmlns:p14="http://schemas.microsoft.com/office/powerpoint/2010/main" val="2004418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85800"/>
            <a:ext cx="8229600" cy="1143000"/>
          </a:xfrm>
        </p:spPr>
        <p:txBody>
          <a:bodyPr>
            <a:noAutofit/>
          </a:bodyPr>
          <a:lstStyle/>
          <a:p>
            <a:r>
              <a:rPr lang="pl-PL" sz="3200" dirty="0">
                <a:solidFill>
                  <a:srgbClr val="0070C0"/>
                </a:solidFill>
              </a:rPr>
              <a:t>Porównanie średnich wyników uczniów </a:t>
            </a:r>
            <a:br>
              <a:rPr lang="pl-PL" sz="3200" dirty="0">
                <a:solidFill>
                  <a:srgbClr val="0070C0"/>
                </a:solidFill>
              </a:rPr>
            </a:br>
            <a:r>
              <a:rPr lang="pl-PL" sz="3200" dirty="0">
                <a:solidFill>
                  <a:srgbClr val="0070C0"/>
                </a:solidFill>
              </a:rPr>
              <a:t>z egzaminu ósmoklasisty 2020</a:t>
            </a:r>
          </a:p>
        </p:txBody>
      </p:sp>
      <p:graphicFrame>
        <p:nvGraphicFramePr>
          <p:cNvPr id="8" name="Tabela 7"/>
          <p:cNvGraphicFramePr>
            <a:graphicFrameLocks noGrp="1"/>
          </p:cNvGraphicFramePr>
          <p:nvPr>
            <p:extLst>
              <p:ext uri="{D42A27DB-BD31-4B8C-83A1-F6EECF244321}">
                <p14:modId xmlns:p14="http://schemas.microsoft.com/office/powerpoint/2010/main" val="644308041"/>
              </p:ext>
            </p:extLst>
          </p:nvPr>
        </p:nvGraphicFramePr>
        <p:xfrm>
          <a:off x="683568" y="2420888"/>
          <a:ext cx="7488832" cy="2808312"/>
        </p:xfrm>
        <a:graphic>
          <a:graphicData uri="http://schemas.openxmlformats.org/drawingml/2006/table">
            <a:tbl>
              <a:tblPr firstRow="1" bandRow="1">
                <a:tableStyleId>{5C22544A-7EE6-4342-B048-85BDC9FD1C3A}</a:tableStyleId>
              </a:tblPr>
              <a:tblGrid>
                <a:gridCol w="2147531">
                  <a:extLst>
                    <a:ext uri="{9D8B030D-6E8A-4147-A177-3AD203B41FA5}">
                      <a16:colId xmlns:a16="http://schemas.microsoft.com/office/drawing/2014/main" val="20000"/>
                    </a:ext>
                  </a:extLst>
                </a:gridCol>
                <a:gridCol w="638676">
                  <a:extLst>
                    <a:ext uri="{9D8B030D-6E8A-4147-A177-3AD203B41FA5}">
                      <a16:colId xmlns:a16="http://schemas.microsoft.com/office/drawing/2014/main" val="20001"/>
                    </a:ext>
                  </a:extLst>
                </a:gridCol>
                <a:gridCol w="627817">
                  <a:extLst>
                    <a:ext uri="{9D8B030D-6E8A-4147-A177-3AD203B41FA5}">
                      <a16:colId xmlns:a16="http://schemas.microsoft.com/office/drawing/2014/main" val="546650255"/>
                    </a:ext>
                  </a:extLst>
                </a:gridCol>
                <a:gridCol w="660779">
                  <a:extLst>
                    <a:ext uri="{9D8B030D-6E8A-4147-A177-3AD203B41FA5}">
                      <a16:colId xmlns:a16="http://schemas.microsoft.com/office/drawing/2014/main" val="20002"/>
                    </a:ext>
                  </a:extLst>
                </a:gridCol>
                <a:gridCol w="770909">
                  <a:extLst>
                    <a:ext uri="{9D8B030D-6E8A-4147-A177-3AD203B41FA5}">
                      <a16:colId xmlns:a16="http://schemas.microsoft.com/office/drawing/2014/main" val="20003"/>
                    </a:ext>
                  </a:extLst>
                </a:gridCol>
                <a:gridCol w="881040">
                  <a:extLst>
                    <a:ext uri="{9D8B030D-6E8A-4147-A177-3AD203B41FA5}">
                      <a16:colId xmlns:a16="http://schemas.microsoft.com/office/drawing/2014/main" val="20004"/>
                    </a:ext>
                  </a:extLst>
                </a:gridCol>
                <a:gridCol w="881040">
                  <a:extLst>
                    <a:ext uri="{9D8B030D-6E8A-4147-A177-3AD203B41FA5}">
                      <a16:colId xmlns:a16="http://schemas.microsoft.com/office/drawing/2014/main" val="3007119358"/>
                    </a:ext>
                  </a:extLst>
                </a:gridCol>
                <a:gridCol w="881040">
                  <a:extLst>
                    <a:ext uri="{9D8B030D-6E8A-4147-A177-3AD203B41FA5}">
                      <a16:colId xmlns:a16="http://schemas.microsoft.com/office/drawing/2014/main" val="2313276662"/>
                    </a:ext>
                  </a:extLst>
                </a:gridCol>
              </a:tblGrid>
              <a:tr h="1152973">
                <a:tc>
                  <a:txBody>
                    <a:bodyPr/>
                    <a:lstStyle/>
                    <a:p>
                      <a:endParaRPr lang="pl-PL" dirty="0"/>
                    </a:p>
                  </a:txBody>
                  <a:tcPr/>
                </a:tc>
                <a:tc>
                  <a:txBody>
                    <a:bodyPr/>
                    <a:lstStyle/>
                    <a:p>
                      <a:pPr algn="ctr"/>
                      <a:r>
                        <a:rPr lang="pl-PL" dirty="0"/>
                        <a:t>Kraj</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t>Woj.</a:t>
                      </a:r>
                    </a:p>
                  </a:txBody>
                  <a:tcPr anchor="ctr"/>
                </a:tc>
                <a:tc>
                  <a:txBody>
                    <a:bodyPr/>
                    <a:lstStyle/>
                    <a:p>
                      <a:pPr algn="ctr"/>
                      <a:r>
                        <a:rPr lang="pl-PL" dirty="0"/>
                        <a:t>Powiat</a:t>
                      </a:r>
                    </a:p>
                  </a:txBody>
                  <a:tcPr anchor="ctr"/>
                </a:tc>
                <a:tc>
                  <a:txBody>
                    <a:bodyPr/>
                    <a:lstStyle/>
                    <a:p>
                      <a:pPr algn="ctr"/>
                      <a:r>
                        <a:rPr lang="pl-PL" dirty="0"/>
                        <a:t>Gmina</a:t>
                      </a:r>
                    </a:p>
                  </a:txBody>
                  <a:tcPr anchor="ctr"/>
                </a:tc>
                <a:tc>
                  <a:txBody>
                    <a:bodyPr/>
                    <a:lstStyle/>
                    <a:p>
                      <a:pPr algn="ctr"/>
                      <a:r>
                        <a:rPr lang="pl-PL" dirty="0"/>
                        <a:t>Szkoła </a:t>
                      </a:r>
                    </a:p>
                  </a:txBody>
                  <a:tcPr anchor="ctr"/>
                </a:tc>
                <a:tc>
                  <a:txBody>
                    <a:bodyPr/>
                    <a:lstStyle/>
                    <a:p>
                      <a:pPr algn="ctr"/>
                      <a:r>
                        <a:rPr lang="pl-PL" dirty="0" err="1"/>
                        <a:t>Kl</a:t>
                      </a:r>
                      <a:r>
                        <a:rPr lang="pl-PL" dirty="0"/>
                        <a:t> 8a</a:t>
                      </a:r>
                    </a:p>
                  </a:txBody>
                  <a:tcPr anchor="ctr"/>
                </a:tc>
                <a:tc>
                  <a:txBody>
                    <a:bodyPr/>
                    <a:lstStyle/>
                    <a:p>
                      <a:pPr algn="ctr"/>
                      <a:r>
                        <a:rPr lang="pl-PL" dirty="0" err="1"/>
                        <a:t>Kl</a:t>
                      </a:r>
                      <a:r>
                        <a:rPr lang="pl-PL" dirty="0"/>
                        <a:t> 8b</a:t>
                      </a:r>
                    </a:p>
                  </a:txBody>
                  <a:tcPr anchor="ctr"/>
                </a:tc>
                <a:extLst>
                  <a:ext uri="{0D108BD9-81ED-4DB2-BD59-A6C34878D82A}">
                    <a16:rowId xmlns:a16="http://schemas.microsoft.com/office/drawing/2014/main" val="10000"/>
                  </a:ext>
                </a:extLst>
              </a:tr>
              <a:tr h="1655339">
                <a:tc>
                  <a:txBody>
                    <a:bodyPr/>
                    <a:lstStyle/>
                    <a:p>
                      <a:r>
                        <a:rPr lang="pl-PL" sz="2000" dirty="0"/>
                        <a:t>Średni wynik egzaminu z matematyki</a:t>
                      </a:r>
                    </a:p>
                  </a:txBody>
                  <a:tcPr anchor="ctr"/>
                </a:tc>
                <a:tc>
                  <a:txBody>
                    <a:bodyPr/>
                    <a:lstStyle/>
                    <a:p>
                      <a:pPr algn="ctr"/>
                      <a:r>
                        <a:rPr lang="pl-PL" b="0" dirty="0">
                          <a:solidFill>
                            <a:schemeClr val="tx1"/>
                          </a:solidFill>
                        </a:rPr>
                        <a:t>59</a:t>
                      </a:r>
                    </a:p>
                  </a:txBody>
                  <a:tcPr anchor="ctr"/>
                </a:tc>
                <a:tc>
                  <a:txBody>
                    <a:bodyPr/>
                    <a:lstStyle/>
                    <a:p>
                      <a:pPr algn="ctr"/>
                      <a:r>
                        <a:rPr lang="pl-PL" b="0" dirty="0"/>
                        <a:t>57</a:t>
                      </a:r>
                    </a:p>
                  </a:txBody>
                  <a:tcPr anchor="ctr"/>
                </a:tc>
                <a:tc>
                  <a:txBody>
                    <a:bodyPr/>
                    <a:lstStyle/>
                    <a:p>
                      <a:pPr algn="ctr"/>
                      <a:r>
                        <a:rPr lang="pl-PL" b="0" dirty="0"/>
                        <a:t>59</a:t>
                      </a:r>
                    </a:p>
                  </a:txBody>
                  <a:tcPr anchor="ctr"/>
                </a:tc>
                <a:tc>
                  <a:txBody>
                    <a:bodyPr/>
                    <a:lstStyle/>
                    <a:p>
                      <a:pPr algn="ctr"/>
                      <a:r>
                        <a:rPr lang="pl-PL" b="1" dirty="0"/>
                        <a:t>49</a:t>
                      </a:r>
                    </a:p>
                  </a:txBody>
                  <a:tcPr anchor="ctr"/>
                </a:tc>
                <a:tc>
                  <a:txBody>
                    <a:bodyPr/>
                    <a:lstStyle/>
                    <a:p>
                      <a:pPr algn="ctr"/>
                      <a:r>
                        <a:rPr lang="pl-PL" b="1" dirty="0"/>
                        <a:t>51</a:t>
                      </a:r>
                    </a:p>
                  </a:txBody>
                  <a:tcPr anchor="ctr"/>
                </a:tc>
                <a:tc>
                  <a:txBody>
                    <a:bodyPr/>
                    <a:lstStyle/>
                    <a:p>
                      <a:pPr algn="ctr"/>
                      <a:r>
                        <a:rPr lang="pl-PL" b="1" dirty="0"/>
                        <a:t>63</a:t>
                      </a:r>
                    </a:p>
                  </a:txBody>
                  <a:tcPr anchor="ctr"/>
                </a:tc>
                <a:tc>
                  <a:txBody>
                    <a:bodyPr/>
                    <a:lstStyle/>
                    <a:p>
                      <a:pPr algn="ctr"/>
                      <a:r>
                        <a:rPr lang="pl-PL" b="1" dirty="0"/>
                        <a:t>39</a:t>
                      </a: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41425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404664"/>
            <a:ext cx="7772400" cy="1470025"/>
          </a:xfrm>
        </p:spPr>
        <p:txBody>
          <a:bodyPr/>
          <a:lstStyle/>
          <a:p>
            <a:r>
              <a:rPr lang="pl-PL" dirty="0">
                <a:solidFill>
                  <a:srgbClr val="0070C0"/>
                </a:solidFill>
              </a:rPr>
              <a:t>Wnioski</a:t>
            </a:r>
          </a:p>
        </p:txBody>
      </p:sp>
      <p:sp>
        <p:nvSpPr>
          <p:cNvPr id="4" name="Podtytuł 3">
            <a:extLst>
              <a:ext uri="{FF2B5EF4-FFF2-40B4-BE49-F238E27FC236}">
                <a16:creationId xmlns:a16="http://schemas.microsoft.com/office/drawing/2014/main" id="{E3BDFF02-C39D-417D-BDB4-FA2811CAB7A8}"/>
              </a:ext>
            </a:extLst>
          </p:cNvPr>
          <p:cNvSpPr>
            <a:spLocks noGrp="1"/>
          </p:cNvSpPr>
          <p:nvPr>
            <p:ph type="subTitle" idx="1"/>
          </p:nvPr>
        </p:nvSpPr>
        <p:spPr>
          <a:xfrm>
            <a:off x="1371600" y="1874689"/>
            <a:ext cx="6400800" cy="3764111"/>
          </a:xfrm>
        </p:spPr>
        <p:txBody>
          <a:bodyPr>
            <a:normAutofit/>
          </a:bodyPr>
          <a:lstStyle/>
          <a:p>
            <a:r>
              <a:rPr lang="pl-PL" dirty="0">
                <a:solidFill>
                  <a:schemeClr val="tx1"/>
                </a:solidFill>
              </a:rPr>
              <a:t>Średni wynik uzyskany przez uczniów szkoły jest wyższy średni w gminie, niższy jak średni wynik kraju  i województwa. Uczniowie klasy 8a uzyskali wynik wyższy niż wynik kraju, powiatu i województwa.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96B07E-78A3-48F1-A0EA-3E1D43DBF061}"/>
              </a:ext>
            </a:extLst>
          </p:cNvPr>
          <p:cNvSpPr>
            <a:spLocks noGrp="1"/>
          </p:cNvSpPr>
          <p:nvPr>
            <p:ph type="title"/>
          </p:nvPr>
        </p:nvSpPr>
        <p:spPr/>
        <p:txBody>
          <a:bodyPr>
            <a:normAutofit fontScale="90000"/>
          </a:bodyPr>
          <a:lstStyle/>
          <a:p>
            <a:r>
              <a:rPr lang="pl-PL" sz="4400" dirty="0">
                <a:solidFill>
                  <a:srgbClr val="0070C0"/>
                </a:solidFill>
                <a:latin typeface="+mn-lt"/>
                <a:cs typeface="Times New Roman" panose="02020603050405020304" pitchFamily="18" charset="0"/>
              </a:rPr>
              <a:t>Uwarunkowania egzaminowanej grupy</a:t>
            </a:r>
            <a:endParaRPr lang="pl-PL" dirty="0">
              <a:solidFill>
                <a:srgbClr val="0070C0"/>
              </a:solidFill>
              <a:latin typeface="+mn-lt"/>
            </a:endParaRPr>
          </a:p>
        </p:txBody>
      </p:sp>
      <p:sp>
        <p:nvSpPr>
          <p:cNvPr id="3" name="Symbol zastępczy zawartości 2">
            <a:extLst>
              <a:ext uri="{FF2B5EF4-FFF2-40B4-BE49-F238E27FC236}">
                <a16:creationId xmlns:a16="http://schemas.microsoft.com/office/drawing/2014/main" id="{8A07D9ED-6B4C-419F-B317-7EBDD7AE016E}"/>
              </a:ext>
            </a:extLst>
          </p:cNvPr>
          <p:cNvSpPr>
            <a:spLocks noGrp="1"/>
          </p:cNvSpPr>
          <p:nvPr>
            <p:ph idx="1"/>
          </p:nvPr>
        </p:nvSpPr>
        <p:spPr/>
        <p:txBody>
          <a:bodyPr>
            <a:normAutofit fontScale="92500" lnSpcReduction="20000"/>
          </a:bodyPr>
          <a:lstStyle/>
          <a:p>
            <a:pPr algn="just"/>
            <a:r>
              <a:rPr lang="pl-PL" sz="3200" dirty="0">
                <a:cs typeface="Times New Roman" panose="02020603050405020304" pitchFamily="18" charset="0"/>
              </a:rPr>
              <a:t>Ośmiu spośród 42 egzaminowanych uczniów (kl.8a – 2, kl.8b – 6) to dzieci posiadające opinię Poradni </a:t>
            </a:r>
            <a:r>
              <a:rPr lang="pl-PL" sz="3200" dirty="0" err="1">
                <a:cs typeface="Times New Roman" panose="02020603050405020304" pitchFamily="18" charset="0"/>
              </a:rPr>
              <a:t>Psychologiczo</a:t>
            </a:r>
            <a:r>
              <a:rPr lang="pl-PL" sz="3200" dirty="0">
                <a:cs typeface="Times New Roman" panose="02020603050405020304" pitchFamily="18" charset="0"/>
              </a:rPr>
              <a:t>-Pedagogicznej (Stwierdzają one niższy niż przeciętny i nieharmonijny rozwój umysłowy, ogromne problemy z myśleniem, duże trudności w sprawnym posługiwaniu się technikami szkolnymi, niższe niż przeciętne możliwości poznawcze, znacznie obniżone funkcje rozumowania arytmetycznego, obniżone funkcje dokładności spostrzegania, analizy i syntezy wzrokowej oraz koordynacji wzrokowo ruchowej).</a:t>
            </a:r>
          </a:p>
          <a:p>
            <a:endParaRPr lang="pl-PL" dirty="0"/>
          </a:p>
        </p:txBody>
      </p:sp>
    </p:spTree>
    <p:extLst>
      <p:ext uri="{BB962C8B-B14F-4D97-AF65-F5344CB8AC3E}">
        <p14:creationId xmlns:p14="http://schemas.microsoft.com/office/powerpoint/2010/main" val="1550127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5334" y="548680"/>
            <a:ext cx="8229600" cy="1143000"/>
          </a:xfrm>
        </p:spPr>
        <p:txBody>
          <a:bodyPr>
            <a:noAutofit/>
          </a:bodyPr>
          <a:lstStyle/>
          <a:p>
            <a:r>
              <a:rPr lang="pl-PL" sz="3200" dirty="0">
                <a:solidFill>
                  <a:srgbClr val="0070C0"/>
                </a:solidFill>
              </a:rPr>
              <a:t>Średnie wyniki uczniów z egzaminu ósmoklasisty na tle szkół w podobnej grupie miejscowości</a:t>
            </a:r>
          </a:p>
        </p:txBody>
      </p:sp>
      <p:graphicFrame>
        <p:nvGraphicFramePr>
          <p:cNvPr id="8" name="Tabela 7"/>
          <p:cNvGraphicFramePr>
            <a:graphicFrameLocks noGrp="1"/>
          </p:cNvGraphicFramePr>
          <p:nvPr>
            <p:extLst>
              <p:ext uri="{D42A27DB-BD31-4B8C-83A1-F6EECF244321}">
                <p14:modId xmlns:p14="http://schemas.microsoft.com/office/powerpoint/2010/main" val="2073221852"/>
              </p:ext>
            </p:extLst>
          </p:nvPr>
        </p:nvGraphicFramePr>
        <p:xfrm>
          <a:off x="440823" y="2204864"/>
          <a:ext cx="8229599" cy="3860829"/>
        </p:xfrm>
        <a:graphic>
          <a:graphicData uri="http://schemas.openxmlformats.org/drawingml/2006/table">
            <a:tbl>
              <a:tblPr firstRow="1" bandRow="1">
                <a:tableStyleId>{5C22544A-7EE6-4342-B048-85BDC9FD1C3A}</a:tableStyleId>
              </a:tblPr>
              <a:tblGrid>
                <a:gridCol w="2509026">
                  <a:extLst>
                    <a:ext uri="{9D8B030D-6E8A-4147-A177-3AD203B41FA5}">
                      <a16:colId xmlns:a16="http://schemas.microsoft.com/office/drawing/2014/main" val="20000"/>
                    </a:ext>
                  </a:extLst>
                </a:gridCol>
                <a:gridCol w="1471960">
                  <a:extLst>
                    <a:ext uri="{9D8B030D-6E8A-4147-A177-3AD203B41FA5}">
                      <a16:colId xmlns:a16="http://schemas.microsoft.com/office/drawing/2014/main" val="20001"/>
                    </a:ext>
                  </a:extLst>
                </a:gridCol>
                <a:gridCol w="1137424">
                  <a:extLst>
                    <a:ext uri="{9D8B030D-6E8A-4147-A177-3AD203B41FA5}">
                      <a16:colId xmlns:a16="http://schemas.microsoft.com/office/drawing/2014/main" val="20002"/>
                    </a:ext>
                  </a:extLst>
                </a:gridCol>
                <a:gridCol w="1271238">
                  <a:extLst>
                    <a:ext uri="{9D8B030D-6E8A-4147-A177-3AD203B41FA5}">
                      <a16:colId xmlns:a16="http://schemas.microsoft.com/office/drawing/2014/main" val="20003"/>
                    </a:ext>
                  </a:extLst>
                </a:gridCol>
                <a:gridCol w="867123">
                  <a:extLst>
                    <a:ext uri="{9D8B030D-6E8A-4147-A177-3AD203B41FA5}">
                      <a16:colId xmlns:a16="http://schemas.microsoft.com/office/drawing/2014/main" val="20004"/>
                    </a:ext>
                  </a:extLst>
                </a:gridCol>
                <a:gridCol w="972828">
                  <a:extLst>
                    <a:ext uri="{9D8B030D-6E8A-4147-A177-3AD203B41FA5}">
                      <a16:colId xmlns:a16="http://schemas.microsoft.com/office/drawing/2014/main" val="20005"/>
                    </a:ext>
                  </a:extLst>
                </a:gridCol>
              </a:tblGrid>
              <a:tr h="2016224">
                <a:tc>
                  <a:txBody>
                    <a:bodyPr/>
                    <a:lstStyle/>
                    <a:p>
                      <a:endParaRPr lang="pl-PL" dirty="0"/>
                    </a:p>
                  </a:txBody>
                  <a:tcPr/>
                </a:tc>
                <a:tc>
                  <a:txBody>
                    <a:bodyPr/>
                    <a:lstStyle/>
                    <a:p>
                      <a:pPr algn="ctr"/>
                      <a:r>
                        <a:rPr lang="pl-PL" dirty="0"/>
                        <a:t>Miasto powyżej 100 tys. mieszk.</a:t>
                      </a:r>
                    </a:p>
                  </a:txBody>
                  <a:tcPr anchor="ctr"/>
                </a:tc>
                <a:tc>
                  <a:txBody>
                    <a:bodyPr/>
                    <a:lstStyle/>
                    <a:p>
                      <a:pPr algn="ctr"/>
                      <a:r>
                        <a:rPr lang="pl-PL" dirty="0"/>
                        <a:t>Miasto</a:t>
                      </a:r>
                      <a:r>
                        <a:rPr lang="pl-PL" baseline="0" dirty="0"/>
                        <a:t> </a:t>
                      </a:r>
                      <a:br>
                        <a:rPr lang="pl-PL" baseline="0" dirty="0"/>
                      </a:br>
                      <a:r>
                        <a:rPr lang="pl-PL" baseline="0" dirty="0"/>
                        <a:t>20-100 tys. mieszk.</a:t>
                      </a:r>
                      <a:endParaRPr lang="pl-PL" dirty="0"/>
                    </a:p>
                  </a:txBody>
                  <a:tcPr anchor="ctr"/>
                </a:tc>
                <a:tc>
                  <a:txBody>
                    <a:bodyPr/>
                    <a:lstStyle/>
                    <a:p>
                      <a:pPr algn="ctr"/>
                      <a:r>
                        <a:rPr lang="pl-PL" dirty="0"/>
                        <a:t>Miasto </a:t>
                      </a:r>
                      <a:br>
                        <a:rPr lang="pl-PL" dirty="0"/>
                      </a:br>
                      <a:r>
                        <a:rPr lang="pl-PL" dirty="0"/>
                        <a:t>do 20 tys. mieszk.</a:t>
                      </a:r>
                    </a:p>
                  </a:txBody>
                  <a:tcPr anchor="ctr"/>
                </a:tc>
                <a:tc>
                  <a:txBody>
                    <a:bodyPr/>
                    <a:lstStyle/>
                    <a:p>
                      <a:pPr algn="ctr"/>
                      <a:r>
                        <a:rPr lang="pl-PL" dirty="0"/>
                        <a:t>Wieś </a:t>
                      </a:r>
                    </a:p>
                  </a:txBody>
                  <a:tcPr anchor="ctr"/>
                </a:tc>
                <a:tc>
                  <a:txBody>
                    <a:bodyPr/>
                    <a:lstStyle/>
                    <a:p>
                      <a:pPr algn="ctr"/>
                      <a:r>
                        <a:rPr lang="pl-PL" dirty="0"/>
                        <a:t>Szkoła </a:t>
                      </a:r>
                    </a:p>
                  </a:txBody>
                  <a:tcPr anchor="ctr"/>
                </a:tc>
                <a:extLst>
                  <a:ext uri="{0D108BD9-81ED-4DB2-BD59-A6C34878D82A}">
                    <a16:rowId xmlns:a16="http://schemas.microsoft.com/office/drawing/2014/main" val="10000"/>
                  </a:ext>
                </a:extLst>
              </a:tr>
              <a:tr h="1844605">
                <a:tc>
                  <a:txBody>
                    <a:bodyPr/>
                    <a:lstStyle/>
                    <a:p>
                      <a:r>
                        <a:rPr lang="pl-PL" sz="2000" dirty="0"/>
                        <a:t>Średni wynik egzaminu z matematyki</a:t>
                      </a:r>
                    </a:p>
                  </a:txBody>
                  <a:tcPr anchor="ctr"/>
                </a:tc>
                <a:tc>
                  <a:txBody>
                    <a:bodyPr/>
                    <a:lstStyle/>
                    <a:p>
                      <a:pPr algn="ctr"/>
                      <a:r>
                        <a:rPr lang="pl-PL" dirty="0"/>
                        <a:t>67</a:t>
                      </a:r>
                    </a:p>
                  </a:txBody>
                  <a:tcPr anchor="ctr"/>
                </a:tc>
                <a:tc>
                  <a:txBody>
                    <a:bodyPr/>
                    <a:lstStyle/>
                    <a:p>
                      <a:pPr algn="ctr"/>
                      <a:r>
                        <a:rPr lang="pl-PL" dirty="0"/>
                        <a:t>55</a:t>
                      </a:r>
                    </a:p>
                  </a:txBody>
                  <a:tcPr anchor="ctr"/>
                </a:tc>
                <a:tc>
                  <a:txBody>
                    <a:bodyPr/>
                    <a:lstStyle/>
                    <a:p>
                      <a:pPr algn="ctr"/>
                      <a:r>
                        <a:rPr lang="pl-PL" dirty="0"/>
                        <a:t>55</a:t>
                      </a:r>
                    </a:p>
                  </a:txBody>
                  <a:tcPr anchor="ctr"/>
                </a:tc>
                <a:tc>
                  <a:txBody>
                    <a:bodyPr/>
                    <a:lstStyle/>
                    <a:p>
                      <a:pPr algn="ctr"/>
                      <a:r>
                        <a:rPr lang="pl-PL" dirty="0"/>
                        <a:t>56</a:t>
                      </a:r>
                    </a:p>
                  </a:txBody>
                  <a:tcPr anchor="ctr"/>
                </a:tc>
                <a:tc>
                  <a:txBody>
                    <a:bodyPr/>
                    <a:lstStyle/>
                    <a:p>
                      <a:pPr algn="ctr"/>
                      <a:r>
                        <a:rPr lang="pl-PL" b="1" dirty="0"/>
                        <a:t>51</a:t>
                      </a:r>
                    </a:p>
                  </a:txBody>
                  <a:tcPr anchor="ctr"/>
                </a:tc>
                <a:extLst>
                  <a:ext uri="{0D108BD9-81ED-4DB2-BD59-A6C34878D82A}">
                    <a16:rowId xmlns:a16="http://schemas.microsoft.com/office/drawing/2014/main" val="3109691074"/>
                  </a:ext>
                </a:extLst>
              </a:tr>
            </a:tbl>
          </a:graphicData>
        </a:graphic>
      </p:graphicFrame>
    </p:spTree>
    <p:extLst>
      <p:ext uri="{BB962C8B-B14F-4D97-AF65-F5344CB8AC3E}">
        <p14:creationId xmlns:p14="http://schemas.microsoft.com/office/powerpoint/2010/main" val="3003453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0070C0"/>
                </a:solidFill>
              </a:rPr>
              <a:t>Wnioski</a:t>
            </a:r>
          </a:p>
        </p:txBody>
      </p:sp>
      <p:sp>
        <p:nvSpPr>
          <p:cNvPr id="3" name="Symbol zastępczy zawartości 2"/>
          <p:cNvSpPr>
            <a:spLocks noGrp="1"/>
          </p:cNvSpPr>
          <p:nvPr>
            <p:ph idx="1"/>
          </p:nvPr>
        </p:nvSpPr>
        <p:spPr>
          <a:xfrm>
            <a:off x="683568" y="1600200"/>
            <a:ext cx="7776864" cy="4525963"/>
          </a:xfrm>
        </p:spPr>
        <p:txBody>
          <a:bodyPr/>
          <a:lstStyle/>
          <a:p>
            <a:pPr marL="0" indent="0" algn="ctr">
              <a:buNone/>
            </a:pPr>
            <a:r>
              <a:rPr lang="pl-PL" dirty="0"/>
              <a:t>Średni wynik egzaminu w szkole pokazuje, że uczniowie naszej placówki wypadli na egzaminie z matematyki niżej niż uczniowie szkół wiejskich oraz miast do 20 tys. mieszkańców od 20 do 100 tys. i miast powyżej 100 tys. mieszkańców. </a:t>
            </a:r>
          </a:p>
        </p:txBody>
      </p:sp>
    </p:spTree>
    <p:extLst>
      <p:ext uri="{BB962C8B-B14F-4D97-AF65-F5344CB8AC3E}">
        <p14:creationId xmlns:p14="http://schemas.microsoft.com/office/powerpoint/2010/main" val="2652215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a:extLst>
              <a:ext uri="{FF2B5EF4-FFF2-40B4-BE49-F238E27FC236}">
                <a16:creationId xmlns:a16="http://schemas.microsoft.com/office/drawing/2014/main" id="{0C70AC2B-0AC6-4375-8EAB-0D48241E91CA}"/>
              </a:ext>
            </a:extLst>
          </p:cNvPr>
          <p:cNvSpPr txBox="1">
            <a:spLocks/>
          </p:cNvSpPr>
          <p:nvPr/>
        </p:nvSpPr>
        <p:spPr>
          <a:xfrm>
            <a:off x="750404" y="469438"/>
            <a:ext cx="7643192" cy="620406"/>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dirty="0">
                <a:solidFill>
                  <a:srgbClr val="0070C0"/>
                </a:solidFill>
              </a:rPr>
              <a:t>Szkoła na tle innych szkół w gminie</a:t>
            </a:r>
          </a:p>
        </p:txBody>
      </p:sp>
      <p:graphicFrame>
        <p:nvGraphicFramePr>
          <p:cNvPr id="4" name="Tabela 3">
            <a:extLst>
              <a:ext uri="{FF2B5EF4-FFF2-40B4-BE49-F238E27FC236}">
                <a16:creationId xmlns:a16="http://schemas.microsoft.com/office/drawing/2014/main" id="{D1AFFA65-8769-4D95-9608-CF655EABAFB5}"/>
              </a:ext>
            </a:extLst>
          </p:cNvPr>
          <p:cNvGraphicFramePr>
            <a:graphicFrameLocks noGrp="1"/>
          </p:cNvGraphicFramePr>
          <p:nvPr>
            <p:extLst>
              <p:ext uri="{D42A27DB-BD31-4B8C-83A1-F6EECF244321}">
                <p14:modId xmlns:p14="http://schemas.microsoft.com/office/powerpoint/2010/main" val="774740535"/>
              </p:ext>
            </p:extLst>
          </p:nvPr>
        </p:nvGraphicFramePr>
        <p:xfrm>
          <a:off x="539552" y="1700808"/>
          <a:ext cx="8166262" cy="1584176"/>
        </p:xfrm>
        <a:graphic>
          <a:graphicData uri="http://schemas.openxmlformats.org/drawingml/2006/table">
            <a:tbl>
              <a:tblPr>
                <a:tableStyleId>{D7AC3CCA-C797-4891-BE02-D94E43425B78}</a:tableStyleId>
              </a:tblPr>
              <a:tblGrid>
                <a:gridCol w="1422067">
                  <a:extLst>
                    <a:ext uri="{9D8B030D-6E8A-4147-A177-3AD203B41FA5}">
                      <a16:colId xmlns:a16="http://schemas.microsoft.com/office/drawing/2014/main" val="1912751445"/>
                    </a:ext>
                  </a:extLst>
                </a:gridCol>
                <a:gridCol w="1446404">
                  <a:extLst>
                    <a:ext uri="{9D8B030D-6E8A-4147-A177-3AD203B41FA5}">
                      <a16:colId xmlns:a16="http://schemas.microsoft.com/office/drawing/2014/main" val="994796671"/>
                    </a:ext>
                  </a:extLst>
                </a:gridCol>
                <a:gridCol w="1238952">
                  <a:extLst>
                    <a:ext uri="{9D8B030D-6E8A-4147-A177-3AD203B41FA5}">
                      <a16:colId xmlns:a16="http://schemas.microsoft.com/office/drawing/2014/main" val="3703086283"/>
                    </a:ext>
                  </a:extLst>
                </a:gridCol>
                <a:gridCol w="808235">
                  <a:extLst>
                    <a:ext uri="{9D8B030D-6E8A-4147-A177-3AD203B41FA5}">
                      <a16:colId xmlns:a16="http://schemas.microsoft.com/office/drawing/2014/main" val="825592685"/>
                    </a:ext>
                  </a:extLst>
                </a:gridCol>
                <a:gridCol w="812651">
                  <a:extLst>
                    <a:ext uri="{9D8B030D-6E8A-4147-A177-3AD203B41FA5}">
                      <a16:colId xmlns:a16="http://schemas.microsoft.com/office/drawing/2014/main" val="1847300049"/>
                    </a:ext>
                  </a:extLst>
                </a:gridCol>
                <a:gridCol w="812651">
                  <a:extLst>
                    <a:ext uri="{9D8B030D-6E8A-4147-A177-3AD203B41FA5}">
                      <a16:colId xmlns:a16="http://schemas.microsoft.com/office/drawing/2014/main" val="4203580715"/>
                    </a:ext>
                  </a:extLst>
                </a:gridCol>
                <a:gridCol w="812651">
                  <a:extLst>
                    <a:ext uri="{9D8B030D-6E8A-4147-A177-3AD203B41FA5}">
                      <a16:colId xmlns:a16="http://schemas.microsoft.com/office/drawing/2014/main" val="1063816767"/>
                    </a:ext>
                  </a:extLst>
                </a:gridCol>
                <a:gridCol w="812651">
                  <a:extLst>
                    <a:ext uri="{9D8B030D-6E8A-4147-A177-3AD203B41FA5}">
                      <a16:colId xmlns:a16="http://schemas.microsoft.com/office/drawing/2014/main" val="255279136"/>
                    </a:ext>
                  </a:extLst>
                </a:gridCol>
              </a:tblGrid>
              <a:tr h="1081662">
                <a:tc rowSpan="2">
                  <a:txBody>
                    <a:bodyPr/>
                    <a:lstStyle/>
                    <a:p>
                      <a:pPr algn="ctr" fontAlgn="ctr"/>
                      <a:r>
                        <a:rPr lang="pl-PL" sz="1200" u="none" strike="noStrike" dirty="0">
                          <a:effectLst/>
                        </a:rPr>
                        <a:t>Szkoła/miejscowość</a:t>
                      </a:r>
                      <a:endParaRPr lang="pl-PL" sz="1200" b="1" i="0" u="none" strike="noStrike" dirty="0">
                        <a:solidFill>
                          <a:srgbClr val="000000"/>
                        </a:solidFill>
                        <a:effectLst/>
                        <a:latin typeface="Arial" panose="020B0604020202020204" pitchFamily="34" charset="0"/>
                      </a:endParaRPr>
                    </a:p>
                  </a:txBody>
                  <a:tcPr marL="9525" marR="9525" marT="9525" marB="0" anchor="ctr"/>
                </a:tc>
                <a:tc rowSpan="2">
                  <a:txBody>
                    <a:bodyPr/>
                    <a:lstStyle/>
                    <a:p>
                      <a:pPr algn="ctr" fontAlgn="ctr"/>
                      <a:r>
                        <a:rPr lang="pl-PL" sz="1200" u="none" strike="noStrike" dirty="0">
                          <a:effectLst/>
                        </a:rPr>
                        <a:t>przedmiot</a:t>
                      </a:r>
                      <a:endParaRPr lang="pl-PL" sz="1200" b="1" i="0" u="none" strike="noStrike" dirty="0">
                        <a:solidFill>
                          <a:srgbClr val="000000"/>
                        </a:solidFill>
                        <a:effectLst/>
                        <a:latin typeface="Arial" panose="020B0604020202020204" pitchFamily="34" charset="0"/>
                      </a:endParaRPr>
                    </a:p>
                  </a:txBody>
                  <a:tcPr marL="9525" marR="9525" marT="9525" marB="0" anchor="ctr"/>
                </a:tc>
                <a:tc gridSpan="2">
                  <a:txBody>
                    <a:bodyPr/>
                    <a:lstStyle/>
                    <a:p>
                      <a:pPr algn="ctr" fontAlgn="ctr"/>
                      <a:r>
                        <a:rPr lang="pl-PL" sz="1200" u="none" strike="noStrike" dirty="0">
                          <a:effectLst/>
                        </a:rPr>
                        <a:t>W szkole</a:t>
                      </a:r>
                      <a:endParaRPr lang="pl-PL" sz="12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pl-PL"/>
                    </a:p>
                  </a:txBody>
                  <a:tcPr/>
                </a:tc>
                <a:tc>
                  <a:txBody>
                    <a:bodyPr/>
                    <a:lstStyle/>
                    <a:p>
                      <a:pPr algn="ctr" fontAlgn="b"/>
                      <a:r>
                        <a:rPr lang="pl-PL" sz="1200" u="none" strike="noStrike" dirty="0">
                          <a:effectLst/>
                        </a:rPr>
                        <a:t>Gminie</a:t>
                      </a:r>
                      <a:endParaRPr lang="pl-PL" sz="1200" b="1" i="0" u="none" strike="noStrike" dirty="0">
                        <a:solidFill>
                          <a:srgbClr val="000000"/>
                        </a:solidFill>
                        <a:effectLst/>
                        <a:latin typeface="Calibri" panose="020F0502020204030204" pitchFamily="34" charset="0"/>
                      </a:endParaRPr>
                    </a:p>
                  </a:txBody>
                  <a:tcPr marL="9525" marR="9525" marT="9525" marB="0" vert="vert270" anchor="b"/>
                </a:tc>
                <a:tc>
                  <a:txBody>
                    <a:bodyPr/>
                    <a:lstStyle/>
                    <a:p>
                      <a:pPr algn="ctr" fontAlgn="b"/>
                      <a:r>
                        <a:rPr lang="pl-PL" sz="1200" u="none" strike="noStrike">
                          <a:effectLst/>
                        </a:rPr>
                        <a:t>Powiecie</a:t>
                      </a:r>
                      <a:endParaRPr lang="pl-PL" sz="1200" b="1" i="0" u="none" strike="noStrike">
                        <a:solidFill>
                          <a:srgbClr val="000000"/>
                        </a:solidFill>
                        <a:effectLst/>
                        <a:latin typeface="Calibri" panose="020F0502020204030204" pitchFamily="34" charset="0"/>
                      </a:endParaRPr>
                    </a:p>
                  </a:txBody>
                  <a:tcPr marL="9525" marR="9525" marT="9525" marB="0" vert="vert270" anchor="b"/>
                </a:tc>
                <a:tc>
                  <a:txBody>
                    <a:bodyPr/>
                    <a:lstStyle/>
                    <a:p>
                      <a:pPr algn="ctr" fontAlgn="b"/>
                      <a:r>
                        <a:rPr lang="pl-PL" sz="1200" u="none" strike="noStrike">
                          <a:effectLst/>
                        </a:rPr>
                        <a:t>Województwie</a:t>
                      </a:r>
                      <a:endParaRPr lang="pl-PL" sz="1200" b="1" i="0" u="none" strike="noStrike">
                        <a:solidFill>
                          <a:srgbClr val="000000"/>
                        </a:solidFill>
                        <a:effectLst/>
                        <a:latin typeface="Calibri" panose="020F0502020204030204" pitchFamily="34" charset="0"/>
                      </a:endParaRPr>
                    </a:p>
                  </a:txBody>
                  <a:tcPr marL="9525" marR="9525" marT="9525" marB="0" vert="vert270" anchor="b"/>
                </a:tc>
                <a:tc>
                  <a:txBody>
                    <a:bodyPr/>
                    <a:lstStyle/>
                    <a:p>
                      <a:pPr algn="ctr" fontAlgn="b"/>
                      <a:r>
                        <a:rPr lang="pl-PL" sz="1200" u="none" strike="noStrike" dirty="0">
                          <a:effectLst/>
                        </a:rPr>
                        <a:t>Kraju</a:t>
                      </a:r>
                      <a:endParaRPr lang="pl-PL" sz="1200" b="1" i="0" u="none" strike="noStrike" dirty="0">
                        <a:solidFill>
                          <a:srgbClr val="000000"/>
                        </a:solidFill>
                        <a:effectLst/>
                        <a:latin typeface="Calibri" panose="020F0502020204030204" pitchFamily="34" charset="0"/>
                      </a:endParaRPr>
                    </a:p>
                  </a:txBody>
                  <a:tcPr marL="9525" marR="9525" marT="9525" marB="0" vert="vert270" anchor="b"/>
                </a:tc>
                <a:extLst>
                  <a:ext uri="{0D108BD9-81ED-4DB2-BD59-A6C34878D82A}">
                    <a16:rowId xmlns:a16="http://schemas.microsoft.com/office/drawing/2014/main" val="198868477"/>
                  </a:ext>
                </a:extLst>
              </a:tr>
              <a:tr h="502514">
                <a:tc vMerge="1">
                  <a:txBody>
                    <a:bodyPr/>
                    <a:lstStyle/>
                    <a:p>
                      <a:endParaRPr lang="pl-PL"/>
                    </a:p>
                  </a:txBody>
                  <a:tcPr/>
                </a:tc>
                <a:tc vMerge="1">
                  <a:txBody>
                    <a:bodyPr/>
                    <a:lstStyle/>
                    <a:p>
                      <a:endParaRPr lang="pl-PL"/>
                    </a:p>
                  </a:txBody>
                  <a:tcPr/>
                </a:tc>
                <a:tc>
                  <a:txBody>
                    <a:bodyPr/>
                    <a:lstStyle/>
                    <a:p>
                      <a:pPr algn="ctr" fontAlgn="ctr"/>
                      <a:r>
                        <a:rPr lang="pl-PL" sz="1200" u="none" strike="noStrike" dirty="0">
                          <a:effectLst/>
                        </a:rPr>
                        <a:t>Liczba zdających</a:t>
                      </a:r>
                      <a:endParaRPr lang="pl-PL" sz="1200" b="1" i="0" u="none" strike="noStrike" dirty="0">
                        <a:solidFill>
                          <a:srgbClr val="000000"/>
                        </a:solidFill>
                        <a:effectLst/>
                        <a:latin typeface="Calibri" panose="020F0502020204030204" pitchFamily="34" charset="0"/>
                      </a:endParaRPr>
                    </a:p>
                  </a:txBody>
                  <a:tcPr marL="9525" marR="9525" marT="9525" marB="0" anchor="ctr"/>
                </a:tc>
                <a:tc gridSpan="5">
                  <a:txBody>
                    <a:bodyPr/>
                    <a:lstStyle/>
                    <a:p>
                      <a:pPr algn="ctr" fontAlgn="ctr"/>
                      <a:r>
                        <a:rPr lang="pl-PL" sz="1200" u="none" strike="noStrike" dirty="0">
                          <a:effectLst/>
                        </a:rPr>
                        <a:t>Wyniki egzaminów w % punktów</a:t>
                      </a:r>
                      <a:endParaRPr lang="pl-PL" sz="12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4228893612"/>
                  </a:ext>
                </a:extLst>
              </a:tr>
            </a:tbl>
          </a:graphicData>
        </a:graphic>
      </p:graphicFrame>
      <p:graphicFrame>
        <p:nvGraphicFramePr>
          <p:cNvPr id="2" name="Tabela 1"/>
          <p:cNvGraphicFramePr>
            <a:graphicFrameLocks noGrp="1"/>
          </p:cNvGraphicFramePr>
          <p:nvPr>
            <p:extLst>
              <p:ext uri="{D42A27DB-BD31-4B8C-83A1-F6EECF244321}">
                <p14:modId xmlns:p14="http://schemas.microsoft.com/office/powerpoint/2010/main" val="4195889803"/>
              </p:ext>
            </p:extLst>
          </p:nvPr>
        </p:nvGraphicFramePr>
        <p:xfrm>
          <a:off x="539552" y="3429000"/>
          <a:ext cx="8166262" cy="3024336"/>
        </p:xfrm>
        <a:graphic>
          <a:graphicData uri="http://schemas.openxmlformats.org/drawingml/2006/table">
            <a:tbl>
              <a:tblPr>
                <a:tableStyleId>{D7AC3CCA-C797-4891-BE02-D94E43425B78}</a:tableStyleId>
              </a:tblPr>
              <a:tblGrid>
                <a:gridCol w="1368152">
                  <a:extLst>
                    <a:ext uri="{9D8B030D-6E8A-4147-A177-3AD203B41FA5}">
                      <a16:colId xmlns:a16="http://schemas.microsoft.com/office/drawing/2014/main" val="940972236"/>
                    </a:ext>
                  </a:extLst>
                </a:gridCol>
                <a:gridCol w="1512168">
                  <a:extLst>
                    <a:ext uri="{9D8B030D-6E8A-4147-A177-3AD203B41FA5}">
                      <a16:colId xmlns:a16="http://schemas.microsoft.com/office/drawing/2014/main" val="699178155"/>
                    </a:ext>
                  </a:extLst>
                </a:gridCol>
                <a:gridCol w="1224136">
                  <a:extLst>
                    <a:ext uri="{9D8B030D-6E8A-4147-A177-3AD203B41FA5}">
                      <a16:colId xmlns:a16="http://schemas.microsoft.com/office/drawing/2014/main" val="3003916760"/>
                    </a:ext>
                  </a:extLst>
                </a:gridCol>
                <a:gridCol w="781066">
                  <a:extLst>
                    <a:ext uri="{9D8B030D-6E8A-4147-A177-3AD203B41FA5}">
                      <a16:colId xmlns:a16="http://schemas.microsoft.com/office/drawing/2014/main" val="1852527552"/>
                    </a:ext>
                  </a:extLst>
                </a:gridCol>
                <a:gridCol w="820185">
                  <a:extLst>
                    <a:ext uri="{9D8B030D-6E8A-4147-A177-3AD203B41FA5}">
                      <a16:colId xmlns:a16="http://schemas.microsoft.com/office/drawing/2014/main" val="493601448"/>
                    </a:ext>
                  </a:extLst>
                </a:gridCol>
                <a:gridCol w="820185">
                  <a:extLst>
                    <a:ext uri="{9D8B030D-6E8A-4147-A177-3AD203B41FA5}">
                      <a16:colId xmlns:a16="http://schemas.microsoft.com/office/drawing/2014/main" val="416774577"/>
                    </a:ext>
                  </a:extLst>
                </a:gridCol>
                <a:gridCol w="820185">
                  <a:extLst>
                    <a:ext uri="{9D8B030D-6E8A-4147-A177-3AD203B41FA5}">
                      <a16:colId xmlns:a16="http://schemas.microsoft.com/office/drawing/2014/main" val="2675867217"/>
                    </a:ext>
                  </a:extLst>
                </a:gridCol>
                <a:gridCol w="820185">
                  <a:extLst>
                    <a:ext uri="{9D8B030D-6E8A-4147-A177-3AD203B41FA5}">
                      <a16:colId xmlns:a16="http://schemas.microsoft.com/office/drawing/2014/main" val="415530870"/>
                    </a:ext>
                  </a:extLst>
                </a:gridCol>
              </a:tblGrid>
              <a:tr h="443642">
                <a:tc>
                  <a:txBody>
                    <a:bodyPr/>
                    <a:lstStyle/>
                    <a:p>
                      <a:pPr algn="l" fontAlgn="t"/>
                      <a:r>
                        <a:rPr lang="pl-PL" sz="1200" b="1" i="0" u="none" strike="noStrike" dirty="0">
                          <a:solidFill>
                            <a:srgbClr val="000000"/>
                          </a:solidFill>
                          <a:effectLst/>
                          <a:latin typeface="Calibri" panose="020F0502020204030204" pitchFamily="34" charset="0"/>
                        </a:rPr>
                        <a:t>ZSP Raków</a:t>
                      </a:r>
                    </a:p>
                  </a:txBody>
                  <a:tcPr marL="9525" marR="9525" marT="9525" marB="0">
                    <a:solidFill>
                      <a:srgbClr val="00B0F0"/>
                    </a:solidFill>
                  </a:tcPr>
                </a:tc>
                <a:tc>
                  <a:txBody>
                    <a:bodyPr/>
                    <a:lstStyle/>
                    <a:p>
                      <a:pPr algn="l" fontAlgn="t"/>
                      <a:r>
                        <a:rPr lang="pl-PL" sz="1200" b="1" u="none" strike="noStrike" dirty="0">
                          <a:effectLst/>
                        </a:rPr>
                        <a:t>Matematyka</a:t>
                      </a:r>
                      <a:endParaRPr lang="pl-PL" sz="1200" b="1" i="0" u="none" strike="noStrike" dirty="0">
                        <a:solidFill>
                          <a:srgbClr val="000000"/>
                        </a:solidFill>
                        <a:effectLst/>
                        <a:latin typeface="Calibri" panose="020F0502020204030204" pitchFamily="34" charset="0"/>
                      </a:endParaRPr>
                    </a:p>
                  </a:txBody>
                  <a:tcPr marL="9525" marR="9525" marT="9525" marB="0">
                    <a:solidFill>
                      <a:srgbClr val="00B0F0"/>
                    </a:solidFill>
                  </a:tcPr>
                </a:tc>
                <a:tc>
                  <a:txBody>
                    <a:bodyPr/>
                    <a:lstStyle/>
                    <a:p>
                      <a:pPr algn="ctr" fontAlgn="t"/>
                      <a:r>
                        <a:rPr lang="pl-PL" sz="1200" b="1" i="0" u="none" strike="noStrike" dirty="0">
                          <a:solidFill>
                            <a:srgbClr val="000000"/>
                          </a:solidFill>
                          <a:effectLst/>
                          <a:latin typeface="Calibri" panose="020F0502020204030204" pitchFamily="34" charset="0"/>
                        </a:rPr>
                        <a:t>42</a:t>
                      </a:r>
                    </a:p>
                  </a:txBody>
                  <a:tcPr marL="9525" marR="9525" marT="9525" marB="0">
                    <a:solidFill>
                      <a:srgbClr val="00B0F0"/>
                    </a:solidFill>
                  </a:tcPr>
                </a:tc>
                <a:tc>
                  <a:txBody>
                    <a:bodyPr/>
                    <a:lstStyle/>
                    <a:p>
                      <a:pPr algn="ctr" fontAlgn="t"/>
                      <a:r>
                        <a:rPr lang="pl-PL" sz="1200" b="1" i="0" u="none" strike="noStrike" dirty="0">
                          <a:solidFill>
                            <a:srgbClr val="000000"/>
                          </a:solidFill>
                          <a:effectLst/>
                          <a:latin typeface="Calibri" panose="020F0502020204030204" pitchFamily="34" charset="0"/>
                        </a:rPr>
                        <a:t>51</a:t>
                      </a:r>
                    </a:p>
                  </a:txBody>
                  <a:tcPr marL="9525" marR="9525" marT="9525" marB="0">
                    <a:solidFill>
                      <a:srgbClr val="00B0F0"/>
                    </a:solidFill>
                  </a:tcPr>
                </a:tc>
                <a:tc>
                  <a:txBody>
                    <a:bodyPr/>
                    <a:lstStyle/>
                    <a:p>
                      <a:pPr algn="ctr" fontAlgn="t"/>
                      <a:r>
                        <a:rPr lang="pl-PL" sz="1200" b="1" i="0" u="none" strike="noStrike" dirty="0">
                          <a:solidFill>
                            <a:srgbClr val="000000"/>
                          </a:solidFill>
                          <a:effectLst/>
                          <a:latin typeface="Calibri" panose="020F0502020204030204" pitchFamily="34" charset="0"/>
                        </a:rPr>
                        <a:t>49</a:t>
                      </a:r>
                    </a:p>
                  </a:txBody>
                  <a:tcPr marL="9525" marR="9525" marT="9525" marB="0">
                    <a:solidFill>
                      <a:srgbClr val="00B0F0"/>
                    </a:solidFill>
                  </a:tcPr>
                </a:tc>
                <a:tc>
                  <a:txBody>
                    <a:bodyPr/>
                    <a:lstStyle/>
                    <a:p>
                      <a:pPr algn="ctr" fontAlgn="t"/>
                      <a:r>
                        <a:rPr lang="pl-PL" sz="1200" b="1" i="0" u="none" strike="noStrike" dirty="0">
                          <a:solidFill>
                            <a:srgbClr val="000000"/>
                          </a:solidFill>
                          <a:effectLst/>
                          <a:latin typeface="Calibri" panose="020F0502020204030204" pitchFamily="34" charset="0"/>
                        </a:rPr>
                        <a:t>59</a:t>
                      </a:r>
                    </a:p>
                  </a:txBody>
                  <a:tcPr marL="9525" marR="9525" marT="9525" marB="0">
                    <a:solidFill>
                      <a:srgbClr val="00B0F0"/>
                    </a:solidFill>
                  </a:tcPr>
                </a:tc>
                <a:tc>
                  <a:txBody>
                    <a:bodyPr/>
                    <a:lstStyle/>
                    <a:p>
                      <a:pPr algn="ctr" fontAlgn="b"/>
                      <a:r>
                        <a:rPr lang="pl-PL" sz="1200" b="1" i="0" u="none" strike="noStrike" dirty="0">
                          <a:solidFill>
                            <a:srgbClr val="000000"/>
                          </a:solidFill>
                          <a:effectLst/>
                          <a:latin typeface="Calibri" panose="020F0502020204030204" pitchFamily="34" charset="0"/>
                        </a:rPr>
                        <a:t>57</a:t>
                      </a:r>
                    </a:p>
                  </a:txBody>
                  <a:tcPr marL="9525" marR="9525" marT="9525" marB="0" anchor="b">
                    <a:solidFill>
                      <a:srgbClr val="00B0F0"/>
                    </a:solidFill>
                  </a:tcPr>
                </a:tc>
                <a:tc>
                  <a:txBody>
                    <a:bodyPr/>
                    <a:lstStyle/>
                    <a:p>
                      <a:pPr algn="ctr" fontAlgn="t"/>
                      <a:r>
                        <a:rPr lang="pl-PL" sz="1200" b="1" i="0" u="none" strike="noStrike" dirty="0">
                          <a:solidFill>
                            <a:srgbClr val="000000"/>
                          </a:solidFill>
                          <a:effectLst/>
                          <a:latin typeface="Calibri" panose="020F0502020204030204" pitchFamily="34" charset="0"/>
                        </a:rPr>
                        <a:t>59</a:t>
                      </a:r>
                    </a:p>
                  </a:txBody>
                  <a:tcPr marL="9525" marR="9525" marT="9525" marB="0">
                    <a:solidFill>
                      <a:srgbClr val="00B0F0"/>
                    </a:solidFill>
                  </a:tcPr>
                </a:tc>
                <a:extLst>
                  <a:ext uri="{0D108BD9-81ED-4DB2-BD59-A6C34878D82A}">
                    <a16:rowId xmlns:a16="http://schemas.microsoft.com/office/drawing/2014/main" val="1550923576"/>
                  </a:ext>
                </a:extLst>
              </a:tr>
              <a:tr h="719649">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pl-PL" sz="1200" b="0" i="0" u="none" strike="noStrike" dirty="0">
                          <a:solidFill>
                            <a:srgbClr val="000000"/>
                          </a:solidFill>
                          <a:effectLst/>
                          <a:latin typeface="Calibri" panose="020F0502020204030204" pitchFamily="34" charset="0"/>
                        </a:rPr>
                        <a:t>SP Szumsko</a:t>
                      </a:r>
                    </a:p>
                    <a:p>
                      <a:pPr algn="l" fontAlgn="t"/>
                      <a:endParaRPr lang="pl-PL"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pl-PL" sz="1200" u="none" strike="noStrike" dirty="0">
                          <a:effectLst/>
                        </a:rPr>
                        <a:t>Matematyka</a:t>
                      </a:r>
                      <a:endParaRPr lang="pl-PL" sz="12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pl-PL" sz="1200" b="0" i="0" u="none" strike="noStrike" dirty="0">
                          <a:solidFill>
                            <a:srgbClr val="000000"/>
                          </a:solidFill>
                          <a:effectLst/>
                          <a:latin typeface="Calibri" panose="020F0502020204030204" pitchFamily="34" charset="0"/>
                        </a:rPr>
                        <a:t>11</a:t>
                      </a:r>
                    </a:p>
                  </a:txBody>
                  <a:tcPr marL="9525" marR="9525" marT="9525" marB="0"/>
                </a:tc>
                <a:tc>
                  <a:txBody>
                    <a:bodyPr/>
                    <a:lstStyle/>
                    <a:p>
                      <a:pPr algn="ctr" fontAlgn="t"/>
                      <a:r>
                        <a:rPr lang="pl-PL" sz="1200" b="0" i="0" u="none" strike="noStrike" dirty="0">
                          <a:solidFill>
                            <a:srgbClr val="000000"/>
                          </a:solidFill>
                          <a:effectLst/>
                          <a:latin typeface="Calibri" panose="020F0502020204030204" pitchFamily="34" charset="0"/>
                        </a:rPr>
                        <a:t>40</a:t>
                      </a:r>
                    </a:p>
                  </a:txBody>
                  <a:tcPr marL="9525" marR="9525" marT="9525" marB="0"/>
                </a:tc>
                <a:tc>
                  <a:txBody>
                    <a:bodyPr/>
                    <a:lstStyle/>
                    <a:p>
                      <a:pPr algn="ctr" fontAlgn="t"/>
                      <a:r>
                        <a:rPr lang="pl-PL" sz="1200" b="0" i="0" u="none" strike="noStrike" dirty="0">
                          <a:solidFill>
                            <a:srgbClr val="000000"/>
                          </a:solidFill>
                          <a:effectLst/>
                          <a:latin typeface="Calibri" panose="020F0502020204030204" pitchFamily="34" charset="0"/>
                        </a:rPr>
                        <a:t>49</a:t>
                      </a:r>
                    </a:p>
                  </a:txBody>
                  <a:tcPr marL="9525" marR="9525" marT="9525" marB="0"/>
                </a:tc>
                <a:tc>
                  <a:txBody>
                    <a:bodyPr/>
                    <a:lstStyle/>
                    <a:p>
                      <a:pPr algn="ctr" fontAlgn="t"/>
                      <a:r>
                        <a:rPr lang="pl-PL" sz="1200" b="0" i="0" u="none" strike="noStrike" dirty="0">
                          <a:solidFill>
                            <a:srgbClr val="000000"/>
                          </a:solidFill>
                          <a:effectLst/>
                          <a:latin typeface="Calibri" panose="020F0502020204030204" pitchFamily="34" charset="0"/>
                        </a:rPr>
                        <a:t>59</a:t>
                      </a:r>
                    </a:p>
                  </a:txBody>
                  <a:tcPr marL="9525" marR="9525" marT="9525" marB="0"/>
                </a:tc>
                <a:tc>
                  <a:txBody>
                    <a:bodyPr/>
                    <a:lstStyle/>
                    <a:p>
                      <a:pPr algn="ctr" fontAlgn="t"/>
                      <a:r>
                        <a:rPr lang="pl-PL" sz="1200" b="0" i="0" u="none" strike="noStrike" dirty="0">
                          <a:solidFill>
                            <a:srgbClr val="000000"/>
                          </a:solidFill>
                          <a:effectLst/>
                          <a:latin typeface="Calibri" panose="020F0502020204030204" pitchFamily="34" charset="0"/>
                        </a:rPr>
                        <a:t>57</a:t>
                      </a:r>
                    </a:p>
                  </a:txBody>
                  <a:tcPr marL="9525" marR="9525" marT="9525" marB="0"/>
                </a:tc>
                <a:tc>
                  <a:txBody>
                    <a:bodyPr/>
                    <a:lstStyle/>
                    <a:p>
                      <a:pPr algn="ctr" fontAlgn="t"/>
                      <a:r>
                        <a:rPr lang="pl-PL" sz="1200" b="0" i="0" u="none" strike="noStrike" dirty="0">
                          <a:solidFill>
                            <a:srgbClr val="000000"/>
                          </a:solidFill>
                          <a:effectLst/>
                          <a:latin typeface="Calibri" panose="020F0502020204030204" pitchFamily="34" charset="0"/>
                        </a:rPr>
                        <a:t>59</a:t>
                      </a:r>
                    </a:p>
                  </a:txBody>
                  <a:tcPr marL="9525" marR="9525" marT="9525" marB="0"/>
                </a:tc>
                <a:extLst>
                  <a:ext uri="{0D108BD9-81ED-4DB2-BD59-A6C34878D82A}">
                    <a16:rowId xmlns:a16="http://schemas.microsoft.com/office/drawing/2014/main" val="3264706504"/>
                  </a:ext>
                </a:extLst>
              </a:tr>
              <a:tr h="719649">
                <a:tc>
                  <a:txBody>
                    <a:bodyPr/>
                    <a:lstStyle/>
                    <a:p>
                      <a:pPr algn="l" fontAlgn="t"/>
                      <a:r>
                        <a:rPr lang="pl-PL" sz="1200" b="0" i="0" u="none" strike="noStrike" dirty="0">
                          <a:solidFill>
                            <a:srgbClr val="000000"/>
                          </a:solidFill>
                          <a:effectLst/>
                          <a:latin typeface="Calibri" panose="020F0502020204030204" pitchFamily="34" charset="0"/>
                        </a:rPr>
                        <a:t>SP </a:t>
                      </a:r>
                      <a:r>
                        <a:rPr lang="pl-PL" sz="1200" b="0" i="0" u="none" strike="noStrike" dirty="0" err="1">
                          <a:solidFill>
                            <a:srgbClr val="000000"/>
                          </a:solidFill>
                          <a:effectLst/>
                          <a:latin typeface="Calibri" panose="020F0502020204030204" pitchFamily="34" charset="0"/>
                        </a:rPr>
                        <a:t>Ociesęki</a:t>
                      </a:r>
                      <a:endParaRPr lang="pl-PL"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pl-PL" sz="1200" u="none" strike="noStrike" dirty="0">
                          <a:effectLst/>
                        </a:rPr>
                        <a:t>Matematyka</a:t>
                      </a:r>
                      <a:endParaRPr lang="pl-PL" sz="12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pl-PL" sz="1200" b="0" i="0" u="none" strike="noStrike" dirty="0">
                          <a:solidFill>
                            <a:srgbClr val="000000"/>
                          </a:solidFill>
                          <a:effectLst/>
                          <a:latin typeface="Calibri" panose="020F0502020204030204" pitchFamily="34" charset="0"/>
                        </a:rPr>
                        <a:t>22</a:t>
                      </a:r>
                    </a:p>
                  </a:txBody>
                  <a:tcPr marL="9525" marR="9525" marT="9525" marB="0"/>
                </a:tc>
                <a:tc>
                  <a:txBody>
                    <a:bodyPr/>
                    <a:lstStyle/>
                    <a:p>
                      <a:pPr algn="ctr" fontAlgn="t"/>
                      <a:r>
                        <a:rPr lang="pl-PL" sz="1200" b="0" i="0" u="none" strike="noStrike" dirty="0">
                          <a:solidFill>
                            <a:srgbClr val="000000"/>
                          </a:solidFill>
                          <a:effectLst/>
                          <a:latin typeface="Calibri" panose="020F0502020204030204" pitchFamily="34" charset="0"/>
                        </a:rPr>
                        <a:t>58</a:t>
                      </a:r>
                    </a:p>
                  </a:txBody>
                  <a:tcPr marL="9525" marR="9525" marT="9525" marB="0"/>
                </a:tc>
                <a:tc>
                  <a:txBody>
                    <a:bodyPr/>
                    <a:lstStyle/>
                    <a:p>
                      <a:pPr algn="ctr" fontAlgn="t"/>
                      <a:r>
                        <a:rPr lang="pl-PL" sz="1200" b="0" i="0" u="none" strike="noStrike" dirty="0">
                          <a:solidFill>
                            <a:srgbClr val="000000"/>
                          </a:solidFill>
                          <a:effectLst/>
                          <a:latin typeface="Calibri" panose="020F0502020204030204" pitchFamily="34" charset="0"/>
                        </a:rPr>
                        <a:t>49</a:t>
                      </a:r>
                    </a:p>
                  </a:txBody>
                  <a:tcPr marL="9525" marR="9525" marT="9525" marB="0"/>
                </a:tc>
                <a:tc>
                  <a:txBody>
                    <a:bodyPr/>
                    <a:lstStyle/>
                    <a:p>
                      <a:pPr algn="ctr" fontAlgn="t"/>
                      <a:r>
                        <a:rPr lang="pl-PL" sz="1200" b="0" i="0" u="none" strike="noStrike" dirty="0">
                          <a:solidFill>
                            <a:srgbClr val="000000"/>
                          </a:solidFill>
                          <a:effectLst/>
                          <a:latin typeface="Calibri" panose="020F0502020204030204" pitchFamily="34" charset="0"/>
                        </a:rPr>
                        <a:t>59</a:t>
                      </a:r>
                    </a:p>
                  </a:txBody>
                  <a:tcPr marL="9525" marR="9525" marT="9525" marB="0"/>
                </a:tc>
                <a:tc>
                  <a:txBody>
                    <a:bodyPr/>
                    <a:lstStyle/>
                    <a:p>
                      <a:pPr algn="ctr" fontAlgn="t"/>
                      <a:r>
                        <a:rPr lang="pl-PL" sz="1200" b="0" i="0" u="none" strike="noStrike" dirty="0">
                          <a:solidFill>
                            <a:srgbClr val="000000"/>
                          </a:solidFill>
                          <a:effectLst/>
                          <a:latin typeface="Calibri" panose="020F0502020204030204" pitchFamily="34" charset="0"/>
                        </a:rPr>
                        <a:t>57</a:t>
                      </a:r>
                    </a:p>
                  </a:txBody>
                  <a:tcPr marL="9525" marR="9525" marT="9525" marB="0"/>
                </a:tc>
                <a:tc>
                  <a:txBody>
                    <a:bodyPr/>
                    <a:lstStyle/>
                    <a:p>
                      <a:pPr algn="ctr" fontAlgn="t"/>
                      <a:r>
                        <a:rPr lang="pl-PL" sz="1200" b="0" i="0" u="none" strike="noStrike" dirty="0">
                          <a:solidFill>
                            <a:srgbClr val="000000"/>
                          </a:solidFill>
                          <a:effectLst/>
                          <a:latin typeface="Calibri" panose="020F0502020204030204" pitchFamily="34" charset="0"/>
                        </a:rPr>
                        <a:t>59</a:t>
                      </a:r>
                    </a:p>
                  </a:txBody>
                  <a:tcPr marL="9525" marR="9525" marT="9525" marB="0"/>
                </a:tc>
                <a:extLst>
                  <a:ext uri="{0D108BD9-81ED-4DB2-BD59-A6C34878D82A}">
                    <a16:rowId xmlns:a16="http://schemas.microsoft.com/office/drawing/2014/main" val="1374764589"/>
                  </a:ext>
                </a:extLst>
              </a:tr>
              <a:tr h="1141396">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pl-PL" sz="1200" b="0" i="0" u="none" strike="noStrike" dirty="0">
                          <a:solidFill>
                            <a:srgbClr val="000000"/>
                          </a:solidFill>
                          <a:effectLst/>
                          <a:latin typeface="Calibri" panose="020F0502020204030204" pitchFamily="34" charset="0"/>
                        </a:rPr>
                        <a:t>SP </a:t>
                      </a:r>
                      <a:r>
                        <a:rPr lang="pl-PL" sz="1200" b="0" i="0" u="none" strike="noStrike" dirty="0" err="1">
                          <a:solidFill>
                            <a:srgbClr val="000000"/>
                          </a:solidFill>
                          <a:effectLst/>
                          <a:latin typeface="Calibri" panose="020F0502020204030204" pitchFamily="34" charset="0"/>
                        </a:rPr>
                        <a:t>Bardo</a:t>
                      </a:r>
                      <a:endParaRPr lang="pl-PL" sz="1200" b="0" i="0" u="none" strike="noStrike" dirty="0">
                        <a:solidFill>
                          <a:srgbClr val="000000"/>
                        </a:solidFill>
                        <a:effectLst/>
                        <a:latin typeface="Calibri" panose="020F0502020204030204" pitchFamily="34" charset="0"/>
                      </a:endParaRPr>
                    </a:p>
                    <a:p>
                      <a:pPr algn="l" fontAlgn="t"/>
                      <a:endParaRPr lang="pl-PL"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pl-PL" sz="1200" b="0" i="0" u="none" strike="noStrike" dirty="0">
                          <a:solidFill>
                            <a:srgbClr val="000000"/>
                          </a:solidFill>
                          <a:effectLst/>
                          <a:latin typeface="Calibri" panose="020F0502020204030204" pitchFamily="34" charset="0"/>
                        </a:rPr>
                        <a:t>Matematyka</a:t>
                      </a:r>
                    </a:p>
                  </a:txBody>
                  <a:tcPr marL="9525" marR="9525" marT="9525" marB="0"/>
                </a:tc>
                <a:tc>
                  <a:txBody>
                    <a:bodyPr/>
                    <a:lstStyle/>
                    <a:p>
                      <a:pPr algn="ctr" fontAlgn="t"/>
                      <a:r>
                        <a:rPr lang="pl-PL" sz="1200" b="0" i="0" u="none" strike="noStrike" dirty="0">
                          <a:solidFill>
                            <a:srgbClr val="000000"/>
                          </a:solidFill>
                          <a:effectLst/>
                          <a:latin typeface="Calibri" panose="020F0502020204030204" pitchFamily="34" charset="0"/>
                        </a:rPr>
                        <a:t>4</a:t>
                      </a:r>
                    </a:p>
                  </a:txBody>
                  <a:tcPr marL="9525" marR="9525" marT="9525" marB="0"/>
                </a:tc>
                <a:tc>
                  <a:txBody>
                    <a:bodyPr/>
                    <a:lstStyle/>
                    <a:p>
                      <a:pPr algn="ctr" fontAlgn="t"/>
                      <a:r>
                        <a:rPr lang="pl-PL" sz="1200" b="0" i="0" u="none" strike="noStrike" dirty="0">
                          <a:solidFill>
                            <a:srgbClr val="000000"/>
                          </a:solidFill>
                          <a:effectLst/>
                          <a:latin typeface="Calibri" panose="020F0502020204030204" pitchFamily="34" charset="0"/>
                        </a:rPr>
                        <a:t>Brak danych zbyt mała liczba uczniów</a:t>
                      </a:r>
                    </a:p>
                  </a:txBody>
                  <a:tcPr marL="9525" marR="9525" marT="9525" marB="0"/>
                </a:tc>
                <a:tc>
                  <a:txBody>
                    <a:bodyPr/>
                    <a:lstStyle/>
                    <a:p>
                      <a:pPr algn="ctr" fontAlgn="t"/>
                      <a:r>
                        <a:rPr lang="pl-PL" sz="1200" b="0" i="0" u="none" strike="noStrike" dirty="0">
                          <a:solidFill>
                            <a:srgbClr val="000000"/>
                          </a:solidFill>
                          <a:effectLst/>
                          <a:latin typeface="Calibri" panose="020F0502020204030204" pitchFamily="34" charset="0"/>
                        </a:rPr>
                        <a:t>49</a:t>
                      </a:r>
                    </a:p>
                  </a:txBody>
                  <a:tcPr marL="9525" marR="9525" marT="9525" marB="0"/>
                </a:tc>
                <a:tc>
                  <a:txBody>
                    <a:bodyPr/>
                    <a:lstStyle/>
                    <a:p>
                      <a:pPr algn="ctr" fontAlgn="t"/>
                      <a:r>
                        <a:rPr lang="pl-PL" sz="1200" b="0" i="0" u="none" strike="noStrike" dirty="0">
                          <a:solidFill>
                            <a:srgbClr val="000000"/>
                          </a:solidFill>
                          <a:effectLst/>
                          <a:latin typeface="Calibri" panose="020F0502020204030204" pitchFamily="34" charset="0"/>
                        </a:rPr>
                        <a:t>59</a:t>
                      </a:r>
                    </a:p>
                  </a:txBody>
                  <a:tcPr marL="9525" marR="9525" marT="9525" marB="0"/>
                </a:tc>
                <a:tc>
                  <a:txBody>
                    <a:bodyPr/>
                    <a:lstStyle/>
                    <a:p>
                      <a:pPr lvl="0" algn="ctr" fontAlgn="b"/>
                      <a:r>
                        <a:rPr lang="pl-PL" sz="1200" b="0" i="0" u="none" strike="noStrike" dirty="0">
                          <a:solidFill>
                            <a:srgbClr val="000000"/>
                          </a:solidFill>
                          <a:effectLst/>
                          <a:latin typeface="Calibri" panose="020F0502020204030204" pitchFamily="34" charset="0"/>
                        </a:rPr>
                        <a:t>57</a:t>
                      </a:r>
                    </a:p>
                  </a:txBody>
                  <a:tcPr marL="9525" marR="9525" marT="9525" marB="0" anchor="b"/>
                </a:tc>
                <a:tc>
                  <a:txBody>
                    <a:bodyPr/>
                    <a:lstStyle/>
                    <a:p>
                      <a:pPr algn="ctr" fontAlgn="t"/>
                      <a:r>
                        <a:rPr lang="pl-PL" sz="1200" b="0" i="0" u="none" strike="noStrike" dirty="0">
                          <a:solidFill>
                            <a:srgbClr val="000000"/>
                          </a:solidFill>
                          <a:effectLst/>
                          <a:latin typeface="Calibri" panose="020F0502020204030204" pitchFamily="34" charset="0"/>
                        </a:rPr>
                        <a:t>59</a:t>
                      </a:r>
                    </a:p>
                  </a:txBody>
                  <a:tcPr marL="9525" marR="9525" marT="9525" marB="0"/>
                </a:tc>
                <a:extLst>
                  <a:ext uri="{0D108BD9-81ED-4DB2-BD59-A6C34878D82A}">
                    <a16:rowId xmlns:a16="http://schemas.microsoft.com/office/drawing/2014/main" val="970831215"/>
                  </a:ext>
                </a:extLst>
              </a:tr>
            </a:tbl>
          </a:graphicData>
        </a:graphic>
      </p:graphicFrame>
    </p:spTree>
    <p:extLst>
      <p:ext uri="{BB962C8B-B14F-4D97-AF65-F5344CB8AC3E}">
        <p14:creationId xmlns:p14="http://schemas.microsoft.com/office/powerpoint/2010/main" val="2083120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0070C0"/>
                </a:solidFill>
              </a:rPr>
              <a:t>Wnioski</a:t>
            </a:r>
          </a:p>
        </p:txBody>
      </p:sp>
      <p:sp>
        <p:nvSpPr>
          <p:cNvPr id="3" name="Symbol zastępczy zawartości 2"/>
          <p:cNvSpPr>
            <a:spLocks noGrp="1"/>
          </p:cNvSpPr>
          <p:nvPr>
            <p:ph idx="1"/>
          </p:nvPr>
        </p:nvSpPr>
        <p:spPr>
          <a:xfrm>
            <a:off x="755576" y="1600200"/>
            <a:ext cx="7704856" cy="4061047"/>
          </a:xfrm>
        </p:spPr>
        <p:txBody>
          <a:bodyPr>
            <a:normAutofit fontScale="92500" lnSpcReduction="10000"/>
          </a:bodyPr>
          <a:lstStyle/>
          <a:p>
            <a:pPr marL="0" indent="0" algn="just">
              <a:buNone/>
            </a:pPr>
            <a:r>
              <a:rPr lang="pl-PL" dirty="0"/>
              <a:t>Średni wynik uzyskany przez uczniów szkoły jest wyższy niż wynik uczniów Szkoły Podstawowej w Szumsku, niższy niż wynik uczniów Szkoły Podstawowej w Ociesękach, nie można porównać wyniku w stosunku do średnich wyników uzyskanych przez rówieśników w   szkołach w Bardzie w związku z brakiem opublikowanych wyników (zbyt mała liczba uczniów w szkole).</a:t>
            </a: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2487</TotalTime>
  <Words>1364</Words>
  <Application>Microsoft Office PowerPoint</Application>
  <PresentationFormat>Pokaz na ekranie (4:3)</PresentationFormat>
  <Paragraphs>408</Paragraphs>
  <Slides>25</Slides>
  <Notes>5</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25</vt:i4>
      </vt:variant>
    </vt:vector>
  </HeadingPairs>
  <TitlesOfParts>
    <vt:vector size="28" baseType="lpstr">
      <vt:lpstr>Arial</vt:lpstr>
      <vt:lpstr>Calibri</vt:lpstr>
      <vt:lpstr>Motyw pakietu Office</vt:lpstr>
      <vt:lpstr>Sprawozdanie  z egzaminu ósmoklasisty  z matematyki za rok 2021/2022 uczniów Zespołu Szkolno-Przedszkolnego w Rakowie kończących klasę VIII  Szkoły Podstawowej</vt:lpstr>
      <vt:lpstr>Opis arkusza standardowego </vt:lpstr>
      <vt:lpstr>Porównanie średnich wyników uczniów  z egzaminu ósmoklasisty 2020</vt:lpstr>
      <vt:lpstr>Wnioski</vt:lpstr>
      <vt:lpstr>Uwarunkowania egzaminowanej grupy</vt:lpstr>
      <vt:lpstr>Średnie wyniki uczniów z egzaminu ósmoklasisty na tle szkół w podobnej grupie miejscowości</vt:lpstr>
      <vt:lpstr>Wnioski</vt:lpstr>
      <vt:lpstr>Prezentacja programu PowerPoint</vt:lpstr>
      <vt:lpstr>Wnioski</vt:lpstr>
      <vt:lpstr>Wyniki szkoły na skali staninowej </vt:lpstr>
      <vt:lpstr>Wnioski</vt:lpstr>
      <vt:lpstr>Prezentacja programu PowerPoint</vt:lpstr>
      <vt:lpstr>Prezentacja programu PowerPoint</vt:lpstr>
      <vt:lpstr>Łatwość testu</vt:lpstr>
      <vt:lpstr>Wnioski</vt:lpstr>
      <vt:lpstr>Analizy jakościowe  (poziom wykonania poszczególnych zadań)</vt:lpstr>
      <vt:lpstr>Prezentacja programu PowerPoint</vt:lpstr>
      <vt:lpstr>Poziom wykonania wymagań w szkole na tle województwa </vt:lpstr>
      <vt:lpstr>Prezentacja programu PowerPoint</vt:lpstr>
      <vt:lpstr>Poziom wykonania zadań w szkole  na tle województwa Sprawność rachunkowa – wnioski </vt:lpstr>
      <vt:lpstr>Poziom wykonania zadań w szkole  na tle województwa Wykorzystanie i tworzenie informacji – wnioski </vt:lpstr>
      <vt:lpstr>Poziom wykonania zadań w szkole  na tle województwa Wykorzystanie i interpretowanie reprezentacji – wnioski </vt:lpstr>
      <vt:lpstr>Poziom wykonania zadań w szkole  na tle województwa Rozumowanie i argumentacja – wnioski </vt:lpstr>
      <vt:lpstr>Wnioski końcowe</vt:lpstr>
      <vt:lpstr>Rekomendacje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scdn</dc:creator>
  <cp:lastModifiedBy>Agata Wach</cp:lastModifiedBy>
  <cp:revision>84</cp:revision>
  <dcterms:created xsi:type="dcterms:W3CDTF">2015-11-03T11:04:26Z</dcterms:created>
  <dcterms:modified xsi:type="dcterms:W3CDTF">2022-11-07T05:47:46Z</dcterms:modified>
</cp:coreProperties>
</file>