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86" y="37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Kliknutím upravte štýl predlohy podnadpisov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1461705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213460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z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347230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0164167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2966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6882646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Zástupný objekt pre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objekt pre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6" name="Zástupný objekt pre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objekt pre dá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8" name="Zástupný objekt pre pät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objekt pre číslo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4160142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dá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4" name="Zástupný objekt pre pät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objekt pre číslo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5106578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dá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3" name="Zástupný objekt pre pät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33403372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462941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obrázo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objekt pre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Zástupný objekt pre dá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6" name="Zástupný objekt pre pät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objekt pre číslo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6126485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sk-SK"/>
          </a:p>
        </p:txBody>
      </p:sp>
      <p:sp>
        <p:nvSpPr>
          <p:cNvPr id="3" name="Zástupný objekt pre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objekt pre dá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48833-0C7A-474C-98A1-7FDFD93FBDEF}" type="datetimeFigureOut">
              <a:rPr lang="sk-SK" smtClean="0"/>
              <a:t>27. 1. 2021</a:t>
            </a:fld>
            <a:endParaRPr lang="sk-SK"/>
          </a:p>
        </p:txBody>
      </p:sp>
      <p:sp>
        <p:nvSpPr>
          <p:cNvPr id="5" name="Zástupný objekt pre pät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objekt pre číslo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C3C7E8-4AE3-4134-8F38-70648EF49AD5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7690042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-3000"/>
                    </a14:imgEffect>
                    <a14:imgEffect>
                      <a14:colorTemperature colorTemp="5900"/>
                    </a14:imgEffect>
                    <a14:imgEffect>
                      <a14:saturation sat="97000"/>
                    </a14:imgEffect>
                    <a14:imgEffect>
                      <a14:brightnessContrast bright="4000" contrast="27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77" y="69669"/>
            <a:ext cx="12035246" cy="6728460"/>
          </a:xfrm>
          <a:prstGeom prst="rect">
            <a:avLst/>
          </a:prstGeom>
          <a:solidFill>
            <a:srgbClr val="FF0000"/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6" name="BlokTextu 5"/>
          <p:cNvSpPr txBox="1"/>
          <p:nvPr/>
        </p:nvSpPr>
        <p:spPr>
          <a:xfrm>
            <a:off x="6501246" y="489544"/>
            <a:ext cx="5351318" cy="38472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k-SK" sz="4000" dirty="0" smtClean="0">
                <a:latin typeface="Arial Black" panose="020B0A04020102020204" pitchFamily="34" charset="0"/>
              </a:rPr>
              <a:t>Výslovnosť a pravopis slov cudzieho pôvodu</a:t>
            </a:r>
          </a:p>
          <a:p>
            <a:pPr algn="ctr"/>
            <a:endParaRPr lang="sk-SK" sz="4000" dirty="0" smtClean="0">
              <a:latin typeface="Arial Black" panose="020B0A04020102020204" pitchFamily="34" charset="0"/>
            </a:endParaRPr>
          </a:p>
          <a:p>
            <a:pPr algn="ctr"/>
            <a:endParaRPr lang="sk-SK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sk-SK" sz="2800" dirty="0" smtClean="0">
                <a:latin typeface="Arial Black" panose="020B0A04020102020204" pitchFamily="34" charset="0"/>
              </a:rPr>
              <a:t>9. ročník, SJ,</a:t>
            </a:r>
          </a:p>
          <a:p>
            <a:pPr algn="ctr"/>
            <a:r>
              <a:rPr lang="sk-SK" sz="2800" dirty="0" smtClean="0">
                <a:latin typeface="Arial Black" panose="020B0A04020102020204" pitchFamily="34" charset="0"/>
              </a:rPr>
              <a:t> Mgr. A. </a:t>
            </a:r>
            <a:r>
              <a:rPr lang="sk-SK" sz="2800" dirty="0" err="1" smtClean="0">
                <a:latin typeface="Arial Black" panose="020B0A04020102020204" pitchFamily="34" charset="0"/>
              </a:rPr>
              <a:t>Tutokyová</a:t>
            </a:r>
            <a:endParaRPr lang="sk-SK" sz="2800" dirty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0400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o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6644" y="124691"/>
            <a:ext cx="11866419" cy="6660573"/>
          </a:xfrm>
          <a:prstGeom prst="rect">
            <a:avLst/>
          </a:prstGeom>
        </p:spPr>
      </p:pic>
      <p:sp>
        <p:nvSpPr>
          <p:cNvPr id="3" name="Obdĺžnik 2"/>
          <p:cNvSpPr/>
          <p:nvPr/>
        </p:nvSpPr>
        <p:spPr>
          <a:xfrm>
            <a:off x="7055427" y="966355"/>
            <a:ext cx="4405746" cy="5237018"/>
          </a:xfrm>
          <a:prstGeom prst="rect">
            <a:avLst/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sk-SK" sz="3200" b="1" dirty="0" smtClean="0">
                <a:latin typeface="Arial Black" panose="020B0A04020102020204" pitchFamily="34" charset="0"/>
              </a:rPr>
              <a:t>     </a:t>
            </a:r>
            <a:r>
              <a:rPr lang="sk-SK" sz="320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Cudzie slová</a:t>
            </a:r>
          </a:p>
          <a:p>
            <a:endParaRPr lang="sk-SK" sz="3200" dirty="0" smtClean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Cudzie slová sú slová, ktoré  v slovenskom jazyku pociťujeme ako cudzie, používajú sa v pôvodnej podobe a často sa vyznačujú nesklonnosťou. </a:t>
            </a:r>
          </a:p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Napríklad:</a:t>
            </a:r>
          </a:p>
          <a:p>
            <a:pPr algn="ctr"/>
            <a:r>
              <a:rPr lang="sk-SK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 Black" panose="020B0A04020102020204" pitchFamily="34" charset="0"/>
              </a:rPr>
              <a:t>ofsajd, curriculum vitae, mejkap, sci-fi, šou, foyer, dražé, froté, karé, kupé, whisky, rande, tabu, forte.</a:t>
            </a:r>
            <a:endParaRPr lang="sk-SK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3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082" y="133177"/>
            <a:ext cx="11887199" cy="6609967"/>
          </a:xfrm>
          <a:prstGeom prst="rect">
            <a:avLst/>
          </a:prstGeom>
        </p:spPr>
      </p:pic>
      <p:sp useBgFill="1">
        <p:nvSpPr>
          <p:cNvPr id="4" name="Obláčik 3"/>
          <p:cNvSpPr/>
          <p:nvPr/>
        </p:nvSpPr>
        <p:spPr>
          <a:xfrm>
            <a:off x="838200" y="133177"/>
            <a:ext cx="9199418" cy="5270096"/>
          </a:xfrm>
          <a:prstGeom prst="cloudCallou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800" b="1" dirty="0" smtClean="0">
                <a:latin typeface="Arial Black" panose="020B0A04020102020204" pitchFamily="34" charset="0"/>
              </a:rPr>
              <a:t>Výslovnosť a pravopis slov cudzieho pôvodu</a:t>
            </a:r>
            <a:endParaRPr lang="sk-SK" sz="2800" dirty="0" smtClean="0">
              <a:latin typeface="Arial Black" panose="020B0A04020102020204" pitchFamily="34" charset="0"/>
            </a:endParaRPr>
          </a:p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Pri vyslovovaní a písaní slov cudzieho pôvodu sa </a:t>
            </a:r>
            <a:r>
              <a:rPr lang="sk-SK" sz="2400" b="1" dirty="0" smtClean="0">
                <a:latin typeface="Arial Black" panose="020B0A04020102020204" pitchFamily="34" charset="0"/>
              </a:rPr>
              <a:t>spravidla</a:t>
            </a:r>
            <a:r>
              <a:rPr lang="sk-SK" sz="2400" dirty="0" smtClean="0">
                <a:latin typeface="Arial Black" panose="020B0A04020102020204" pitchFamily="34" charset="0"/>
              </a:rPr>
              <a:t> zachováva ich </a:t>
            </a:r>
            <a:r>
              <a:rPr lang="sk-SK" sz="2400" b="1" dirty="0" smtClean="0">
                <a:latin typeface="Arial Black" panose="020B0A04020102020204" pitchFamily="34" charset="0"/>
              </a:rPr>
              <a:t>pôvodná výslovnosť a pôvodný pravopis</a:t>
            </a:r>
            <a:r>
              <a:rPr lang="sk-SK" b="1" dirty="0" smtClean="0"/>
              <a:t>. 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7714781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33177"/>
            <a:ext cx="11887199" cy="6609967"/>
          </a:xfrm>
          <a:prstGeom prst="rect">
            <a:avLst/>
          </a:prstGeom>
        </p:spPr>
      </p:pic>
      <p:sp>
        <p:nvSpPr>
          <p:cNvPr id="6" name="32-cípa hviezda 5"/>
          <p:cNvSpPr/>
          <p:nvPr/>
        </p:nvSpPr>
        <p:spPr>
          <a:xfrm>
            <a:off x="6896100" y="92218"/>
            <a:ext cx="4800600" cy="4293350"/>
          </a:xfrm>
          <a:prstGeom prst="star32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sk-SK" sz="2400" dirty="0">
                <a:latin typeface="Arial Black" panose="020B0A04020102020204" pitchFamily="34" charset="0"/>
              </a:rPr>
              <a:t>S</a:t>
            </a:r>
            <a:r>
              <a:rPr lang="sk-SK" sz="2400" dirty="0" smtClean="0">
                <a:latin typeface="Arial Black" panose="020B0A04020102020204" pitchFamily="34" charset="0"/>
              </a:rPr>
              <a:t>labiky de, </a:t>
            </a:r>
            <a:r>
              <a:rPr lang="sk-SK" sz="2400" dirty="0" err="1" smtClean="0">
                <a:latin typeface="Arial Black" panose="020B0A04020102020204" pitchFamily="34" charset="0"/>
              </a:rPr>
              <a:t>te</a:t>
            </a:r>
            <a:r>
              <a:rPr lang="sk-SK" sz="2400" dirty="0" smtClean="0">
                <a:latin typeface="Arial Black" panose="020B0A04020102020204" pitchFamily="34" charset="0"/>
              </a:rPr>
              <a:t>, </a:t>
            </a:r>
            <a:r>
              <a:rPr lang="sk-SK" sz="2400" dirty="0" err="1" smtClean="0">
                <a:latin typeface="Arial Black" panose="020B0A04020102020204" pitchFamily="34" charset="0"/>
              </a:rPr>
              <a:t>ne</a:t>
            </a:r>
            <a:r>
              <a:rPr lang="sk-SK" sz="2400" dirty="0" smtClean="0">
                <a:latin typeface="Arial Black" panose="020B0A04020102020204" pitchFamily="34" charset="0"/>
              </a:rPr>
              <a:t>, </a:t>
            </a:r>
            <a:r>
              <a:rPr lang="sk-SK" sz="2400" dirty="0" err="1" smtClean="0">
                <a:latin typeface="Arial Black" panose="020B0A04020102020204" pitchFamily="34" charset="0"/>
              </a:rPr>
              <a:t>le</a:t>
            </a:r>
            <a:r>
              <a:rPr lang="sk-SK" sz="2400" dirty="0" smtClean="0">
                <a:latin typeface="Arial Black" panose="020B0A04020102020204" pitchFamily="34" charset="0"/>
              </a:rPr>
              <a:t>, di, ti, </a:t>
            </a:r>
            <a:r>
              <a:rPr lang="sk-SK" sz="2400" dirty="0" err="1" smtClean="0">
                <a:latin typeface="Arial Black" panose="020B0A04020102020204" pitchFamily="34" charset="0"/>
              </a:rPr>
              <a:t>ni</a:t>
            </a:r>
            <a:r>
              <a:rPr lang="sk-SK" sz="2400" dirty="0" smtClean="0">
                <a:latin typeface="Arial Black" panose="020B0A04020102020204" pitchFamily="34" charset="0"/>
              </a:rPr>
              <a:t>, li – vyslovujeme tvrdo.</a:t>
            </a:r>
            <a:endParaRPr lang="sk-SK" sz="2400" dirty="0">
              <a:latin typeface="Arial Black" panose="020B0A040201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52400" y="133177"/>
            <a:ext cx="356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Základné pravidlá výslovnosti a pravopisu slov cudzieho pôvodu:</a:t>
            </a:r>
            <a:endParaRPr lang="sk-SK" sz="2400" dirty="0" smtClean="0"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78291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218"/>
            <a:ext cx="11887199" cy="6609967"/>
          </a:xfrm>
          <a:prstGeom prst="rect">
            <a:avLst/>
          </a:prstGeom>
        </p:spPr>
      </p:pic>
      <p:sp>
        <p:nvSpPr>
          <p:cNvPr id="6" name="32-cípa hviezda 5"/>
          <p:cNvSpPr/>
          <p:nvPr/>
        </p:nvSpPr>
        <p:spPr>
          <a:xfrm>
            <a:off x="6546273" y="92218"/>
            <a:ext cx="5150427" cy="4293350"/>
          </a:xfrm>
          <a:prstGeom prst="star32">
            <a:avLst/>
          </a:prstGeom>
          <a:ln w="53975"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Napríklad:</a:t>
            </a:r>
          </a:p>
          <a:p>
            <a:pPr algn="ctr"/>
            <a:r>
              <a:rPr lang="sk-SK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Delegát, televízia, nervozita, lečo, tím, nikotín, limit...</a:t>
            </a:r>
            <a:endParaRPr lang="sk-SK" sz="2400" b="1" dirty="0">
              <a:ln w="10160">
                <a:noFill/>
                <a:prstDash val="solid"/>
              </a:ln>
              <a:solidFill>
                <a:schemeClr val="bg1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8" name="Obdĺžnik 7"/>
          <p:cNvSpPr/>
          <p:nvPr/>
        </p:nvSpPr>
        <p:spPr>
          <a:xfrm>
            <a:off x="152400" y="133177"/>
            <a:ext cx="356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Základné pravidlá výslovnosti a pravopisu slov cudzieho pôvodu:</a:t>
            </a:r>
            <a:endParaRPr lang="sk-SK" sz="2400" dirty="0" smtClean="0">
              <a:latin typeface="Arial Black" panose="020B0A040201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 flipH="1">
            <a:off x="3096491" y="3105835"/>
            <a:ext cx="51954" cy="38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086478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218"/>
            <a:ext cx="11887199" cy="6609967"/>
          </a:xfrm>
          <a:prstGeom prst="rect">
            <a:avLst/>
          </a:prstGeom>
        </p:spPr>
      </p:pic>
      <p:sp>
        <p:nvSpPr>
          <p:cNvPr id="6" name="32-cípa hviezda 5"/>
          <p:cNvSpPr/>
          <p:nvPr/>
        </p:nvSpPr>
        <p:spPr>
          <a:xfrm>
            <a:off x="6764482" y="133177"/>
            <a:ext cx="4966854" cy="4293350"/>
          </a:xfrm>
          <a:prstGeom prst="star32">
            <a:avLst/>
          </a:prstGeom>
          <a:gradFill>
            <a:gsLst>
              <a:gs pos="43000">
                <a:srgbClr val="FFC000"/>
              </a:gs>
              <a:gs pos="7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39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 mäkkých spoluhláskach môže byť i – citát, ale aj y – cylinder, cypruštek.</a:t>
            </a:r>
          </a:p>
        </p:txBody>
      </p:sp>
      <p:sp>
        <p:nvSpPr>
          <p:cNvPr id="8" name="Obdĺžnik 7"/>
          <p:cNvSpPr/>
          <p:nvPr/>
        </p:nvSpPr>
        <p:spPr>
          <a:xfrm>
            <a:off x="152400" y="133177"/>
            <a:ext cx="356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Základné pravidlá výslovnosti a pravopisu slov cudzieho pôvodu:</a:t>
            </a:r>
            <a:endParaRPr lang="sk-SK" sz="2400" dirty="0" smtClean="0">
              <a:latin typeface="Arial Black" panose="020B0A040201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 flipH="1">
            <a:off x="3096491" y="3105835"/>
            <a:ext cx="51954" cy="38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372174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92218"/>
            <a:ext cx="11887199" cy="6609967"/>
          </a:xfrm>
          <a:prstGeom prst="rect">
            <a:avLst/>
          </a:prstGeom>
        </p:spPr>
      </p:pic>
      <p:sp>
        <p:nvSpPr>
          <p:cNvPr id="6" name="32-cípa hviezda 5"/>
          <p:cNvSpPr/>
          <p:nvPr/>
        </p:nvSpPr>
        <p:spPr>
          <a:xfrm>
            <a:off x="6764482" y="133177"/>
            <a:ext cx="4966854" cy="4293350"/>
          </a:xfrm>
          <a:prstGeom prst="star32">
            <a:avLst/>
          </a:prstGeom>
          <a:gradFill>
            <a:gsLst>
              <a:gs pos="58000">
                <a:srgbClr val="FFC000"/>
              </a:gs>
              <a:gs pos="75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39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 tvrdých spoluhláskach môže byť y –hygiena, kyklop, gýč, ale aj i – kino, Himaláje, gitara...</a:t>
            </a:r>
          </a:p>
        </p:txBody>
      </p:sp>
      <p:sp>
        <p:nvSpPr>
          <p:cNvPr id="8" name="Obdĺžnik 7"/>
          <p:cNvSpPr/>
          <p:nvPr/>
        </p:nvSpPr>
        <p:spPr>
          <a:xfrm>
            <a:off x="152400" y="133177"/>
            <a:ext cx="356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Základné pravidlá výslovnosti a pravopisu slov cudzieho pôvodu:</a:t>
            </a:r>
            <a:endParaRPr lang="sk-SK" sz="2400" dirty="0" smtClean="0">
              <a:latin typeface="Arial Black" panose="020B0A040201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 flipH="1">
            <a:off x="3096491" y="3105835"/>
            <a:ext cx="51954" cy="38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5792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pic>
        <p:nvPicPr>
          <p:cNvPr id="3" name="Obrázo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64" y="133177"/>
            <a:ext cx="11887199" cy="6609967"/>
          </a:xfrm>
          <a:prstGeom prst="rect">
            <a:avLst/>
          </a:prstGeom>
        </p:spPr>
      </p:pic>
      <p:sp>
        <p:nvSpPr>
          <p:cNvPr id="6" name="32-cípa hviezda 5"/>
          <p:cNvSpPr/>
          <p:nvPr/>
        </p:nvSpPr>
        <p:spPr>
          <a:xfrm>
            <a:off x="6525491" y="365125"/>
            <a:ext cx="5237018" cy="4844068"/>
          </a:xfrm>
          <a:prstGeom prst="star32">
            <a:avLst/>
          </a:prstGeom>
          <a:gradFill>
            <a:gsLst>
              <a:gs pos="80000">
                <a:srgbClr val="FFC000"/>
              </a:gs>
              <a:gs pos="98000">
                <a:schemeClr val="accent4">
                  <a:lumMod val="105000"/>
                  <a:satMod val="103000"/>
                  <a:tint val="73000"/>
                </a:schemeClr>
              </a:gs>
              <a:gs pos="100000">
                <a:schemeClr val="accent4">
                  <a:lumMod val="105000"/>
                  <a:satMod val="109000"/>
                  <a:tint val="81000"/>
                </a:schemeClr>
              </a:gs>
            </a:gsLst>
          </a:gradFill>
          <a:ln w="53975">
            <a:solidFill>
              <a:srgbClr val="FFC000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sk-SK" sz="2400" b="1" dirty="0" smtClean="0">
                <a:ln w="10160">
                  <a:noFill/>
                  <a:prstDash val="solid"/>
                </a:ln>
                <a:solidFill>
                  <a:schemeClr val="bg1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Arial Black" panose="020B0A04020102020204" pitchFamily="34" charset="0"/>
              </a:rPr>
              <a:t>Po obojakých spoluhláskach sa vyskytuje i, ale aj y – byrokracia, rytier, symfónia, birmovka, minister...</a:t>
            </a:r>
          </a:p>
        </p:txBody>
      </p:sp>
      <p:sp>
        <p:nvSpPr>
          <p:cNvPr id="8" name="Obdĺžnik 7"/>
          <p:cNvSpPr/>
          <p:nvPr/>
        </p:nvSpPr>
        <p:spPr>
          <a:xfrm>
            <a:off x="152400" y="133177"/>
            <a:ext cx="356754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sk-SK" sz="2400" dirty="0" smtClean="0">
                <a:latin typeface="Arial Black" panose="020B0A04020102020204" pitchFamily="34" charset="0"/>
              </a:rPr>
              <a:t>Základné pravidlá výslovnosti a pravopisu slov cudzieho pôvodu:</a:t>
            </a:r>
            <a:endParaRPr lang="sk-SK" sz="2400" dirty="0" smtClean="0">
              <a:latin typeface="Arial Black" panose="020B0A04020102020204" pitchFamily="34" charset="0"/>
            </a:endParaRPr>
          </a:p>
        </p:txBody>
      </p:sp>
      <p:sp>
        <p:nvSpPr>
          <p:cNvPr id="9" name="BlokTextu 8"/>
          <p:cNvSpPr txBox="1"/>
          <p:nvPr/>
        </p:nvSpPr>
        <p:spPr>
          <a:xfrm flipH="1">
            <a:off x="3096491" y="3105835"/>
            <a:ext cx="51954" cy="3870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4279490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ív balík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130</TotalTime>
  <Words>142</Words>
  <Application>Microsoft Office PowerPoint</Application>
  <PresentationFormat>Širokouhlá</PresentationFormat>
  <Paragraphs>23</Paragraphs>
  <Slides>8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4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8</vt:i4>
      </vt:variant>
    </vt:vector>
  </HeadingPairs>
  <TitlesOfParts>
    <vt:vector size="13" baseType="lpstr">
      <vt:lpstr>Arial</vt:lpstr>
      <vt:lpstr>Arial Black</vt:lpstr>
      <vt:lpstr>Calibri</vt:lpstr>
      <vt:lpstr>Calibri Light</vt:lpstr>
      <vt:lpstr>Motív balíka Office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  <vt:lpstr>Prezentácia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>Antónia</dc:creator>
  <cp:lastModifiedBy>Antónia</cp:lastModifiedBy>
  <cp:revision>10</cp:revision>
  <dcterms:created xsi:type="dcterms:W3CDTF">2021-01-27T16:03:35Z</dcterms:created>
  <dcterms:modified xsi:type="dcterms:W3CDTF">2021-01-27T18:14:26Z</dcterms:modified>
</cp:coreProperties>
</file>