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555" autoAdjust="0"/>
    <p:restoredTop sz="94660"/>
  </p:normalViewPr>
  <p:slideViewPr>
    <p:cSldViewPr>
      <p:cViewPr varScale="1">
        <p:scale>
          <a:sx n="88" d="100"/>
          <a:sy n="88" d="100"/>
        </p:scale>
        <p:origin x="-119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F3BA-4087-43B3-987B-D6ED07E18F12}" type="datetimeFigureOut">
              <a:rPr lang="sk-SK" smtClean="0"/>
              <a:pPr/>
              <a:t>27. 10. 2020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CD83-CC58-43D1-B605-BBD54664832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Celé čísla, operácie s celými číslami.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8.ročník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Kladné a záporné čísla.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Martin a Peter našli v novinách správu – </a:t>
            </a:r>
            <a:r>
              <a:rPr lang="sk-SK" dirty="0" smtClean="0">
                <a:solidFill>
                  <a:srgbClr val="FF0000"/>
                </a:solidFill>
              </a:rPr>
              <a:t>Teplota vzduchu v európskych mestách o 6,00 hod. ráno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Oslo </a:t>
            </a:r>
            <a:r>
              <a:rPr lang="sk-SK" b="1" dirty="0" smtClean="0"/>
              <a:t>mínus dvadsať </a:t>
            </a:r>
            <a:r>
              <a:rPr lang="sk-SK" dirty="0" smtClean="0"/>
              <a:t>stupňov Celzia      </a:t>
            </a:r>
          </a:p>
          <a:p>
            <a:pPr>
              <a:buNone/>
            </a:pPr>
            <a:r>
              <a:rPr lang="sk-SK" dirty="0" smtClean="0"/>
              <a:t>Štokholm </a:t>
            </a:r>
            <a:r>
              <a:rPr lang="sk-SK" b="1" dirty="0" smtClean="0"/>
              <a:t>mínus šestnásť </a:t>
            </a:r>
            <a:r>
              <a:rPr lang="sk-SK" dirty="0" smtClean="0"/>
              <a:t>stupňov Celzia</a:t>
            </a:r>
          </a:p>
          <a:p>
            <a:pPr>
              <a:buNone/>
            </a:pPr>
            <a:r>
              <a:rPr lang="sk-SK" dirty="0" smtClean="0"/>
              <a:t>Moskva </a:t>
            </a:r>
            <a:r>
              <a:rPr lang="sk-SK" b="1" dirty="0" smtClean="0"/>
              <a:t>mínus štrnásť </a:t>
            </a:r>
            <a:r>
              <a:rPr lang="sk-SK" dirty="0" smtClean="0"/>
              <a:t>stupňov Celzia</a:t>
            </a:r>
          </a:p>
          <a:p>
            <a:pPr>
              <a:buNone/>
            </a:pPr>
            <a:r>
              <a:rPr lang="sk-SK" dirty="0" smtClean="0"/>
              <a:t>Berlín </a:t>
            </a:r>
            <a:r>
              <a:rPr lang="sk-SK" b="1" dirty="0" smtClean="0"/>
              <a:t>mínus jeden </a:t>
            </a:r>
            <a:r>
              <a:rPr lang="sk-SK" dirty="0" smtClean="0"/>
              <a:t>stupeň Celzia</a:t>
            </a:r>
          </a:p>
          <a:p>
            <a:pPr>
              <a:buNone/>
            </a:pPr>
            <a:r>
              <a:rPr lang="sk-SK" dirty="0" smtClean="0"/>
              <a:t>Varšava </a:t>
            </a:r>
            <a:r>
              <a:rPr lang="sk-SK" b="1" dirty="0" smtClean="0"/>
              <a:t>nula </a:t>
            </a:r>
            <a:r>
              <a:rPr lang="sk-SK" dirty="0" smtClean="0"/>
              <a:t>stupňov Celzia</a:t>
            </a:r>
          </a:p>
          <a:p>
            <a:pPr>
              <a:buNone/>
            </a:pPr>
            <a:r>
              <a:rPr lang="sk-SK" dirty="0" smtClean="0"/>
              <a:t>Praha </a:t>
            </a:r>
            <a:r>
              <a:rPr lang="sk-SK" b="1" dirty="0" smtClean="0"/>
              <a:t>plus tri </a:t>
            </a:r>
            <a:r>
              <a:rPr lang="sk-SK" dirty="0" smtClean="0"/>
              <a:t>stupne Celzia</a:t>
            </a:r>
          </a:p>
          <a:p>
            <a:pPr>
              <a:buNone/>
            </a:pPr>
            <a:r>
              <a:rPr lang="sk-SK" dirty="0" smtClean="0"/>
              <a:t>Brusel </a:t>
            </a:r>
            <a:r>
              <a:rPr lang="sk-SK" b="1" dirty="0" smtClean="0"/>
              <a:t>plus dva</a:t>
            </a:r>
            <a:r>
              <a:rPr lang="sk-SK" dirty="0" smtClean="0"/>
              <a:t> stupne Celzia</a:t>
            </a:r>
          </a:p>
          <a:p>
            <a:pPr>
              <a:buNone/>
            </a:pPr>
            <a:r>
              <a:rPr lang="sk-SK" dirty="0" smtClean="0"/>
              <a:t>Paríž </a:t>
            </a:r>
            <a:r>
              <a:rPr lang="sk-SK" b="1" dirty="0" smtClean="0"/>
              <a:t>plus jeden </a:t>
            </a:r>
            <a:r>
              <a:rPr lang="sk-SK" dirty="0" smtClean="0"/>
              <a:t>stupeň Celzia</a:t>
            </a:r>
          </a:p>
          <a:p>
            <a:pPr>
              <a:buNone/>
            </a:pPr>
            <a:r>
              <a:rPr lang="sk-SK" dirty="0" smtClean="0"/>
              <a:t>Čítal Martin v novinách.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Kladné a záporné čísla.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Peter zapisuje jednotlivé teploty vzduchu –</a:t>
            </a:r>
          </a:p>
          <a:p>
            <a:pPr>
              <a:buNone/>
            </a:pPr>
            <a:r>
              <a:rPr lang="sk-SK" dirty="0" smtClean="0"/>
              <a:t>Oslo  </a:t>
            </a:r>
            <a:r>
              <a:rPr lang="sk-SK" dirty="0" smtClean="0">
                <a:solidFill>
                  <a:srgbClr val="C00000"/>
                </a:solidFill>
              </a:rPr>
              <a:t>- 20°C</a:t>
            </a:r>
          </a:p>
          <a:p>
            <a:pPr>
              <a:buNone/>
            </a:pPr>
            <a:r>
              <a:rPr lang="sk-SK" dirty="0" smtClean="0"/>
              <a:t>Štokholm  </a:t>
            </a:r>
            <a:r>
              <a:rPr lang="sk-SK" dirty="0" smtClean="0">
                <a:solidFill>
                  <a:srgbClr val="C00000"/>
                </a:solidFill>
              </a:rPr>
              <a:t>- 16°C</a:t>
            </a:r>
          </a:p>
          <a:p>
            <a:pPr>
              <a:buNone/>
            </a:pPr>
            <a:r>
              <a:rPr lang="sk-SK" dirty="0" smtClean="0"/>
              <a:t>Moskva   </a:t>
            </a:r>
            <a:r>
              <a:rPr lang="sk-SK" dirty="0" smtClean="0">
                <a:solidFill>
                  <a:srgbClr val="C00000"/>
                </a:solidFill>
              </a:rPr>
              <a:t>- 14°C</a:t>
            </a:r>
          </a:p>
          <a:p>
            <a:pPr>
              <a:buNone/>
            </a:pPr>
            <a:r>
              <a:rPr lang="sk-SK" dirty="0" smtClean="0"/>
              <a:t>Berlín    </a:t>
            </a:r>
            <a:r>
              <a:rPr lang="sk-SK" dirty="0" smtClean="0">
                <a:solidFill>
                  <a:srgbClr val="C00000"/>
                </a:solidFill>
              </a:rPr>
              <a:t>- 1°C</a:t>
            </a:r>
          </a:p>
          <a:p>
            <a:pPr>
              <a:buNone/>
            </a:pPr>
            <a:r>
              <a:rPr lang="sk-SK" dirty="0" smtClean="0"/>
              <a:t>Varšava   </a:t>
            </a:r>
            <a:r>
              <a:rPr lang="sk-SK" dirty="0" smtClean="0">
                <a:solidFill>
                  <a:srgbClr val="C00000"/>
                </a:solidFill>
              </a:rPr>
              <a:t>0°C</a:t>
            </a:r>
          </a:p>
          <a:p>
            <a:pPr>
              <a:buNone/>
            </a:pPr>
            <a:r>
              <a:rPr lang="sk-SK" dirty="0" smtClean="0"/>
              <a:t>Praha    </a:t>
            </a:r>
            <a:r>
              <a:rPr lang="sk-SK" dirty="0" smtClean="0">
                <a:solidFill>
                  <a:srgbClr val="C00000"/>
                </a:solidFill>
              </a:rPr>
              <a:t>+ 3°C</a:t>
            </a:r>
          </a:p>
          <a:p>
            <a:pPr>
              <a:buNone/>
            </a:pPr>
            <a:r>
              <a:rPr lang="sk-SK" dirty="0" smtClean="0"/>
              <a:t>Brusel   </a:t>
            </a:r>
            <a:r>
              <a:rPr lang="sk-SK" dirty="0" smtClean="0">
                <a:solidFill>
                  <a:srgbClr val="C00000"/>
                </a:solidFill>
              </a:rPr>
              <a:t>+ 2°C</a:t>
            </a:r>
          </a:p>
          <a:p>
            <a:pPr>
              <a:buNone/>
            </a:pPr>
            <a:r>
              <a:rPr lang="sk-SK" dirty="0" smtClean="0"/>
              <a:t>Paríž    </a:t>
            </a:r>
            <a:r>
              <a:rPr lang="sk-SK" dirty="0" smtClean="0">
                <a:solidFill>
                  <a:srgbClr val="C00000"/>
                </a:solidFill>
              </a:rPr>
              <a:t>+ 1°C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 descr="C:\Users\Katarina Kovacova\AppData\Local\Microsoft\Windows\INetCache\IE\9772V5KN\Thermometer_-_Teplomer_-_Hömérö_-_panorami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071678"/>
            <a:ext cx="4286280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Celé čísla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Kladné celé čísla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Čísla +1, +2, +3... sú </a:t>
            </a:r>
            <a:r>
              <a:rPr lang="sk-SK" b="1" dirty="0" smtClean="0"/>
              <a:t>kladné celé čísla</a:t>
            </a:r>
            <a:r>
              <a:rPr lang="sk-SK" dirty="0" smtClean="0"/>
              <a:t>. Píšeme ich so znamienkom +.</a:t>
            </a:r>
          </a:p>
          <a:p>
            <a:r>
              <a:rPr lang="sk-SK" dirty="0" smtClean="0"/>
              <a:t>Znamienko + pri kladných celých číslach nemusíme vždy písať.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Záporné celé čísla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Čísla -1, -2, -3... Sú </a:t>
            </a:r>
            <a:r>
              <a:rPr lang="sk-SK" b="1" dirty="0" smtClean="0"/>
              <a:t>záporné celé čísla.</a:t>
            </a:r>
            <a:r>
              <a:rPr lang="sk-SK" dirty="0" smtClean="0"/>
              <a:t> Píšeme ich so znamienkom -.</a:t>
            </a:r>
          </a:p>
          <a:p>
            <a:r>
              <a:rPr lang="sk-SK" dirty="0" smtClean="0"/>
              <a:t>Číslo </a:t>
            </a:r>
            <a:r>
              <a:rPr lang="sk-SK" b="1" dirty="0" smtClean="0"/>
              <a:t>0 nie je ani kladné ani záporné. </a:t>
            </a:r>
            <a:r>
              <a:rPr lang="sk-SK" dirty="0" smtClean="0"/>
              <a:t>Nemá žiadne znamienko.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Čísla navzájom opačné.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Obrazy navzájom opačných celých čísel ležia na opačných častiach číselnej osi, sú rovnako vzdialené od obrazu čísla 0.</a:t>
            </a:r>
          </a:p>
          <a:p>
            <a:endParaRPr lang="sk-SK" dirty="0" smtClean="0"/>
          </a:p>
          <a:p>
            <a:r>
              <a:rPr lang="sk-SK" dirty="0" smtClean="0"/>
              <a:t>                              -1     0      +1</a:t>
            </a:r>
          </a:p>
          <a:p>
            <a:pPr>
              <a:buNone/>
            </a:pPr>
            <a:r>
              <a:rPr lang="sk-SK" dirty="0" smtClean="0"/>
              <a:t>                                </a:t>
            </a:r>
          </a:p>
          <a:p>
            <a:pPr>
              <a:buNone/>
            </a:pPr>
            <a:r>
              <a:rPr lang="sk-SK" dirty="0" smtClean="0"/>
              <a:t>Opačné číslo ku kladnému číslu je záporné číslo.</a:t>
            </a:r>
          </a:p>
          <a:p>
            <a:pPr>
              <a:buNone/>
            </a:pPr>
            <a:r>
              <a:rPr lang="sk-SK" dirty="0" smtClean="0"/>
              <a:t>Opačné číslo k zápornému číslu je kladné číslo.</a:t>
            </a:r>
          </a:p>
          <a:p>
            <a:pPr>
              <a:buNone/>
            </a:pPr>
            <a:r>
              <a:rPr lang="sk-SK" dirty="0" smtClean="0"/>
              <a:t>Číslo 0 nie je ani kladné ani záporné číslo. </a:t>
            </a:r>
          </a:p>
          <a:p>
            <a:pPr>
              <a:buNone/>
            </a:pPr>
            <a:r>
              <a:rPr lang="sk-SK" dirty="0" smtClean="0"/>
              <a:t>K číslu 0 je opačné číslo 0.</a:t>
            </a:r>
            <a:endParaRPr lang="sk-SK" dirty="0" smtClean="0"/>
          </a:p>
          <a:p>
            <a:endParaRPr lang="sk-SK" dirty="0"/>
          </a:p>
        </p:txBody>
      </p:sp>
      <p:cxnSp>
        <p:nvCxnSpPr>
          <p:cNvPr id="36" name="Rovná spojnica 35"/>
          <p:cNvCxnSpPr/>
          <p:nvPr/>
        </p:nvCxnSpPr>
        <p:spPr>
          <a:xfrm>
            <a:off x="1000100" y="3286124"/>
            <a:ext cx="66437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 rot="5400000">
            <a:off x="4143372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rot="5400000">
            <a:off x="3357554" y="328612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 rot="5400000">
            <a:off x="4893471" y="33218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Usporiadanie celých čísel.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Obraz </a:t>
            </a:r>
            <a:r>
              <a:rPr lang="sk-SK" b="1" dirty="0" smtClean="0"/>
              <a:t>väčšieho </a:t>
            </a:r>
            <a:r>
              <a:rPr lang="sk-SK" dirty="0" smtClean="0"/>
              <a:t>čísla leží na číselnej osi </a:t>
            </a:r>
            <a:r>
              <a:rPr lang="sk-SK" b="1" dirty="0" smtClean="0"/>
              <a:t>napravo </a:t>
            </a:r>
            <a:r>
              <a:rPr lang="sk-SK" dirty="0" smtClean="0"/>
              <a:t>od obrazu menšieho čísla.</a:t>
            </a:r>
          </a:p>
          <a:p>
            <a:r>
              <a:rPr lang="sk-SK" dirty="0" smtClean="0"/>
              <a:t>Každé celé záporné číslo je menšie ako nula.</a:t>
            </a:r>
          </a:p>
          <a:p>
            <a:r>
              <a:rPr lang="sk-SK" dirty="0" smtClean="0"/>
              <a:t>Každé celé záporné číslo je menšie ako každé celé kladné číslo.</a:t>
            </a:r>
          </a:p>
          <a:p>
            <a:r>
              <a:rPr lang="sk-SK" dirty="0" smtClean="0"/>
              <a:t>Čím ďalej vľavo na číselnej osi je celé záporné číslo menšie -100 &lt; -10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Sčitovanie a </a:t>
            </a:r>
            <a:r>
              <a:rPr lang="sk-SK" dirty="0" err="1" smtClean="0">
                <a:solidFill>
                  <a:srgbClr val="00B050"/>
                </a:solidFill>
              </a:rPr>
              <a:t>odčitovanie</a:t>
            </a:r>
            <a:r>
              <a:rPr lang="sk-SK" dirty="0" smtClean="0">
                <a:solidFill>
                  <a:srgbClr val="00B050"/>
                </a:solidFill>
              </a:rPr>
              <a:t> celých čísel.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 smtClean="0"/>
              <a:t>Súčet dvoch kladných čísel je kladné číslo.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sčítanec + sčítanec = súčet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     5        +       3       =    8 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Súčet dvoch záporných čísel je záporné číslo.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sčítanec + sčítanec = súčet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  (-5)        +   (-3)       =    -8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Súčet </a:t>
            </a:r>
            <a:r>
              <a:rPr lang="sk-SK" sz="2000" b="1" dirty="0" smtClean="0"/>
              <a:t>kladného</a:t>
            </a:r>
            <a:r>
              <a:rPr lang="sk-SK" sz="2000" dirty="0" smtClean="0"/>
              <a:t> a </a:t>
            </a:r>
            <a:r>
              <a:rPr lang="sk-SK" sz="2000" b="1" dirty="0" smtClean="0"/>
              <a:t>záporného</a:t>
            </a:r>
            <a:r>
              <a:rPr lang="sk-SK" sz="2000" dirty="0" smtClean="0"/>
              <a:t> čísla môže byť </a:t>
            </a:r>
          </a:p>
          <a:p>
            <a:pPr>
              <a:buNone/>
            </a:pPr>
            <a:r>
              <a:rPr lang="sk-SK" sz="2000" b="1" dirty="0" smtClean="0">
                <a:solidFill>
                  <a:srgbClr val="FFC000"/>
                </a:solidFill>
              </a:rPr>
              <a:t>a/ kladné číslo</a:t>
            </a:r>
          </a:p>
          <a:p>
            <a:pPr>
              <a:buNone/>
            </a:pPr>
            <a:r>
              <a:rPr lang="sk-SK" sz="2000" b="1" dirty="0" smtClean="0">
                <a:solidFill>
                  <a:srgbClr val="FFC000"/>
                </a:solidFill>
              </a:rPr>
              <a:t>b/ nula</a:t>
            </a:r>
          </a:p>
          <a:p>
            <a:pPr>
              <a:buNone/>
            </a:pPr>
            <a:r>
              <a:rPr lang="sk-SK" sz="2000" b="1" dirty="0" smtClean="0">
                <a:solidFill>
                  <a:srgbClr val="FFC000"/>
                </a:solidFill>
              </a:rPr>
              <a:t>c/ záporné číslo</a:t>
            </a:r>
          </a:p>
          <a:p>
            <a:pPr>
              <a:buNone/>
            </a:pPr>
            <a:r>
              <a:rPr lang="sk-SK" sz="2000" dirty="0" smtClean="0"/>
              <a:t>Napríklad : -3 + (+5) = +2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      -3 + (+3) = 0</a:t>
            </a:r>
          </a:p>
          <a:p>
            <a:pPr>
              <a:buNone/>
            </a:pPr>
            <a:r>
              <a:rPr lang="sk-SK" sz="2000" dirty="0" smtClean="0"/>
              <a:t> </a:t>
            </a:r>
            <a:r>
              <a:rPr lang="sk-SK" sz="2000" dirty="0" smtClean="0"/>
              <a:t>                   +3 + (-5) = -2</a:t>
            </a:r>
          </a:p>
          <a:p>
            <a:pPr>
              <a:buNone/>
            </a:pPr>
            <a:r>
              <a:rPr lang="sk-SK" sz="2000" dirty="0" smtClean="0"/>
              <a:t>Súčet dvoch </a:t>
            </a:r>
            <a:r>
              <a:rPr lang="sk-SK" sz="2000" b="1" dirty="0" smtClean="0"/>
              <a:t>navzájom opačných čísel </a:t>
            </a:r>
            <a:r>
              <a:rPr lang="sk-SK" sz="2000" dirty="0" smtClean="0"/>
              <a:t>sa rovná nule.</a:t>
            </a:r>
          </a:p>
          <a:p>
            <a:pPr>
              <a:buNone/>
            </a:pPr>
            <a:endParaRPr lang="sk-S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C00000"/>
                </a:solidFill>
              </a:rPr>
              <a:t>Odčitovanie</a:t>
            </a:r>
            <a:r>
              <a:rPr lang="sk-SK" dirty="0" smtClean="0">
                <a:solidFill>
                  <a:srgbClr val="C00000"/>
                </a:solidFill>
              </a:rPr>
              <a:t> celých čísel.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Odčítať</a:t>
            </a:r>
            <a:r>
              <a:rPr lang="sk-SK" dirty="0" smtClean="0"/>
              <a:t> celé číslo znamená </a:t>
            </a:r>
            <a:r>
              <a:rPr lang="sk-SK" b="1" dirty="0" smtClean="0"/>
              <a:t>pripočítať číslo opačné.</a:t>
            </a:r>
            <a:endParaRPr lang="sk-SK" dirty="0" smtClean="0"/>
          </a:p>
          <a:p>
            <a:r>
              <a:rPr lang="sk-SK" dirty="0" smtClean="0"/>
              <a:t>Napríklad : 1 – (-6) = 1 + (+6) = 7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-1 – (-6) = -1 + (+6) = 5</a:t>
            </a:r>
          </a:p>
          <a:p>
            <a:pPr>
              <a:buNone/>
            </a:pPr>
            <a:r>
              <a:rPr lang="sk-SK" dirty="0" smtClean="0"/>
              <a:t>    Pre sčítanie a odčítanie celých čísel platia tieto pravidlá :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                    </a:t>
            </a:r>
            <a:r>
              <a:rPr lang="sk-SK" i="1" dirty="0" smtClean="0">
                <a:solidFill>
                  <a:srgbClr val="FF0000"/>
                </a:solidFill>
              </a:rPr>
              <a:t>a – (-b) = a + b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 </a:t>
            </a:r>
            <a:r>
              <a:rPr lang="sk-SK" i="1" dirty="0" smtClean="0">
                <a:solidFill>
                  <a:srgbClr val="FF0000"/>
                </a:solidFill>
              </a:rPr>
              <a:t>                    a + (-b) = a - b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Násobenie a delenie celých čísel.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Zopakujme si :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činiteľ . činiteľ = súčin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8     .     7      =    56</a:t>
            </a:r>
          </a:p>
          <a:p>
            <a:pPr>
              <a:buNone/>
            </a:pPr>
            <a:r>
              <a:rPr lang="sk-SK" dirty="0" smtClean="0"/>
              <a:t>                  delenec : deliteľ = podiel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56      :    8       =     7</a:t>
            </a:r>
          </a:p>
          <a:p>
            <a:pPr>
              <a:buNone/>
            </a:pPr>
            <a:r>
              <a:rPr lang="sk-SK" dirty="0" smtClean="0"/>
              <a:t>    Ak zameníme činiteľov súčin sa </a:t>
            </a:r>
            <a:r>
              <a:rPr lang="sk-SK" b="1" dirty="0" smtClean="0"/>
              <a:t>nezmení.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</a:t>
            </a:r>
            <a:r>
              <a:rPr lang="sk-SK" dirty="0" smtClean="0"/>
              <a:t>Delenca a deliteľa zameniť nemôžeme.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    Pre násobenie a delenie celých čísel platí </a:t>
            </a:r>
            <a:r>
              <a:rPr lang="sk-SK" dirty="0" err="1" smtClean="0"/>
              <a:t>znamienkové</a:t>
            </a:r>
            <a:r>
              <a:rPr lang="sk-SK" dirty="0" smtClean="0"/>
              <a:t> pravidlo.</a:t>
            </a:r>
            <a:r>
              <a:rPr lang="sk-SK" b="1" dirty="0" smtClean="0"/>
              <a:t> Súčin a podiel rovnakých znamienok je kladný a súčin a podiel rôznych znamienok je záporný.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+ . + = +           + : + = +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-  . - =  +           - : -   = +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+ . - = -             + : -  = -</a:t>
            </a:r>
          </a:p>
          <a:p>
            <a:pPr>
              <a:buNone/>
            </a:pPr>
            <a:r>
              <a:rPr lang="sk-SK" b="1" dirty="0" smtClean="0"/>
              <a:t> </a:t>
            </a:r>
            <a:r>
              <a:rPr lang="sk-SK" b="1" dirty="0" smtClean="0"/>
              <a:t>       - . + = -             - : + = -</a:t>
            </a:r>
          </a:p>
          <a:p>
            <a:pPr>
              <a:buNone/>
            </a:pPr>
            <a:r>
              <a:rPr lang="sk-SK" dirty="0" smtClean="0"/>
              <a:t>Napríklad : -5 . 4 = - 20        -5 . (-4) = 20         35 : (-6) = -5          -35 : (-5) = 6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638</Words>
  <Application>Microsoft Office PowerPoint</Application>
  <PresentationFormat>Prezentácia na obrazovke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Celé čísla, operácie s celými číslami.</vt:lpstr>
      <vt:lpstr>Kladné a záporné čísla.</vt:lpstr>
      <vt:lpstr>Kladné a záporné čísla.</vt:lpstr>
      <vt:lpstr>Celé čísla</vt:lpstr>
      <vt:lpstr>Čísla navzájom opačné.</vt:lpstr>
      <vt:lpstr>Usporiadanie celých čísel.</vt:lpstr>
      <vt:lpstr>Sčitovanie a odčitovanie celých čísel.</vt:lpstr>
      <vt:lpstr>Odčitovanie celých čísel.</vt:lpstr>
      <vt:lpstr>Násobenie a delenie celých čísel.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Celé čísla, operácie s celými číslami.</dc:title>
  <dc:creator>Katarina Kovacova</dc:creator>
  <cp:lastModifiedBy>Katarina Kovacova</cp:lastModifiedBy>
  <cp:revision>24</cp:revision>
  <dcterms:created xsi:type="dcterms:W3CDTF">2020-10-27T11:06:42Z</dcterms:created>
  <dcterms:modified xsi:type="dcterms:W3CDTF">2020-10-27T17:12:37Z</dcterms:modified>
</cp:coreProperties>
</file>