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6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sk-SK" sz="5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PriateĽstvo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Etická výchova</a:t>
            </a:r>
          </a:p>
          <a:p>
            <a:r>
              <a:rPr lang="sk-SK" dirty="0" smtClean="0"/>
              <a:t>8. ročník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698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99" y="542925"/>
            <a:ext cx="11430000" cy="6000750"/>
          </a:xfrm>
          <a:prstGeom prst="rect">
            <a:avLst/>
          </a:prstGeom>
        </p:spPr>
      </p:pic>
      <p:sp>
        <p:nvSpPr>
          <p:cNvPr id="2" name="Obdĺžnik 1"/>
          <p:cNvSpPr/>
          <p:nvPr/>
        </p:nvSpPr>
        <p:spPr>
          <a:xfrm>
            <a:off x="3048000" y="2551837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sk-SK" altLang="sk-SK" sz="2800" dirty="0">
                <a:latin typeface="Calibri" panose="020F0502020204030204" pitchFamily="34" charset="0"/>
              </a:rPr>
              <a:t>Ľudia sú spoločenské bytosti už od narodenia, ktoré vstupujú do vzťahov s ľuďmi. </a:t>
            </a:r>
            <a:endParaRPr lang="sk-SK" altLang="sk-SK" sz="2800" dirty="0" smtClean="0">
              <a:latin typeface="Calibri" panose="020F0502020204030204" pitchFamily="34" charset="0"/>
            </a:endParaRPr>
          </a:p>
          <a:p>
            <a:pPr algn="just"/>
            <a:endParaRPr lang="sk-SK" altLang="sk-SK" sz="2800" dirty="0">
              <a:latin typeface="Calibri" panose="020F0502020204030204" pitchFamily="34" charset="0"/>
            </a:endParaRPr>
          </a:p>
          <a:p>
            <a:pPr algn="just"/>
            <a:r>
              <a:rPr lang="sk-SK" altLang="sk-SK" sz="2800" b="1" dirty="0">
                <a:latin typeface="Calibri" panose="020F0502020204030204" pitchFamily="34" charset="0"/>
              </a:rPr>
              <a:t>Je to užší citový vzťah. </a:t>
            </a:r>
            <a:r>
              <a:rPr lang="sk-SK" altLang="sk-SK" sz="2800" dirty="0">
                <a:latin typeface="Calibri" panose="020F0502020204030204" pitchFamily="34" charset="0"/>
              </a:rPr>
              <a:t>Je to vzťah založený medzi dvoma ľuďmi na dôvere, úprimnosti a tolerancii</a:t>
            </a:r>
          </a:p>
          <a:p>
            <a:pPr algn="just"/>
            <a:r>
              <a:rPr lang="sk-SK" altLang="sk-SK" sz="2800" dirty="0">
                <a:latin typeface="Calibri" panose="020F0502020204030204" pitchFamily="34" charset="0"/>
              </a:rPr>
              <a:t>Priateľov máme menej </a:t>
            </a:r>
            <a:r>
              <a:rPr lang="sk-SK" altLang="sk-SK" sz="2800" dirty="0" smtClean="0">
                <a:latin typeface="Calibri" panose="020F0502020204030204" pitchFamily="34" charset="0"/>
              </a:rPr>
              <a:t>ako kamarátov.</a:t>
            </a:r>
            <a:endParaRPr lang="sk-SK" altLang="sk-SK" sz="2800" dirty="0">
              <a:latin typeface="Calibri" panose="020F0502020204030204" pitchFamily="34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7824355" y="1194955"/>
            <a:ext cx="33666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Priateľstvo</a:t>
            </a:r>
            <a:endParaRPr lang="sk-SK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0950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048000" y="269033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altLang="sk-SK" b="1" dirty="0">
                <a:latin typeface="Calibri" panose="020F0502020204030204" pitchFamily="34" charset="0"/>
              </a:rPr>
              <a:t>Sú tri piliere priateľstva</a:t>
            </a:r>
            <a:r>
              <a:rPr lang="sk-SK" altLang="sk-SK" b="1" dirty="0" smtClean="0">
                <a:latin typeface="Calibri" panose="020F0502020204030204" pitchFamily="34" charset="0"/>
              </a:rPr>
              <a:t>:</a:t>
            </a:r>
          </a:p>
          <a:p>
            <a:endParaRPr lang="sk-SK" altLang="sk-SK" b="1" dirty="0">
              <a:latin typeface="Calibri" panose="020F0502020204030204" pitchFamily="34" charset="0"/>
            </a:endParaRPr>
          </a:p>
          <a:p>
            <a:r>
              <a:rPr lang="sk-SK" altLang="sk-SK" b="1" dirty="0">
                <a:latin typeface="Calibri" panose="020F0502020204030204" pitchFamily="34" charset="0"/>
              </a:rPr>
              <a:t>Dôvera:</a:t>
            </a:r>
            <a:r>
              <a:rPr lang="sk-SK" altLang="sk-SK" dirty="0">
                <a:latin typeface="Calibri" panose="020F0502020204030204" pitchFamily="34" charset="0"/>
              </a:rPr>
              <a:t> je základná podmienka skutočného priateľstva, je to pocit, že tomu druhému môžeme povedať </a:t>
            </a:r>
            <a:r>
              <a:rPr lang="sk-SK" altLang="sk-SK" dirty="0" smtClean="0">
                <a:latin typeface="Calibri" panose="020F0502020204030204" pitchFamily="34" charset="0"/>
              </a:rPr>
              <a:t>čokoľvek</a:t>
            </a:r>
          </a:p>
          <a:p>
            <a:endParaRPr lang="sk-SK" altLang="sk-SK" dirty="0">
              <a:latin typeface="Calibri" panose="020F0502020204030204" pitchFamily="34" charset="0"/>
            </a:endParaRPr>
          </a:p>
          <a:p>
            <a:r>
              <a:rPr lang="sk-SK" altLang="sk-SK" b="1" dirty="0">
                <a:latin typeface="Calibri" panose="020F0502020204030204" pitchFamily="34" charset="0"/>
              </a:rPr>
              <a:t>Úprimnosť:</a:t>
            </a:r>
            <a:r>
              <a:rPr lang="sk-SK" altLang="sk-SK" dirty="0">
                <a:latin typeface="Calibri" panose="020F0502020204030204" pitchFamily="34" charset="0"/>
              </a:rPr>
              <a:t> praví priatelia vedia k sebe byť </a:t>
            </a:r>
            <a:r>
              <a:rPr lang="sk-SK" altLang="sk-SK" dirty="0" smtClean="0">
                <a:latin typeface="Calibri" panose="020F0502020204030204" pitchFamily="34" charset="0"/>
              </a:rPr>
              <a:t>úprimní</a:t>
            </a:r>
          </a:p>
          <a:p>
            <a:endParaRPr lang="sk-SK" altLang="sk-SK" dirty="0">
              <a:latin typeface="Calibri" panose="020F0502020204030204" pitchFamily="34" charset="0"/>
            </a:endParaRPr>
          </a:p>
          <a:p>
            <a:r>
              <a:rPr lang="sk-SK" altLang="sk-SK" b="1" dirty="0">
                <a:latin typeface="Calibri" panose="020F0502020204030204" pitchFamily="34" charset="0"/>
              </a:rPr>
              <a:t>Tolerancia:</a:t>
            </a:r>
            <a:r>
              <a:rPr lang="sk-SK" altLang="sk-SK" dirty="0">
                <a:latin typeface="Calibri" panose="020F0502020204030204" pitchFamily="34" charset="0"/>
              </a:rPr>
              <a:t> vzájomný rešpekt a úcta medzi priateľmi</a:t>
            </a:r>
          </a:p>
        </p:txBody>
      </p:sp>
      <p:sp>
        <p:nvSpPr>
          <p:cNvPr id="3" name="Obdĺžnik 2"/>
          <p:cNvSpPr/>
          <p:nvPr/>
        </p:nvSpPr>
        <p:spPr>
          <a:xfrm>
            <a:off x="3296367" y="903403"/>
            <a:ext cx="5303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Piliere priateľstva</a:t>
            </a:r>
            <a:endParaRPr lang="sk-SK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05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683" y="1263930"/>
            <a:ext cx="6182590" cy="3245859"/>
          </a:xfrm>
          <a:prstGeom prst="rect">
            <a:avLst/>
          </a:prstGeom>
        </p:spPr>
      </p:pic>
      <p:sp>
        <p:nvSpPr>
          <p:cNvPr id="2" name="Obdĺžnik 1"/>
          <p:cNvSpPr/>
          <p:nvPr/>
        </p:nvSpPr>
        <p:spPr>
          <a:xfrm>
            <a:off x="512618" y="463685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sk-SK" altLang="sk-SK" b="1" dirty="0">
                <a:latin typeface="Calibri" panose="020F0502020204030204" pitchFamily="34" charset="0"/>
              </a:rPr>
              <a:t>Nemá rovnaký význam ako </a:t>
            </a:r>
            <a:r>
              <a:rPr lang="sk-SK" altLang="sk-SK" b="1" dirty="0" smtClean="0">
                <a:latin typeface="Calibri" panose="020F0502020204030204" pitchFamily="34" charset="0"/>
              </a:rPr>
              <a:t>priateľstvo</a:t>
            </a:r>
          </a:p>
          <a:p>
            <a:pPr algn="just"/>
            <a:endParaRPr lang="sk-SK" altLang="sk-SK" b="1" dirty="0">
              <a:latin typeface="Calibri" panose="020F0502020204030204" pitchFamily="34" charset="0"/>
            </a:endParaRPr>
          </a:p>
          <a:p>
            <a:pPr algn="just"/>
            <a:r>
              <a:rPr lang="sk-SK" altLang="sk-SK" dirty="0">
                <a:latin typeface="Calibri" panose="020F0502020204030204" pitchFamily="34" charset="0"/>
              </a:rPr>
              <a:t>Na kamarátov sa zvyčajne citovo užšie </a:t>
            </a:r>
            <a:r>
              <a:rPr lang="sk-SK" altLang="sk-SK" dirty="0" smtClean="0">
                <a:latin typeface="Calibri" panose="020F0502020204030204" pitchFamily="34" charset="0"/>
              </a:rPr>
              <a:t>neviažeme</a:t>
            </a:r>
          </a:p>
          <a:p>
            <a:pPr algn="just"/>
            <a:endParaRPr lang="sk-SK" altLang="sk-SK" dirty="0">
              <a:latin typeface="Calibri" panose="020F0502020204030204" pitchFamily="34" charset="0"/>
            </a:endParaRPr>
          </a:p>
          <a:p>
            <a:pPr algn="just"/>
            <a:r>
              <a:rPr lang="sk-SK" altLang="sk-SK" dirty="0">
                <a:latin typeface="Calibri" panose="020F0502020204030204" pitchFamily="34" charset="0"/>
              </a:rPr>
              <a:t>Predstavuje taký vzťah medzi ľuďmi, ktorý </a:t>
            </a:r>
            <a:r>
              <a:rPr lang="sk-SK" altLang="sk-SK" b="1" dirty="0">
                <a:latin typeface="Calibri" panose="020F0502020204030204" pitchFamily="34" charset="0"/>
              </a:rPr>
              <a:t>obohacuje a rozvíja každého </a:t>
            </a:r>
            <a:r>
              <a:rPr lang="sk-SK" altLang="sk-SK" b="1" dirty="0" smtClean="0">
                <a:latin typeface="Calibri" panose="020F0502020204030204" pitchFamily="34" charset="0"/>
              </a:rPr>
              <a:t>jedinca.</a:t>
            </a:r>
            <a:endParaRPr lang="sk-SK" altLang="sk-SK" b="1" dirty="0">
              <a:latin typeface="Calibri" panose="020F0502020204030204" pitchFamily="34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2545287" y="229182"/>
            <a:ext cx="3838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</a:t>
            </a:r>
            <a:r>
              <a:rPr lang="sk-SK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amarátstvo</a:t>
            </a:r>
            <a:endParaRPr lang="sk-SK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302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289462" y="2416755"/>
            <a:ext cx="67921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altLang="sk-SK" sz="2400" b="1" dirty="0">
                <a:latin typeface="Calibri" panose="020F0502020204030204" pitchFamily="34" charset="0"/>
              </a:rPr>
              <a:t>Kamarát je náš blízky, s ktorým trávime svoj voľný čas, prípadne si navzájom pomáhame pri učení. </a:t>
            </a:r>
            <a:endParaRPr lang="sk-SK" altLang="sk-SK" sz="2400" b="1" dirty="0" smtClean="0">
              <a:latin typeface="Calibri" panose="020F0502020204030204" pitchFamily="34" charset="0"/>
            </a:endParaRPr>
          </a:p>
          <a:p>
            <a:pPr algn="just"/>
            <a:endParaRPr lang="sk-SK" altLang="sk-SK" sz="2400" b="1" dirty="0">
              <a:latin typeface="Calibri" panose="020F0502020204030204" pitchFamily="34" charset="0"/>
            </a:endParaRPr>
          </a:p>
          <a:p>
            <a:pPr algn="just"/>
            <a:r>
              <a:rPr lang="sk-SK" altLang="sk-SK" sz="2400" b="1" dirty="0">
                <a:latin typeface="Calibri" panose="020F0502020204030204" pitchFamily="34" charset="0"/>
              </a:rPr>
              <a:t>	Je to človek, s ktorým sa môžeme učiť i zabávať</a:t>
            </a:r>
            <a:r>
              <a:rPr lang="sk-SK" altLang="sk-SK" sz="2400" b="1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endParaRPr lang="sk-SK" altLang="sk-SK" sz="2400" b="1" dirty="0">
              <a:latin typeface="Calibri" panose="020F0502020204030204" pitchFamily="34" charset="0"/>
            </a:endParaRPr>
          </a:p>
          <a:p>
            <a:pPr algn="just"/>
            <a:r>
              <a:rPr lang="sk-SK" altLang="sk-SK" sz="2400" b="1" dirty="0">
                <a:latin typeface="Calibri" panose="020F0502020204030204" pitchFamily="34" charset="0"/>
              </a:rPr>
              <a:t>Priateľ:  je to blízka osoba našej duši i srdcu, s ktorou sa delíme o náš úspech i neúspech, radosť, i žiaľ, starosti aj problémy, s ktorou sa smejeme i plačeme.</a:t>
            </a:r>
          </a:p>
        </p:txBody>
      </p:sp>
      <p:sp>
        <p:nvSpPr>
          <p:cNvPr id="3" name="Obdĺžnik 2"/>
          <p:cNvSpPr/>
          <p:nvPr/>
        </p:nvSpPr>
        <p:spPr>
          <a:xfrm>
            <a:off x="3656010" y="670543"/>
            <a:ext cx="405909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6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</a:t>
            </a:r>
            <a:r>
              <a:rPr lang="sk-SK" sz="6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amarát</a:t>
            </a:r>
            <a:endParaRPr lang="sk-SK" sz="6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4885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71" y="2538560"/>
            <a:ext cx="5397765" cy="3870653"/>
          </a:xfrm>
          <a:prstGeom prst="rect">
            <a:avLst/>
          </a:prstGeom>
        </p:spPr>
      </p:pic>
      <p:sp>
        <p:nvSpPr>
          <p:cNvPr id="2" name="Obdĺžnik 1"/>
          <p:cNvSpPr/>
          <p:nvPr/>
        </p:nvSpPr>
        <p:spPr>
          <a:xfrm>
            <a:off x="5673436" y="2538560"/>
            <a:ext cx="6172200" cy="3979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altLang="sk-SK" sz="2800" b="1" dirty="0">
                <a:latin typeface="Calibri" panose="020F0502020204030204" pitchFamily="34" charset="0"/>
              </a:rPr>
              <a:t>Hranice priateľstva neexistujú a nie sú </a:t>
            </a:r>
            <a:r>
              <a:rPr lang="sk-SK" altLang="sk-SK" sz="2800" b="1" dirty="0" smtClean="0">
                <a:latin typeface="Calibri" panose="020F0502020204030204" pitchFamily="34" charset="0"/>
              </a:rPr>
              <a:t>vytýčené</a:t>
            </a:r>
          </a:p>
          <a:p>
            <a:pPr algn="just"/>
            <a:endParaRPr lang="sk-SK" altLang="sk-SK" sz="2800" b="1" dirty="0">
              <a:latin typeface="Calibri" panose="020F0502020204030204" pitchFamily="34" charset="0"/>
            </a:endParaRPr>
          </a:p>
          <a:p>
            <a:pPr algn="just"/>
            <a:r>
              <a:rPr lang="sk-SK" altLang="sk-SK" sz="2800" dirty="0">
                <a:latin typeface="Calibri" panose="020F0502020204030204" pitchFamily="34" charset="0"/>
              </a:rPr>
              <a:t>Priateľstvo je akási súčasť lásky- priateľská láska- chýba v nej vášeň a pocit milovania toho </a:t>
            </a:r>
            <a:r>
              <a:rPr lang="sk-SK" altLang="sk-SK" sz="2800" dirty="0" smtClean="0">
                <a:latin typeface="Calibri" panose="020F0502020204030204" pitchFamily="34" charset="0"/>
              </a:rPr>
              <a:t>druhého.</a:t>
            </a:r>
          </a:p>
          <a:p>
            <a:pPr algn="just"/>
            <a:endParaRPr lang="sk-SK" altLang="sk-SK" sz="2800" dirty="0">
              <a:latin typeface="Calibri" panose="020F0502020204030204" pitchFamily="34" charset="0"/>
            </a:endParaRPr>
          </a:p>
          <a:p>
            <a:pPr algn="just"/>
            <a:r>
              <a:rPr lang="sk-SK" altLang="sk-SK" sz="2800" dirty="0">
                <a:latin typeface="Calibri" panose="020F0502020204030204" pitchFamily="34" charset="0"/>
              </a:rPr>
              <a:t>Poznáme niekoľko druhov lásky: </a:t>
            </a:r>
            <a:r>
              <a:rPr lang="sk-SK" altLang="sk-SK" sz="2800" b="1" dirty="0">
                <a:latin typeface="Calibri" panose="020F0502020204030204" pitchFamily="34" charset="0"/>
              </a:rPr>
              <a:t>Božia, rodičovská, súrodenecká, </a:t>
            </a:r>
            <a:r>
              <a:rPr lang="sk-SK" altLang="sk-SK" sz="2800" b="1" dirty="0" smtClean="0">
                <a:latin typeface="Calibri" panose="020F0502020204030204" pitchFamily="34" charset="0"/>
              </a:rPr>
              <a:t>partnerská.</a:t>
            </a:r>
            <a:endParaRPr lang="sk-SK" altLang="sk-SK" sz="2800" b="1" dirty="0">
              <a:latin typeface="Calibri" panose="020F0502020204030204" pitchFamily="34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3251599" y="737941"/>
            <a:ext cx="5688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Hranice priateľstva</a:t>
            </a:r>
            <a:endParaRPr lang="sk-SK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02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text 2"/>
          <p:cNvSpPr>
            <a:spLocks noGrp="1"/>
          </p:cNvSpPr>
          <p:nvPr>
            <p:ph type="body" sz="half" idx="2"/>
          </p:nvPr>
        </p:nvSpPr>
        <p:spPr>
          <a:xfrm>
            <a:off x="1849697" y="3447175"/>
            <a:ext cx="7297783" cy="212631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sk-SK" altLang="sk-SK" sz="1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Existuje niekoľko dôvodov, keď vznikne medzi ľuďmi tzv. prázdny vzťah:</a:t>
            </a:r>
          </a:p>
          <a:p>
            <a:pPr algn="just"/>
            <a:r>
              <a:rPr lang="sk-SK" altLang="sk-SK" sz="1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Vytratenie skutočných hodnôt</a:t>
            </a:r>
          </a:p>
          <a:p>
            <a:pPr algn="just"/>
            <a:r>
              <a:rPr lang="sk-SK" altLang="sk-SK" sz="1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Zisk peňazí</a:t>
            </a:r>
          </a:p>
          <a:p>
            <a:pPr algn="just"/>
            <a:r>
              <a:rPr lang="sk-SK" altLang="sk-SK" sz="1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Odlišnosti názorov</a:t>
            </a:r>
          </a:p>
          <a:p>
            <a:pPr algn="just"/>
            <a:r>
              <a:rPr lang="sk-SK" altLang="sk-SK" sz="1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Nedôvera</a:t>
            </a:r>
          </a:p>
        </p:txBody>
      </p:sp>
      <p:sp>
        <p:nvSpPr>
          <p:cNvPr id="4" name="Obdĺžnik 3"/>
          <p:cNvSpPr/>
          <p:nvPr/>
        </p:nvSpPr>
        <p:spPr>
          <a:xfrm>
            <a:off x="167830" y="1597616"/>
            <a:ext cx="6433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Narušenie priateľstva</a:t>
            </a:r>
            <a:endParaRPr lang="sk-SK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6" name="Obrázok 5" descr="article-ako-riesit-konflikty-na-pracovisk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684" y="653618"/>
            <a:ext cx="3960813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05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42848"/>
            <a:ext cx="5137356" cy="4124969"/>
          </a:xfrm>
          <a:prstGeom prst="rect">
            <a:avLst/>
          </a:prstGeom>
        </p:spPr>
      </p:pic>
      <p:sp>
        <p:nvSpPr>
          <p:cNvPr id="2" name="Obdĺžnik 1"/>
          <p:cNvSpPr/>
          <p:nvPr/>
        </p:nvSpPr>
        <p:spPr>
          <a:xfrm>
            <a:off x="5365172" y="2538029"/>
            <a:ext cx="65635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altLang="sk-SK" sz="2400" dirty="0" smtClean="0">
                <a:latin typeface="Calibri" panose="020F0502020204030204" pitchFamily="34" charset="0"/>
              </a:rPr>
              <a:t>                                               Umenie </a:t>
            </a:r>
            <a:r>
              <a:rPr lang="sk-SK" altLang="sk-SK" sz="2400" dirty="0">
                <a:latin typeface="Calibri" panose="020F0502020204030204" pitchFamily="34" charset="0"/>
              </a:rPr>
              <a:t>priateľstva sa vyvíja </a:t>
            </a:r>
            <a:r>
              <a:rPr lang="sk-SK" altLang="sk-SK" sz="2400" dirty="0" smtClean="0">
                <a:latin typeface="Calibri" panose="020F0502020204030204" pitchFamily="34" charset="0"/>
              </a:rPr>
              <a:t>pomaly.</a:t>
            </a:r>
          </a:p>
          <a:p>
            <a:pPr algn="r"/>
            <a:r>
              <a:rPr lang="sk-SK" altLang="sk-SK" sz="2400" dirty="0" smtClean="0">
                <a:latin typeface="Calibri" panose="020F0502020204030204" pitchFamily="34" charset="0"/>
              </a:rPr>
              <a:t>Začína </a:t>
            </a:r>
            <a:r>
              <a:rPr lang="sk-SK" altLang="sk-SK" sz="2400" dirty="0">
                <a:latin typeface="Calibri" panose="020F0502020204030204" pitchFamily="34" charset="0"/>
              </a:rPr>
              <a:t>sa už v detstve vo veku od 4 rokov </a:t>
            </a:r>
            <a:r>
              <a:rPr lang="sk-SK" altLang="sk-SK" sz="2400" dirty="0" smtClean="0">
                <a:latin typeface="Calibri" panose="020F0502020204030204" pitchFamily="34" charset="0"/>
              </a:rPr>
              <a:t>pri hrách</a:t>
            </a:r>
          </a:p>
          <a:p>
            <a:pPr algn="r"/>
            <a:endParaRPr lang="sk-SK" altLang="sk-SK" sz="2400" dirty="0">
              <a:latin typeface="Calibri" panose="020F0502020204030204" pitchFamily="34" charset="0"/>
            </a:endParaRPr>
          </a:p>
          <a:p>
            <a:pPr algn="r"/>
            <a:r>
              <a:rPr lang="sk-SK" altLang="sk-SK" sz="2400" dirty="0">
                <a:latin typeface="Calibri" panose="020F0502020204030204" pitchFamily="34" charset="0"/>
              </a:rPr>
              <a:t>Priateľov si vyberáme s veľkým rozmyslom, treba sa rozhodovať </a:t>
            </a:r>
            <a:r>
              <a:rPr lang="sk-SK" altLang="sk-SK" sz="2400" dirty="0" smtClean="0">
                <a:latin typeface="Calibri" panose="020F0502020204030204" pitchFamily="34" charset="0"/>
              </a:rPr>
              <a:t>uvážene.</a:t>
            </a:r>
          </a:p>
          <a:p>
            <a:pPr algn="r"/>
            <a:endParaRPr lang="sk-SK" altLang="sk-SK" sz="2400" dirty="0">
              <a:latin typeface="Calibri" panose="020F0502020204030204" pitchFamily="34" charset="0"/>
            </a:endParaRPr>
          </a:p>
          <a:p>
            <a:pPr algn="r"/>
            <a:r>
              <a:rPr lang="sk-SK" altLang="sk-SK" sz="2400" dirty="0">
                <a:latin typeface="Calibri" panose="020F0502020204030204" pitchFamily="34" charset="0"/>
              </a:rPr>
              <a:t>Nesprávny výber priateľov spôsobuje: zmenu nášho správania, konania i </a:t>
            </a:r>
            <a:r>
              <a:rPr lang="sk-SK" altLang="sk-SK" sz="2400" dirty="0" smtClean="0">
                <a:latin typeface="Calibri" panose="020F0502020204030204" pitchFamily="34" charset="0"/>
              </a:rPr>
              <a:t>prejavu.</a:t>
            </a:r>
            <a:endParaRPr lang="sk-SK" altLang="sk-SK" sz="2400" dirty="0">
              <a:latin typeface="Calibri" panose="020F0502020204030204" pitchFamily="34" charset="0"/>
            </a:endParaRPr>
          </a:p>
          <a:p>
            <a:endParaRPr lang="sk-SK" altLang="sk-SK" sz="2400" dirty="0"/>
          </a:p>
        </p:txBody>
      </p:sp>
      <p:sp>
        <p:nvSpPr>
          <p:cNvPr id="3" name="Obdĺžnik 2"/>
          <p:cNvSpPr/>
          <p:nvPr/>
        </p:nvSpPr>
        <p:spPr>
          <a:xfrm>
            <a:off x="2157868" y="981781"/>
            <a:ext cx="73189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Výber blízkych priateľov</a:t>
            </a:r>
            <a:endParaRPr lang="sk-SK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9762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048000" y="2413338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altLang="sk-SK" dirty="0">
                <a:latin typeface="Calibri" panose="020F0502020204030204" pitchFamily="34" charset="0"/>
              </a:rPr>
              <a:t>Treba si určiť </a:t>
            </a:r>
            <a:r>
              <a:rPr lang="sk-SK" altLang="sk-SK" b="1" dirty="0" smtClean="0">
                <a:latin typeface="Calibri" panose="020F0502020204030204" pitchFamily="34" charset="0"/>
              </a:rPr>
              <a:t>pravidlá.</a:t>
            </a:r>
          </a:p>
          <a:p>
            <a:endParaRPr lang="sk-SK" altLang="sk-SK" b="1" dirty="0">
              <a:latin typeface="Calibri" panose="020F0502020204030204" pitchFamily="34" charset="0"/>
            </a:endParaRPr>
          </a:p>
          <a:p>
            <a:r>
              <a:rPr lang="sk-SK" altLang="sk-SK" b="1" dirty="0">
                <a:latin typeface="Calibri" panose="020F0502020204030204" pitchFamily="34" charset="0"/>
              </a:rPr>
              <a:t>Prejavovať záujem </a:t>
            </a:r>
            <a:r>
              <a:rPr lang="sk-SK" altLang="sk-SK" dirty="0">
                <a:latin typeface="Calibri" panose="020F0502020204030204" pitchFamily="34" charset="0"/>
              </a:rPr>
              <a:t>o </a:t>
            </a:r>
            <a:r>
              <a:rPr lang="sk-SK" altLang="sk-SK" dirty="0" smtClean="0">
                <a:latin typeface="Calibri" panose="020F0502020204030204" pitchFamily="34" charset="0"/>
              </a:rPr>
              <a:t>priateľa. </a:t>
            </a:r>
          </a:p>
          <a:p>
            <a:endParaRPr lang="sk-SK" altLang="sk-SK" dirty="0">
              <a:latin typeface="Calibri" panose="020F0502020204030204" pitchFamily="34" charset="0"/>
            </a:endParaRPr>
          </a:p>
          <a:p>
            <a:r>
              <a:rPr lang="sk-SK" altLang="sk-SK" dirty="0">
                <a:latin typeface="Calibri" panose="020F0502020204030204" pitchFamily="34" charset="0"/>
              </a:rPr>
              <a:t>Nebrať priateľstvo ako </a:t>
            </a:r>
            <a:r>
              <a:rPr lang="sk-SK" altLang="sk-SK" dirty="0" smtClean="0">
                <a:latin typeface="Calibri" panose="020F0502020204030204" pitchFamily="34" charset="0"/>
              </a:rPr>
              <a:t>samozrejmosť.</a:t>
            </a:r>
          </a:p>
          <a:p>
            <a:endParaRPr lang="sk-SK" altLang="sk-SK" dirty="0">
              <a:latin typeface="Calibri" panose="020F0502020204030204" pitchFamily="34" charset="0"/>
            </a:endParaRPr>
          </a:p>
          <a:p>
            <a:r>
              <a:rPr lang="sk-SK" altLang="sk-SK" b="1" dirty="0">
                <a:latin typeface="Calibri" panose="020F0502020204030204" pitchFamily="34" charset="0"/>
              </a:rPr>
              <a:t>Dostávať a </a:t>
            </a:r>
            <a:r>
              <a:rPr lang="sk-SK" altLang="sk-SK" b="1" dirty="0" smtClean="0">
                <a:latin typeface="Calibri" panose="020F0502020204030204" pitchFamily="34" charset="0"/>
              </a:rPr>
              <a:t>odovzdávať.</a:t>
            </a:r>
          </a:p>
          <a:p>
            <a:endParaRPr lang="sk-SK" altLang="sk-SK" b="1" dirty="0">
              <a:latin typeface="Calibri" panose="020F0502020204030204" pitchFamily="34" charset="0"/>
            </a:endParaRPr>
          </a:p>
          <a:p>
            <a:r>
              <a:rPr lang="sk-SK" altLang="sk-SK" b="1" dirty="0">
                <a:latin typeface="Calibri" panose="020F0502020204030204" pitchFamily="34" charset="0"/>
              </a:rPr>
              <a:t>Dávať a </a:t>
            </a:r>
            <a:r>
              <a:rPr lang="sk-SK" altLang="sk-SK" b="1" dirty="0" smtClean="0">
                <a:latin typeface="Calibri" panose="020F0502020204030204" pitchFamily="34" charset="0"/>
              </a:rPr>
              <a:t>brať.</a:t>
            </a:r>
          </a:p>
          <a:p>
            <a:endParaRPr lang="sk-SK" altLang="sk-SK" b="1" dirty="0">
              <a:latin typeface="Calibri" panose="020F0502020204030204" pitchFamily="34" charset="0"/>
            </a:endParaRPr>
          </a:p>
          <a:p>
            <a:r>
              <a:rPr lang="sk-SK" altLang="sk-SK" b="1" dirty="0">
                <a:latin typeface="Calibri" panose="020F0502020204030204" pitchFamily="34" charset="0"/>
              </a:rPr>
              <a:t>Priatelia nie sú </a:t>
            </a:r>
            <a:r>
              <a:rPr lang="sk-SK" altLang="sk-SK" b="1" dirty="0" smtClean="0">
                <a:latin typeface="Calibri" panose="020F0502020204030204" pitchFamily="34" charset="0"/>
              </a:rPr>
              <a:t>barlami.</a:t>
            </a:r>
          </a:p>
          <a:p>
            <a:endParaRPr lang="sk-SK" altLang="sk-SK" b="1" dirty="0">
              <a:latin typeface="Calibri" panose="020F0502020204030204" pitchFamily="34" charset="0"/>
            </a:endParaRPr>
          </a:p>
          <a:p>
            <a:r>
              <a:rPr lang="sk-SK" altLang="sk-SK" b="1" dirty="0">
                <a:latin typeface="Calibri" panose="020F0502020204030204" pitchFamily="34" charset="0"/>
              </a:rPr>
              <a:t>Snaha o tímové </a:t>
            </a:r>
            <a:r>
              <a:rPr lang="sk-SK" altLang="sk-SK" b="1" dirty="0" smtClean="0">
                <a:latin typeface="Calibri" panose="020F0502020204030204" pitchFamily="34" charset="0"/>
              </a:rPr>
              <a:t>úsilie.</a:t>
            </a:r>
            <a:endParaRPr lang="sk-SK" altLang="sk-SK" b="1" dirty="0">
              <a:latin typeface="Calibri" panose="020F0502020204030204" pitchFamily="34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3048000" y="894695"/>
            <a:ext cx="7434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Ako si udržať priateľstvo</a:t>
            </a:r>
            <a:endParaRPr lang="sk-SK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339" y="2126961"/>
            <a:ext cx="2837625" cy="4607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7465356"/>
      </p:ext>
    </p:extLst>
  </p:cSld>
  <p:clrMapOvr>
    <a:masterClrMapping/>
  </p:clrMapOvr>
</p:sld>
</file>

<file path=ppt/theme/theme1.xml><?xml version="1.0" encoding="utf-8"?>
<a:theme xmlns:a="http://schemas.openxmlformats.org/drawingml/2006/main" name="Kv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Kvapka</Template>
  <TotalTime>37</TotalTime>
  <Words>281</Words>
  <Application>Microsoft Office PowerPoint</Application>
  <PresentationFormat>Širokouhlá</PresentationFormat>
  <Paragraphs>61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Tw Cen MT</vt:lpstr>
      <vt:lpstr>Kvapka</vt:lpstr>
      <vt:lpstr>PriateĽstvo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PriateĽstvo</dc:title>
  <dc:creator>user</dc:creator>
  <cp:lastModifiedBy>user</cp:lastModifiedBy>
  <cp:revision>4</cp:revision>
  <dcterms:created xsi:type="dcterms:W3CDTF">2021-01-17T13:15:07Z</dcterms:created>
  <dcterms:modified xsi:type="dcterms:W3CDTF">2021-01-17T13:53:04Z</dcterms:modified>
</cp:coreProperties>
</file>