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4" r:id="rId1"/>
  </p:sldMasterIdLst>
  <p:sldIdLst>
    <p:sldId id="256" r:id="rId2"/>
    <p:sldId id="258" r:id="rId3"/>
    <p:sldId id="270" r:id="rId4"/>
    <p:sldId id="262" r:id="rId5"/>
    <p:sldId id="264" r:id="rId6"/>
    <p:sldId id="259" r:id="rId7"/>
    <p:sldId id="271" r:id="rId8"/>
    <p:sldId id="268" r:id="rId9"/>
    <p:sldId id="272" r:id="rId10"/>
    <p:sldId id="27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5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51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4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76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2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6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9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2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1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9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0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1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7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783772"/>
            <a:ext cx="9382992" cy="1341120"/>
          </a:xfrm>
          <a:noFill/>
          <a:effectLst>
            <a:glow rad="1498600">
              <a:schemeClr val="accent1">
                <a:alpha val="38000"/>
              </a:schemeClr>
            </a:glow>
          </a:effectLst>
        </p:spPr>
        <p:txBody>
          <a:bodyPr/>
          <a:lstStyle/>
          <a:p>
            <a:pPr algn="ctr"/>
            <a:r>
              <a:rPr lang="sk-SK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VÝVIN ŽIVOČÍCHOV</a:t>
            </a:r>
            <a:endParaRPr lang="sk-SK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45326" y="5164182"/>
            <a:ext cx="7572647" cy="679269"/>
          </a:xfrm>
        </p:spPr>
        <p:txBody>
          <a:bodyPr>
            <a:normAutofit fontScale="92500"/>
          </a:bodyPr>
          <a:lstStyle/>
          <a:p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BIOLÓGIA                                 8.ROČNÍK </a:t>
            </a:r>
            <a:endParaRPr lang="sk-SK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 descr="Rozmnožovanie živočícho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94" y="2778034"/>
            <a:ext cx="3235779" cy="219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5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737" y="818607"/>
            <a:ext cx="8630194" cy="1192104"/>
          </a:xfrm>
          <a:noFill/>
        </p:spPr>
        <p:txBody>
          <a:bodyPr>
            <a:normAutofit/>
          </a:bodyPr>
          <a:lstStyle/>
          <a:p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Samica cicavcov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po párení a oplodnení vajíčka </a:t>
            </a: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gravidná.</a:t>
            </a:r>
            <a:b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maternici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vznikne </a:t>
            </a: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zárodok.</a:t>
            </a:r>
            <a:endParaRPr lang="sk-SK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Myš domová Mus muscu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4" descr="Netop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1140822" y="2804160"/>
            <a:ext cx="84473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Zárodok sa postupne vyvíja na </a:t>
            </a:r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plod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Dostáva výživu od matky prostredníctvom </a:t>
            </a:r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placenty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ktorá zabezpečuje príjem živín, dýchanie a vylučovanie plodu.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600" dirty="0"/>
          </a:p>
        </p:txBody>
      </p:sp>
      <p:sp>
        <p:nvSpPr>
          <p:cNvPr id="5" name="Obdĺžnik 4"/>
          <p:cNvSpPr/>
          <p:nvPr/>
        </p:nvSpPr>
        <p:spPr>
          <a:xfrm>
            <a:off x="1140821" y="4005943"/>
            <a:ext cx="89524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narodení mláďa závisí od matky. Živí sa materským mliekom, ktoré sa tvorí v tele samice </a:t>
            </a:r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mliečnych žľazách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 descr="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0"/>
          <a:stretch/>
        </p:blipFill>
        <p:spPr bwMode="auto">
          <a:xfrm>
            <a:off x="5508171" y="1414659"/>
            <a:ext cx="2560320" cy="121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 descr="https://cdn.komensky.sk/thumb.php?server=svk&amp;id=189232&amp;type=4&amp;thumb=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5425" r="24116" b="6939"/>
          <a:stretch/>
        </p:blipFill>
        <p:spPr bwMode="auto">
          <a:xfrm>
            <a:off x="1532709" y="4986749"/>
            <a:ext cx="2760617" cy="137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11" descr="Slon indický – Wikipedi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1" y="5024344"/>
            <a:ext cx="2634343" cy="1348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971" y="5312227"/>
            <a:ext cx="4876799" cy="1018903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Ľudmila </a:t>
            </a:r>
            <a:r>
              <a:rPr lang="sk-SK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Nemčíková</a:t>
            </a:r>
            <a:endParaRPr lang="sk-SK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44731" y="757646"/>
            <a:ext cx="7663543" cy="164592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4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POZORNOSŤ!</a:t>
            </a:r>
            <a:endParaRPr lang="sk-SK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 descr="Zborovna.sk – portál pre učiteľov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25622" r="5883"/>
          <a:stretch/>
        </p:blipFill>
        <p:spPr bwMode="auto">
          <a:xfrm>
            <a:off x="5225143" y="2827563"/>
            <a:ext cx="3790406" cy="219728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9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737" y="818606"/>
            <a:ext cx="8630194" cy="1567543"/>
          </a:xfrm>
          <a:noFill/>
        </p:spPr>
        <p:txBody>
          <a:bodyPr>
            <a:normAutofit/>
          </a:bodyPr>
          <a:lstStyle/>
          <a:p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Vývin</a:t>
            </a:r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jedným z charakteristických prejavov živých organizmov. Po oplodnení živočíšnych jedincov vzniká zárodok a začína sa ich vývin.</a:t>
            </a:r>
            <a:endParaRPr lang="sk-SK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Myš domová Mus muscu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4" descr="Netop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1140823" y="2455818"/>
            <a:ext cx="60089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Vývin nových  jedincov živočíchov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epriamy,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riamy.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600" dirty="0"/>
          </a:p>
        </p:txBody>
      </p:sp>
      <p:sp>
        <p:nvSpPr>
          <p:cNvPr id="5" name="Obdĺžnik 4"/>
          <p:cNvSpPr/>
          <p:nvPr/>
        </p:nvSpPr>
        <p:spPr>
          <a:xfrm>
            <a:off x="1097280" y="4148589"/>
            <a:ext cx="7559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Nepriamy vývin jedinca </a:t>
            </a:r>
            <a:r>
              <a:rPr lang="sk-SK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prebieha v dvoch formách: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neúplná 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premena,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úplná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premena.</a:t>
            </a:r>
          </a:p>
        </p:txBody>
      </p:sp>
    </p:spTree>
    <p:extLst>
      <p:ext uri="{BB962C8B-B14F-4D97-AF65-F5344CB8AC3E}">
        <p14:creationId xmlns:p14="http://schemas.microsoft.com/office/powerpoint/2010/main" val="29752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822" y="914400"/>
            <a:ext cx="8849897" cy="1332412"/>
          </a:xfrm>
        </p:spPr>
        <p:txBody>
          <a:bodyPr>
            <a:noAutofit/>
          </a:bodyPr>
          <a:lstStyle/>
          <a:p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 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nepriamom vývine s neúplnou premenou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z 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liahne  prechodné štádium – 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larva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Larva sa premenou zdokonaľuje a postupne sa mení na 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dospelého jedinca.</a:t>
            </a:r>
            <a:b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Zástupný objekt pre obsah 13" descr="Ako žijú žabk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2" y="2511856"/>
            <a:ext cx="4389120" cy="3383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3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909" y="931817"/>
            <a:ext cx="8596668" cy="1053737"/>
          </a:xfrm>
        </p:spPr>
        <p:txBody>
          <a:bodyPr>
            <a:noAutofit/>
          </a:bodyPr>
          <a:lstStyle/>
          <a:p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 nepriamom vývine s úplnou premenou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larva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mení na štádium – 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kuklu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kukle sa postupne vyvíja 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dospelý jedinec.</a:t>
            </a:r>
            <a:r>
              <a:rPr lang="sk-SK" sz="2600" b="1" dirty="0">
                <a:solidFill>
                  <a:schemeClr val="tx1"/>
                </a:solidFill>
              </a:rPr>
              <a:t/>
            </a:r>
            <a:br>
              <a:rPr lang="sk-SK" sz="2600" b="1" dirty="0">
                <a:solidFill>
                  <a:schemeClr val="tx1"/>
                </a:solidFill>
              </a:rPr>
            </a:br>
            <a:endParaRPr lang="sk-SK" sz="2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jekt pre obsah 7" descr="Zborovna.sk – portál pre učiteľov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20001" r="10519" b="17701"/>
          <a:stretch/>
        </p:blipFill>
        <p:spPr bwMode="auto">
          <a:xfrm>
            <a:off x="1872343" y="2327348"/>
            <a:ext cx="6061165" cy="3298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8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823" y="574766"/>
            <a:ext cx="8596668" cy="696685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Premena húsenice na motýľa:</a:t>
            </a:r>
            <a:endParaRPr lang="sk-SK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824" y="1359181"/>
            <a:ext cx="8596667" cy="2803516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sa vyliahne 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húsenica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ktorá rastie a zvlieka sa. Po 4 až 5 týždňoch je pripravená zakukliť sa.</a:t>
            </a:r>
            <a:b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Húsenica sa zmení na nepohyblivú 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kuklu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kukle sa v priebehu niekoľkých dní výrazne premieňa. </a:t>
            </a:r>
            <a:b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Napokon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obal kukly praskne a vylezie z neho </a:t>
            </a:r>
            <a:r>
              <a:rPr lang="sk-SK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motýľ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Má jemné vlhké krídla, rýchlo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však uschnú a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môže 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vydať na svoj prvý let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arenR"/>
            </a:pP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 descr="http://lackovaj.unas.cz/prirod/rastliny/mlynarik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6" y="4181450"/>
            <a:ext cx="1981200" cy="12801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Obrázok 7" descr="http://lackovaj.unas.cz/prirod/rastliny/mlynarik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54" y="4181450"/>
            <a:ext cx="1956742" cy="12801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Obrázok 8" descr="http://lackovaj.unas.cz/prirod/rastliny/mlynarik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28" y="4162697"/>
            <a:ext cx="1981200" cy="12801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Obdĺžnik 3"/>
          <p:cNvSpPr/>
          <p:nvPr/>
        </p:nvSpPr>
        <p:spPr>
          <a:xfrm>
            <a:off x="794656" y="5461610"/>
            <a:ext cx="1981200" cy="58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Húsenica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6539628" y="5442857"/>
            <a:ext cx="1981200" cy="58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Motýľ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3642453" y="5461610"/>
            <a:ext cx="1956743" cy="58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Kukla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7971" y="522514"/>
            <a:ext cx="8721360" cy="862149"/>
          </a:xfrm>
        </p:spPr>
        <p:txBody>
          <a:bodyPr>
            <a:noAutofit/>
          </a:bodyPr>
          <a:lstStyle/>
          <a:p>
            <a:r>
              <a:rPr lang="sk-SK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Priamy vývin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trvá dlhšie ako nepriamy a prebieha bez vývinových štádií.</a:t>
            </a:r>
            <a:endParaRPr lang="sk-SK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57970" y="1515290"/>
            <a:ext cx="9035263" cy="2360023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Vyvíjajúci  </a:t>
            </a: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zárodok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 vajíčku sa postupne podobá na dospelého jedinca, len je menší a nemá vyvinuté pohlavné orgány (napr. slimák, rak, pavúk).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Oplodnené vajíčka majú rôzne obaly v závislosti od prostredia, spôsobu života a vývojového stupňa.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https://image3.slideserve.com/6948072/priamy-v-vin-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46385" r="16004" b="13404"/>
          <a:stretch/>
        </p:blipFill>
        <p:spPr bwMode="auto">
          <a:xfrm>
            <a:off x="3100252" y="4049485"/>
            <a:ext cx="3701142" cy="209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96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822" y="837470"/>
            <a:ext cx="8667017" cy="115211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 bezstavovcov majú na povrchu mäkké bielkovinové obaly.</a:t>
            </a:r>
            <a:endParaRPr lang="sk-SK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7501" y="2159726"/>
            <a:ext cx="9268349" cy="457635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25474" y="2650745"/>
            <a:ext cx="2673805" cy="43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pavúk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Šípka doprava 13"/>
          <p:cNvSpPr/>
          <p:nvPr/>
        </p:nvSpPr>
        <p:spPr>
          <a:xfrm>
            <a:off x="3620381" y="2650746"/>
            <a:ext cx="1463041" cy="437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doprava 14"/>
          <p:cNvSpPr/>
          <p:nvPr/>
        </p:nvSpPr>
        <p:spPr>
          <a:xfrm>
            <a:off x="3620380" y="4137537"/>
            <a:ext cx="1463042" cy="443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5725475" y="4137538"/>
            <a:ext cx="2673806" cy="44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lizniak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Šípka doprava 22"/>
          <p:cNvSpPr/>
          <p:nvPr/>
        </p:nvSpPr>
        <p:spPr>
          <a:xfrm>
            <a:off x="3587384" y="5593768"/>
            <a:ext cx="1463042" cy="48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725473" y="5593768"/>
            <a:ext cx="2673805" cy="48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motýľ</a:t>
            </a:r>
            <a:endParaRPr lang="sk-SK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rázok 16" descr="Lesné mäkkýše a obrúčkav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2" y="3666309"/>
            <a:ext cx="2247900" cy="125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ok 24" descr="Bezstavovce žijúce pri vode (Život pri vode.) - O ško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1" y="2213862"/>
            <a:ext cx="2181309" cy="108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ok 25" descr="Atlas poškození dřevi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2" y="5172891"/>
            <a:ext cx="2191513" cy="118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4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823" y="265610"/>
            <a:ext cx="7891954" cy="692333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 stavovcov majú zložitejšie obaly.</a:t>
            </a:r>
            <a:endParaRPr lang="sk-SK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7501" y="2133600"/>
            <a:ext cx="9268349" cy="457635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2821031" y="1571079"/>
            <a:ext cx="1463041" cy="48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4571726" y="2655039"/>
            <a:ext cx="4650651" cy="71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 obojživelníkov sú chránené rôsolovitým obalom.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Šípka doprava 13"/>
          <p:cNvSpPr/>
          <p:nvPr/>
        </p:nvSpPr>
        <p:spPr>
          <a:xfrm>
            <a:off x="2821031" y="2783196"/>
            <a:ext cx="1567543" cy="52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doprava 14"/>
          <p:cNvSpPr/>
          <p:nvPr/>
        </p:nvSpPr>
        <p:spPr>
          <a:xfrm>
            <a:off x="2821031" y="4162112"/>
            <a:ext cx="1567543" cy="48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4571726" y="1489576"/>
            <a:ext cx="4650651" cy="53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 rýb sú chránené pevnou blanou.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4571726" y="4049737"/>
            <a:ext cx="4650651" cy="579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 plazov sú v kožovitom obale.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Obrázok 18" descr="https://image3.slideserve.com/6948072/vaj-ka-oboj-iveln-kov-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43386" r="36905" b="10053"/>
          <a:stretch/>
        </p:blipFill>
        <p:spPr bwMode="auto">
          <a:xfrm>
            <a:off x="618304" y="2503189"/>
            <a:ext cx="1923507" cy="1205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ok 19" descr="https://image3.slideserve.com/6948072/vaj-ka-r-b-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59965" r="44793" b="8466"/>
          <a:stretch/>
        </p:blipFill>
        <p:spPr bwMode="auto">
          <a:xfrm>
            <a:off x="618305" y="1172943"/>
            <a:ext cx="1923507" cy="1167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ázok 20" descr="Školákov - Prvouka 3. třída - Plaz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3" y="3834358"/>
            <a:ext cx="1923507" cy="122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ok 21" descr="Lesné vták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3" y="5178330"/>
            <a:ext cx="1923507" cy="12921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Šípka doprava 22"/>
          <p:cNvSpPr/>
          <p:nvPr/>
        </p:nvSpPr>
        <p:spPr>
          <a:xfrm>
            <a:off x="2821030" y="5583826"/>
            <a:ext cx="1567543" cy="48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4571726" y="5591977"/>
            <a:ext cx="4650651" cy="557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Vajíčka vtákov majú vápenatú škrupinu.</a:t>
            </a:r>
            <a:endParaRPr lang="sk-SK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714" y="296090"/>
            <a:ext cx="8721360" cy="896983"/>
          </a:xfrm>
        </p:spPr>
        <p:txBody>
          <a:bodyPr>
            <a:noAutofit/>
          </a:bodyPr>
          <a:lstStyle/>
          <a:p>
            <a:r>
              <a:rPr lang="sk-SK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Rodičovská starostlivosť o potomkov je inštinktívnym správaním.</a:t>
            </a:r>
            <a:endParaRPr lang="sk-SK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96714" y="1323703"/>
            <a:ext cx="7903149" cy="553429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Väčšina bezstavovcov a stavovcov (ryby, obojživelníky, plazy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sa nestarajú o mláďatá. Mladé jedince po vyliahnutí si hneď samé obstarávajú potravu a hľadajú úkryty.</a:t>
            </a:r>
          </a:p>
          <a:p>
            <a:pPr marL="0" indent="0">
              <a:buNone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mláďatá sa stará väčšina druhov </a:t>
            </a: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vtákov a cicavcov.</a:t>
            </a:r>
          </a:p>
          <a:p>
            <a:pPr marL="0" indent="0">
              <a:buNone/>
            </a:pP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Väčšina vtákov 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kladie vajcia do hniezd.</a:t>
            </a:r>
          </a:p>
          <a:p>
            <a:pPr marL="0" indent="0">
              <a:buNone/>
            </a:pPr>
            <a:r>
              <a:rPr lang="sk-SK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Kŕmivé</a:t>
            </a: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vtáky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vyliahnu neoperené a vyžadujú kŕmenie.</a:t>
            </a:r>
          </a:p>
          <a:p>
            <a:pPr marL="0" indent="0">
              <a:buNone/>
            </a:pPr>
            <a:r>
              <a:rPr lang="sk-SK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Nekŕmivé</a:t>
            </a: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vt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áky sa vyliahnu operené a krátko po vyliahnutí si potravu nájdu samy.</a:t>
            </a:r>
            <a:endParaRPr lang="sk-SK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Labuť hrbozobá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63" y="4948645"/>
            <a:ext cx="1073074" cy="120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Kaňa močiar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52" y="3691344"/>
            <a:ext cx="1133896" cy="1124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1100</TotalTime>
  <Words>354</Words>
  <Application>Microsoft Office PowerPoint</Application>
  <PresentationFormat>Širokouhlá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Fazeta</vt:lpstr>
      <vt:lpstr>VÝVIN ŽIVOČÍCHOV</vt:lpstr>
      <vt:lpstr>Vývin je jedným z charakteristických prejavov živých organizmov. Po oplodnení živočíšnych jedincov vzniká zárodok a začína sa ich vývin.</vt:lpstr>
      <vt:lpstr>Pri nepriamom vývine s neúplnou premenou sa z vajíčka liahne  prechodné štádium – larva. Larva sa premenou zdokonaľuje a postupne sa mení na dospelého jedinca. </vt:lpstr>
      <vt:lpstr>Pri nepriamom vývine s úplnou premenou sa larva mení na štádium – kuklu. V kukle sa postupne vyvíja dospelý jedinec. </vt:lpstr>
      <vt:lpstr>Premena húsenice na motýľa:</vt:lpstr>
      <vt:lpstr>Priamy vývin trvá dlhšie ako nepriamy a prebieha bez vývinových štádií.</vt:lpstr>
      <vt:lpstr>Vajíčka bezstavovcov majú na povrchu mäkké bielkovinové obaly.</vt:lpstr>
      <vt:lpstr>Vajíčka stavovcov majú zložitejšie obaly.</vt:lpstr>
      <vt:lpstr>Rodičovská starostlivosť o potomkov je inštinktívnym správaním.</vt:lpstr>
      <vt:lpstr>Samica cicavcov je po párení a oplodnení vajíčka gravidná. V maternici vznikne zárodok.</vt:lpstr>
      <vt:lpstr>Mgr. Ľudmila Nemčíková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</dc:creator>
  <cp:lastModifiedBy>pc</cp:lastModifiedBy>
  <cp:revision>77</cp:revision>
  <dcterms:created xsi:type="dcterms:W3CDTF">2020-11-10T07:49:38Z</dcterms:created>
  <dcterms:modified xsi:type="dcterms:W3CDTF">2021-01-15T10:15:06Z</dcterms:modified>
</cp:coreProperties>
</file>